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6" r:id="rId9"/>
    <p:sldId id="268" r:id="rId10"/>
    <p:sldId id="267" r:id="rId11"/>
    <p:sldId id="263" r:id="rId12"/>
    <p:sldId id="269" r:id="rId13"/>
    <p:sldId id="270" r:id="rId14"/>
    <p:sldId id="2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fbd21fb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1fbd21fb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fbd21fb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1fbd21fb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fbd21fba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1fbd21fba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fbd21fba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1fbd21fb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870850" y="1680475"/>
            <a:ext cx="10347900" cy="4434300"/>
          </a:xfrm>
          <a:prstGeom prst="rect">
            <a:avLst/>
          </a:prstGeom>
          <a:solidFill>
            <a:srgbClr val="3B3B3B"/>
          </a:solidFill>
          <a:ln>
            <a:noFill/>
          </a:ln>
        </p:spPr>
        <p:txBody>
          <a:bodyPr spcFirstLastPara="1" wrap="square" lIns="91425" tIns="45700" rIns="91425" bIns="45700" anchor="ctr" anchorCtr="0">
            <a:noAutofit/>
          </a:bodyPr>
          <a:lstStyle/>
          <a:p>
            <a:pPr marL="0" lvl="0" indent="0" algn="ctr" rtl="0">
              <a:spcBef>
                <a:spcPts val="1100"/>
              </a:spcBef>
              <a:spcAft>
                <a:spcPts val="0"/>
              </a:spcAft>
              <a:buClr>
                <a:schemeClr val="dk1"/>
              </a:buClr>
              <a:buSzPts val="1100"/>
              <a:buFont typeface="Arial"/>
              <a:buNone/>
            </a:pPr>
            <a:r>
              <a:rPr lang="en-US" sz="4500" b="1" u="sng" dirty="0">
                <a:solidFill>
                  <a:srgbClr val="FF6600"/>
                </a:solidFill>
              </a:rPr>
              <a:t>G2M insight for Cab Investment firm</a:t>
            </a:r>
            <a:endParaRPr sz="4500" u="sng">
              <a:solidFill>
                <a:srgbClr val="FF6600"/>
              </a:solidFill>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a:p>
            <a:pPr marL="0" lvl="0" indent="0" algn="l" rtl="0">
              <a:spcBef>
                <a:spcPts val="1100"/>
              </a:spcBef>
              <a:spcAft>
                <a:spcPts val="0"/>
              </a:spcAft>
              <a:buClr>
                <a:schemeClr val="dk1"/>
              </a:buClr>
              <a:buSzPts val="1100"/>
              <a:buFont typeface="Arial"/>
              <a:buNone/>
            </a:pPr>
            <a:r>
              <a:rPr lang="en-US" sz="3500" b="1" dirty="0">
                <a:solidFill>
                  <a:schemeClr val="lt1"/>
                </a:solidFill>
                <a:latin typeface="Calibri" pitchFamily="34" charset="0"/>
                <a:cs typeface="Calibri" pitchFamily="34" charset="0"/>
              </a:rPr>
              <a:t>Data Glacier Virtual Internship - LISUM19</a:t>
            </a:r>
            <a:endParaRPr sz="3500" b="1">
              <a:solidFill>
                <a:schemeClr val="lt1"/>
              </a:solidFill>
              <a:latin typeface="Calibri" pitchFamily="34" charset="0"/>
              <a:cs typeface="Calibri" pitchFamily="34" charset="0"/>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lnSpc>
                <a:spcPct val="200000"/>
              </a:lnSpc>
              <a:spcBef>
                <a:spcPts val="0"/>
              </a:spcBef>
              <a:spcAft>
                <a:spcPts val="0"/>
              </a:spcAft>
              <a:buNone/>
            </a:pPr>
            <a:r>
              <a:rPr lang="en-US" sz="3000" dirty="0">
                <a:solidFill>
                  <a:schemeClr val="lt1"/>
                </a:solidFill>
                <a:latin typeface="Calibri"/>
                <a:ea typeface="Calibri"/>
                <a:cs typeface="Calibri"/>
                <a:sym typeface="Calibri"/>
              </a:rPr>
              <a:t>By- B.Harika</a:t>
            </a:r>
            <a:endParaRPr sz="4000">
              <a:solidFill>
                <a:schemeClr val="dk1"/>
              </a:solidFill>
              <a:latin typeface="Calibri"/>
              <a:ea typeface="Calibri"/>
              <a:cs typeface="Calibri"/>
              <a:sym typeface="Calibri"/>
            </a:endParaRPr>
          </a:p>
          <a:p>
            <a:pPr marL="0" marR="0" lvl="0" indent="0" algn="l" rtl="0">
              <a:spcBef>
                <a:spcPts val="0"/>
              </a:spcBef>
              <a:spcAft>
                <a:spcPts val="0"/>
              </a:spcAft>
              <a:buNone/>
            </a:pPr>
            <a:r>
              <a:rPr lang="en-US" sz="3000" dirty="0">
                <a:solidFill>
                  <a:schemeClr val="lt1"/>
                </a:solidFill>
                <a:latin typeface="Calibri"/>
                <a:ea typeface="Calibri"/>
                <a:cs typeface="Calibri"/>
                <a:sym typeface="Calibri"/>
              </a:rPr>
              <a:t>Date On: 18/03/2023</a:t>
            </a:r>
            <a:endParaRPr sz="3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descr="Total Revenue by Cab Company.png"/>
          <p:cNvPicPr>
            <a:picLocks noChangeAspect="1"/>
          </p:cNvPicPr>
          <p:nvPr/>
        </p:nvPicPr>
        <p:blipFill>
          <a:blip r:embed="rId3"/>
          <a:stretch>
            <a:fillRect/>
          </a:stretch>
        </p:blipFill>
        <p:spPr>
          <a:xfrm>
            <a:off x="3524232" y="1071546"/>
            <a:ext cx="5184659" cy="4142241"/>
          </a:xfrm>
          <a:prstGeom prst="rect">
            <a:avLst/>
          </a:prstGeom>
        </p:spPr>
      </p:pic>
      <p:sp>
        <p:nvSpPr>
          <p:cNvPr id="3" name="Rectangle 2"/>
          <p:cNvSpPr/>
          <p:nvPr/>
        </p:nvSpPr>
        <p:spPr>
          <a:xfrm>
            <a:off x="3309918" y="285728"/>
            <a:ext cx="5857916" cy="507831"/>
          </a:xfrm>
          <a:prstGeom prst="rect">
            <a:avLst/>
          </a:prstGeom>
        </p:spPr>
        <p:txBody>
          <a:bodyPr wrap="square">
            <a:spAutoFit/>
          </a:bodyPr>
          <a:lstStyle/>
          <a:p>
            <a:pPr algn="ctr"/>
            <a:r>
              <a:rPr lang="en-US" sz="2700" dirty="0" smtClean="0">
                <a:highlight>
                  <a:srgbClr val="FF6600"/>
                </a:highlight>
              </a:rPr>
              <a:t>Total Revenue by Cab Company</a:t>
            </a:r>
          </a:p>
        </p:txBody>
      </p:sp>
      <p:sp>
        <p:nvSpPr>
          <p:cNvPr id="4" name="TextBox 3"/>
          <p:cNvSpPr txBox="1"/>
          <p:nvPr/>
        </p:nvSpPr>
        <p:spPr>
          <a:xfrm>
            <a:off x="666712" y="5286388"/>
            <a:ext cx="10930014" cy="1261884"/>
          </a:xfrm>
          <a:prstGeom prst="rect">
            <a:avLst/>
          </a:prstGeom>
          <a:noFill/>
        </p:spPr>
        <p:txBody>
          <a:bodyPr wrap="square" rtlCol="0">
            <a:spAutoFit/>
          </a:bodyPr>
          <a:lstStyle/>
          <a:p>
            <a:pPr>
              <a:buFont typeface="Arial" pitchFamily="34" charset="0"/>
              <a:buChar char="•"/>
            </a:pPr>
            <a:r>
              <a:rPr lang="en-US" dirty="0" smtClean="0"/>
              <a:t> </a:t>
            </a:r>
            <a:r>
              <a:rPr lang="en-US" sz="1900" dirty="0" smtClean="0">
                <a:latin typeface="Calibri" pitchFamily="34" charset="0"/>
                <a:cs typeface="Calibri" pitchFamily="34" charset="0"/>
              </a:rPr>
              <a:t>From the above bar chart, it is clear that Yellow cab company has generated  maximum Revenue when compared to Pink cab company. </a:t>
            </a:r>
          </a:p>
          <a:p>
            <a:pPr>
              <a:buFont typeface="Arial" pitchFamily="34" charset="0"/>
              <a:buChar char="•"/>
            </a:pPr>
            <a:r>
              <a:rPr lang="en-US" sz="1900" dirty="0" smtClean="0">
                <a:latin typeface="Calibri" pitchFamily="34" charset="0"/>
                <a:cs typeface="Calibri" pitchFamily="34" charset="0"/>
              </a:rPr>
              <a:t> </a:t>
            </a:r>
            <a:r>
              <a:rPr lang="en-US" sz="1900" dirty="0" smtClean="0">
                <a:latin typeface="Calibri" pitchFamily="34" charset="0"/>
                <a:cs typeface="Calibri" pitchFamily="34" charset="0"/>
              </a:rPr>
              <a:t>This indicates that Yellow  cab company is more successful in generating revenue by using their business strategy than the Pink cab company.</a:t>
            </a:r>
            <a:endParaRPr lang="en-US" sz="19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3" name="Picture 2" descr="Correlation coefficient between population and cab users.png"/>
          <p:cNvPicPr>
            <a:picLocks noChangeAspect="1"/>
          </p:cNvPicPr>
          <p:nvPr/>
        </p:nvPicPr>
        <p:blipFill>
          <a:blip r:embed="rId3"/>
          <a:stretch>
            <a:fillRect/>
          </a:stretch>
        </p:blipFill>
        <p:spPr>
          <a:xfrm>
            <a:off x="2666976" y="642918"/>
            <a:ext cx="6143668" cy="4438235"/>
          </a:xfrm>
          <a:prstGeom prst="rect">
            <a:avLst/>
          </a:prstGeom>
        </p:spPr>
      </p:pic>
      <p:sp>
        <p:nvSpPr>
          <p:cNvPr id="4" name="Rectangle 3"/>
          <p:cNvSpPr/>
          <p:nvPr/>
        </p:nvSpPr>
        <p:spPr>
          <a:xfrm>
            <a:off x="1523968" y="142852"/>
            <a:ext cx="9144064" cy="507831"/>
          </a:xfrm>
          <a:prstGeom prst="rect">
            <a:avLst/>
          </a:prstGeom>
        </p:spPr>
        <p:txBody>
          <a:bodyPr wrap="square">
            <a:spAutoFit/>
          </a:bodyPr>
          <a:lstStyle/>
          <a:p>
            <a:pPr algn="ctr"/>
            <a:r>
              <a:rPr lang="en-US" sz="2700" dirty="0" smtClean="0">
                <a:highlight>
                  <a:srgbClr val="FF6600"/>
                </a:highlight>
              </a:rPr>
              <a:t>Correlation Coefficient between </a:t>
            </a:r>
            <a:r>
              <a:rPr lang="en-US" sz="2700" dirty="0" smtClean="0">
                <a:highlight>
                  <a:srgbClr val="FF6600"/>
                </a:highlight>
              </a:rPr>
              <a:t>Population </a:t>
            </a:r>
            <a:r>
              <a:rPr lang="en-US" sz="2700" dirty="0" smtClean="0">
                <a:highlight>
                  <a:srgbClr val="FF6600"/>
                </a:highlight>
              </a:rPr>
              <a:t>and </a:t>
            </a:r>
            <a:r>
              <a:rPr lang="en-US" sz="2700" dirty="0" smtClean="0">
                <a:highlight>
                  <a:srgbClr val="FF6600"/>
                </a:highlight>
              </a:rPr>
              <a:t>Cab </a:t>
            </a:r>
            <a:r>
              <a:rPr lang="en-US" sz="2700" dirty="0" smtClean="0">
                <a:highlight>
                  <a:srgbClr val="FF6600"/>
                </a:highlight>
              </a:rPr>
              <a:t>users</a:t>
            </a:r>
          </a:p>
        </p:txBody>
      </p:sp>
      <p:sp>
        <p:nvSpPr>
          <p:cNvPr id="5" name="TextBox 4"/>
          <p:cNvSpPr txBox="1"/>
          <p:nvPr/>
        </p:nvSpPr>
        <p:spPr>
          <a:xfrm>
            <a:off x="738150" y="5143513"/>
            <a:ext cx="11215766" cy="1661993"/>
          </a:xfrm>
          <a:prstGeom prst="rect">
            <a:avLst/>
          </a:prstGeom>
          <a:noFill/>
        </p:spPr>
        <p:txBody>
          <a:bodyPr wrap="square" rtlCol="0">
            <a:spAutoFit/>
          </a:bodyPr>
          <a:lstStyle/>
          <a:p>
            <a:pPr>
              <a:buFont typeface="Arial" pitchFamily="34" charset="0"/>
              <a:buChar char="•"/>
            </a:pPr>
            <a:r>
              <a:rPr lang="en-US" sz="1700" dirty="0" smtClean="0">
                <a:latin typeface="Calibri" pitchFamily="34" charset="0"/>
                <a:cs typeface="Calibri" pitchFamily="34" charset="0"/>
              </a:rPr>
              <a:t>The scatter plot clearly indicates a positive correlation between population and cab usage, suggesting that an increase in population has led to a corresponding rise in the demand for cab services. </a:t>
            </a:r>
            <a:endParaRPr lang="en-US" sz="1700" dirty="0" smtClean="0">
              <a:latin typeface="Calibri" pitchFamily="34" charset="0"/>
              <a:cs typeface="Calibri" pitchFamily="34" charset="0"/>
            </a:endParaRP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dirty="0" smtClean="0">
                <a:latin typeface="Calibri" pitchFamily="34" charset="0"/>
                <a:cs typeface="Calibri" pitchFamily="34" charset="0"/>
              </a:rPr>
              <a:t>This observation </a:t>
            </a:r>
            <a:r>
              <a:rPr lang="en-US" sz="1700" dirty="0" smtClean="0">
                <a:latin typeface="Calibri" pitchFamily="34" charset="0"/>
                <a:cs typeface="Calibri" pitchFamily="34" charset="0"/>
              </a:rPr>
              <a:t>even highlights </a:t>
            </a:r>
            <a:r>
              <a:rPr lang="en-US" sz="1700" dirty="0" smtClean="0">
                <a:latin typeface="Calibri" pitchFamily="34" charset="0"/>
                <a:cs typeface="Calibri" pitchFamily="34" charset="0"/>
              </a:rPr>
              <a:t>the importance of considering population size as a key </a:t>
            </a:r>
            <a:r>
              <a:rPr lang="en-US" sz="1700" dirty="0" smtClean="0">
                <a:latin typeface="Calibri" pitchFamily="34" charset="0"/>
                <a:cs typeface="Calibri" pitchFamily="34" charset="0"/>
              </a:rPr>
              <a:t>factor, when </a:t>
            </a:r>
            <a:r>
              <a:rPr lang="en-US" sz="1700" dirty="0" smtClean="0">
                <a:latin typeface="Calibri" pitchFamily="34" charset="0"/>
                <a:cs typeface="Calibri" pitchFamily="34" charset="0"/>
              </a:rPr>
              <a:t>analyzing trends in the cab service </a:t>
            </a:r>
            <a:r>
              <a:rPr lang="en-US" sz="1700" dirty="0" smtClean="0">
                <a:latin typeface="Calibri" pitchFamily="34" charset="0"/>
                <a:cs typeface="Calibri" pitchFamily="34" charset="0"/>
              </a:rPr>
              <a:t>industry as the population increases the demand for cab usage also increases, thus profit and that leads to  business growth.</a:t>
            </a:r>
            <a:endParaRPr lang="en-US" sz="1700"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2" name="Picture 1" descr="Cab Users by Gender and Company.png"/>
          <p:cNvPicPr>
            <a:picLocks noChangeAspect="1"/>
          </p:cNvPicPr>
          <p:nvPr/>
        </p:nvPicPr>
        <p:blipFill>
          <a:blip r:embed="rId3"/>
          <a:stretch>
            <a:fillRect/>
          </a:stretch>
        </p:blipFill>
        <p:spPr>
          <a:xfrm>
            <a:off x="3667108" y="857232"/>
            <a:ext cx="5303531" cy="4429156"/>
          </a:xfrm>
          <a:prstGeom prst="rect">
            <a:avLst/>
          </a:prstGeom>
        </p:spPr>
      </p:pic>
      <p:sp>
        <p:nvSpPr>
          <p:cNvPr id="3" name="Rectangle 2"/>
          <p:cNvSpPr/>
          <p:nvPr/>
        </p:nvSpPr>
        <p:spPr>
          <a:xfrm>
            <a:off x="3024166" y="142852"/>
            <a:ext cx="6572296" cy="507831"/>
          </a:xfrm>
          <a:prstGeom prst="rect">
            <a:avLst/>
          </a:prstGeom>
        </p:spPr>
        <p:txBody>
          <a:bodyPr wrap="square">
            <a:spAutoFit/>
          </a:bodyPr>
          <a:lstStyle/>
          <a:p>
            <a:pPr algn="ctr"/>
            <a:r>
              <a:rPr lang="en-US" sz="2700" dirty="0" smtClean="0">
                <a:highlight>
                  <a:srgbClr val="FF6600"/>
                </a:highlight>
              </a:rPr>
              <a:t>Cab Users by Gender and Company</a:t>
            </a:r>
          </a:p>
        </p:txBody>
      </p:sp>
      <p:sp>
        <p:nvSpPr>
          <p:cNvPr id="4" name="TextBox 3"/>
          <p:cNvSpPr txBox="1"/>
          <p:nvPr/>
        </p:nvSpPr>
        <p:spPr>
          <a:xfrm>
            <a:off x="666712" y="5500702"/>
            <a:ext cx="11072890" cy="969496"/>
          </a:xfrm>
          <a:prstGeom prst="rect">
            <a:avLst/>
          </a:prstGeom>
          <a:noFill/>
        </p:spPr>
        <p:txBody>
          <a:bodyPr wrap="square" rtlCol="0">
            <a:spAutoFit/>
          </a:bodyPr>
          <a:lstStyle/>
          <a:p>
            <a:pPr>
              <a:buFont typeface="Arial" pitchFamily="34" charset="0"/>
              <a:buChar char="•"/>
            </a:pPr>
            <a:r>
              <a:rPr lang="en-US" sz="1900" dirty="0" smtClean="0">
                <a:latin typeface="Calibri" pitchFamily="34" charset="0"/>
                <a:cs typeface="Calibri" pitchFamily="34" charset="0"/>
              </a:rPr>
              <a:t> </a:t>
            </a:r>
            <a:r>
              <a:rPr lang="en-US" sz="1900" dirty="0" smtClean="0">
                <a:latin typeface="Calibri" pitchFamily="34" charset="0"/>
                <a:cs typeface="Calibri" pitchFamily="34" charset="0"/>
              </a:rPr>
              <a:t>From the above chart, after analyzing it is concluded that </a:t>
            </a:r>
            <a:r>
              <a:rPr lang="en-US" sz="1900" dirty="0" smtClean="0">
                <a:latin typeface="Calibri" pitchFamily="34" charset="0"/>
                <a:cs typeface="Calibri" pitchFamily="34" charset="0"/>
              </a:rPr>
              <a:t>there is a higher frequency of cab usage among males than females</a:t>
            </a:r>
            <a:r>
              <a:rPr lang="en-US" sz="1900" dirty="0" smtClean="0">
                <a:latin typeface="Calibri" pitchFamily="34" charset="0"/>
                <a:cs typeface="Calibri" pitchFamily="34" charset="0"/>
              </a:rPr>
              <a:t>.</a:t>
            </a:r>
          </a:p>
          <a:p>
            <a:pPr>
              <a:buFont typeface="Arial" pitchFamily="34" charset="0"/>
              <a:buChar char="•"/>
            </a:pPr>
            <a:r>
              <a:rPr lang="en-US" sz="1900" dirty="0" smtClean="0">
                <a:latin typeface="Calibri" pitchFamily="34" charset="0"/>
                <a:cs typeface="Calibri" pitchFamily="34" charset="0"/>
              </a:rPr>
              <a:t> This trend is observed  across the genders and company, it concludes that males are the primary consumers.  </a:t>
            </a:r>
            <a:endParaRPr lang="en-US" sz="19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0" y="0"/>
            <a:ext cx="12192000" cy="507833"/>
          </a:xfrm>
          <a:prstGeom prst="rect">
            <a:avLst/>
          </a:prstGeom>
          <a:solidFill>
            <a:srgbClr val="FF6600"/>
          </a:solidFill>
        </p:spPr>
        <p:txBody>
          <a:bodyPr wrap="square">
            <a:spAutoFit/>
          </a:bodyPr>
          <a:lstStyle/>
          <a:p>
            <a:pPr algn="ctr"/>
            <a:r>
              <a:rPr lang="en-US" sz="2700" dirty="0" smtClean="0"/>
              <a:t>Recommendations</a:t>
            </a:r>
            <a:endParaRPr lang="en-US" sz="2700" dirty="0" smtClean="0"/>
          </a:p>
        </p:txBody>
      </p:sp>
      <p:sp>
        <p:nvSpPr>
          <p:cNvPr id="5" name="TextBox 4"/>
          <p:cNvSpPr txBox="1"/>
          <p:nvPr/>
        </p:nvSpPr>
        <p:spPr>
          <a:xfrm>
            <a:off x="380960" y="714356"/>
            <a:ext cx="11501518" cy="7540526"/>
          </a:xfrm>
          <a:prstGeom prst="rect">
            <a:avLst/>
          </a:prstGeom>
          <a:noFill/>
        </p:spPr>
        <p:txBody>
          <a:bodyPr wrap="square" rtlCol="0">
            <a:spAutoFit/>
          </a:bodyPr>
          <a:lstStyle/>
          <a:p>
            <a:pPr>
              <a:buFont typeface="Arial" pitchFamily="34" charset="0"/>
              <a:buChar char="•"/>
            </a:pPr>
            <a:r>
              <a:rPr lang="en-US" sz="1700" dirty="0" smtClean="0">
                <a:latin typeface="Calibri" pitchFamily="34" charset="0"/>
                <a:cs typeface="Calibri" pitchFamily="34" charset="0"/>
              </a:rPr>
              <a:t>  </a:t>
            </a:r>
            <a:r>
              <a:rPr lang="en-US" sz="1700" b="1" dirty="0" smtClean="0">
                <a:latin typeface="Calibri" pitchFamily="34" charset="0"/>
                <a:cs typeface="Calibri" pitchFamily="34" charset="0"/>
              </a:rPr>
              <a:t>Target the age group of 30-49: </a:t>
            </a:r>
            <a:r>
              <a:rPr lang="en-US" sz="1700" dirty="0" smtClean="0">
                <a:latin typeface="Calibri" pitchFamily="34" charset="0"/>
                <a:cs typeface="Calibri" pitchFamily="34" charset="0"/>
              </a:rPr>
              <a:t>As this age group has been observed to utilize cabs more frequently than other age groups, cab service providers can target their </a:t>
            </a:r>
            <a:r>
              <a:rPr lang="en-US" sz="1700" dirty="0" smtClean="0">
                <a:latin typeface="Calibri" pitchFamily="34" charset="0"/>
                <a:cs typeface="Calibri" pitchFamily="34" charset="0"/>
              </a:rPr>
              <a:t>customers based on this age group to </a:t>
            </a:r>
            <a:r>
              <a:rPr lang="en-US" sz="1700" dirty="0" smtClean="0">
                <a:latin typeface="Calibri" pitchFamily="34" charset="0"/>
                <a:cs typeface="Calibri" pitchFamily="34" charset="0"/>
              </a:rPr>
              <a:t>maximize revenue and growth</a:t>
            </a:r>
            <a:r>
              <a:rPr lang="en-US" sz="1700" dirty="0" smtClean="0">
                <a:latin typeface="Calibri" pitchFamily="34" charset="0"/>
                <a:cs typeface="Calibri" pitchFamily="34" charset="0"/>
              </a:rPr>
              <a:t>.</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Expand </a:t>
            </a:r>
            <a:r>
              <a:rPr lang="en-US" sz="1700" b="1" dirty="0" smtClean="0">
                <a:latin typeface="Calibri" pitchFamily="34" charset="0"/>
                <a:cs typeface="Calibri" pitchFamily="34" charset="0"/>
              </a:rPr>
              <a:t>services in high population areas: </a:t>
            </a:r>
            <a:r>
              <a:rPr lang="en-US" sz="1700" dirty="0" smtClean="0">
                <a:latin typeface="Calibri" pitchFamily="34" charset="0"/>
                <a:cs typeface="Calibri" pitchFamily="34" charset="0"/>
              </a:rPr>
              <a:t>Based on the positive correlation between population and cab usage, expanding services in high population areas can provide significant opportunities for </a:t>
            </a:r>
            <a:r>
              <a:rPr lang="en-US" sz="1700" dirty="0" smtClean="0">
                <a:latin typeface="Calibri" pitchFamily="34" charset="0"/>
                <a:cs typeface="Calibri" pitchFamily="34" charset="0"/>
              </a:rPr>
              <a:t>business growth.</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a:t>
            </a:r>
            <a:r>
              <a:rPr lang="en-US" sz="1700" b="1" dirty="0" smtClean="0">
                <a:latin typeface="Calibri" pitchFamily="34" charset="0"/>
                <a:cs typeface="Calibri" pitchFamily="34" charset="0"/>
              </a:rPr>
              <a:t> Gender-based strategies</a:t>
            </a:r>
            <a:r>
              <a:rPr lang="en-US" sz="1700" b="1" dirty="0" smtClean="0">
                <a:latin typeface="Calibri" pitchFamily="34" charset="0"/>
                <a:cs typeface="Calibri" pitchFamily="34" charset="0"/>
              </a:rPr>
              <a:t>: </a:t>
            </a:r>
            <a:r>
              <a:rPr lang="en-US" sz="1700" dirty="0" smtClean="0">
                <a:latin typeface="Calibri" pitchFamily="34" charset="0"/>
                <a:cs typeface="Calibri" pitchFamily="34" charset="0"/>
              </a:rPr>
              <a:t>As males have been observed to use cab services more frequently than females, cab service providers can </a:t>
            </a:r>
            <a:r>
              <a:rPr lang="en-US" sz="1700" dirty="0" smtClean="0">
                <a:latin typeface="Calibri" pitchFamily="34" charset="0"/>
                <a:cs typeface="Calibri" pitchFamily="34" charset="0"/>
              </a:rPr>
              <a:t>consider on </a:t>
            </a:r>
            <a:r>
              <a:rPr lang="en-US" sz="1700" dirty="0" smtClean="0">
                <a:latin typeface="Calibri" pitchFamily="34" charset="0"/>
                <a:cs typeface="Calibri" pitchFamily="34" charset="0"/>
              </a:rPr>
              <a:t>implementing gender-based marketing </a:t>
            </a:r>
            <a:r>
              <a:rPr lang="en-US" sz="1700" dirty="0" smtClean="0">
                <a:latin typeface="Calibri" pitchFamily="34" charset="0"/>
                <a:cs typeface="Calibri" pitchFamily="34" charset="0"/>
              </a:rPr>
              <a:t>strategies. </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Payment mode: </a:t>
            </a:r>
            <a:r>
              <a:rPr lang="en-US" sz="1700" dirty="0" smtClean="0">
                <a:latin typeface="Calibri" pitchFamily="34" charset="0"/>
                <a:cs typeface="Calibri" pitchFamily="34" charset="0"/>
              </a:rPr>
              <a:t>Maximum customers, has opted to pay the fare by Cards (i.e. 60% of cab users) than the cash.</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Total revenue and Profit </a:t>
            </a:r>
            <a:r>
              <a:rPr lang="en-US" sz="1700" dirty="0" smtClean="0">
                <a:latin typeface="Calibri" pitchFamily="34" charset="0"/>
                <a:cs typeface="Calibri" pitchFamily="34" charset="0"/>
              </a:rPr>
              <a:t>: Yellow cab companies earn more revenue than the pink cab companies, even in Profit margins, other expenses, and ROI Yellow cab companies are earning more than Pink cab companies.</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Transaction Trends: </a:t>
            </a:r>
            <a:r>
              <a:rPr lang="en-US" sz="1700" dirty="0" smtClean="0">
                <a:latin typeface="Calibri" pitchFamily="34" charset="0"/>
                <a:cs typeface="Calibri" pitchFamily="34" charset="0"/>
              </a:rPr>
              <a:t>After analyzing the monthly trends, it shows that Yellow cabs has highest transactions than the pink cabs.</a:t>
            </a:r>
          </a:p>
          <a:p>
            <a:pPr>
              <a:buFont typeface="Arial" pitchFamily="34" charset="0"/>
              <a:buChar char="•"/>
            </a:pPr>
            <a:endParaRPr lang="en-US" sz="1700" dirty="0" smtClean="0">
              <a:latin typeface="Calibri" pitchFamily="34" charset="0"/>
              <a:cs typeface="Calibri" pitchFamily="34" charset="0"/>
            </a:endParaRPr>
          </a:p>
          <a:p>
            <a:pPr>
              <a:buFont typeface="Arial" pitchFamily="34" charset="0"/>
              <a:buChar char="•"/>
            </a:pPr>
            <a:r>
              <a:rPr lang="en-US" sz="1700" b="1" dirty="0" smtClean="0">
                <a:latin typeface="Calibri" pitchFamily="34" charset="0"/>
                <a:cs typeface="Calibri" pitchFamily="34" charset="0"/>
              </a:rPr>
              <a:t>  Average Fare price and Waiting time: </a:t>
            </a:r>
            <a:r>
              <a:rPr lang="en-US" sz="1700" dirty="0" smtClean="0">
                <a:latin typeface="Calibri" pitchFamily="34" charset="0"/>
                <a:cs typeface="Calibri" pitchFamily="34" charset="0"/>
              </a:rPr>
              <a:t>Yellow cab has maximum price when compared to pink cab company (i.e. 1X). Waiting time data can be used to optimize their operations and increase customer experience, therefore it will add advantage to the company.</a:t>
            </a:r>
          </a:p>
          <a:p>
            <a:endParaRPr lang="en-US" sz="1700" b="1" dirty="0" smtClean="0">
              <a:latin typeface="Calibri" pitchFamily="34" charset="0"/>
              <a:cs typeface="Calibri" pitchFamily="34" charset="0"/>
            </a:endParaRPr>
          </a:p>
          <a:p>
            <a:r>
              <a:rPr lang="en-US" sz="2000" b="1" dirty="0" smtClean="0">
                <a:latin typeface="Calibri" pitchFamily="34" charset="0"/>
                <a:cs typeface="Calibri" pitchFamily="34" charset="0"/>
              </a:rPr>
              <a:t>Conclusion:</a:t>
            </a:r>
            <a:endParaRPr lang="en-US" sz="2000" b="1" dirty="0" smtClean="0">
              <a:latin typeface="Calibri" pitchFamily="34" charset="0"/>
              <a:cs typeface="Calibri" pitchFamily="34" charset="0"/>
            </a:endParaRPr>
          </a:p>
          <a:p>
            <a:r>
              <a:rPr lang="en-US" sz="1700" dirty="0" smtClean="0">
                <a:latin typeface="Calibri" pitchFamily="34" charset="0"/>
                <a:cs typeface="Calibri" pitchFamily="34" charset="0"/>
              </a:rPr>
              <a:t>After analyzing the data of two cab companies, It is recommend to the US based XYZ firm to invest in Yellow cab company.</a:t>
            </a:r>
          </a:p>
          <a:p>
            <a:endParaRPr lang="en-US" sz="1900" dirty="0" smtClean="0">
              <a:latin typeface="Calibri" pitchFamily="34" charset="0"/>
              <a:cs typeface="Calibri" pitchFamily="34" charset="0"/>
            </a:endParaRPr>
          </a:p>
          <a:p>
            <a:pPr>
              <a:buFont typeface="Arial" pitchFamily="34" charset="0"/>
              <a:buChar char="•"/>
            </a:pPr>
            <a:endParaRPr lang="en-US" sz="1900" dirty="0" smtClean="0">
              <a:latin typeface="Calibri" pitchFamily="34" charset="0"/>
              <a:cs typeface="Calibri" pitchFamily="34" charset="0"/>
            </a:endParaRPr>
          </a:p>
          <a:p>
            <a:pPr>
              <a:buFont typeface="Arial" pitchFamily="34" charset="0"/>
              <a:buChar char="•"/>
            </a:pPr>
            <a:endParaRPr lang="en-US" sz="1900" dirty="0" smtClean="0">
              <a:latin typeface="Calibri" pitchFamily="34" charset="0"/>
              <a:cs typeface="Calibri" pitchFamily="34" charset="0"/>
            </a:endParaRPr>
          </a:p>
          <a:p>
            <a:pPr>
              <a:buFont typeface="Arial" pitchFamily="34" charset="0"/>
              <a:buChar char="•"/>
            </a:pPr>
            <a:endParaRPr lang="en-US" sz="1900" dirty="0" smtClean="0">
              <a:latin typeface="Calibri" pitchFamily="34" charset="0"/>
              <a:cs typeface="Calibri" pitchFamily="34" charset="0"/>
            </a:endParaRPr>
          </a:p>
          <a:p>
            <a:pPr>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21"/>
          <p:cNvSpPr txBox="1">
            <a:spLocks noGrp="1"/>
          </p:cNvSpPr>
          <p:nvPr>
            <p:ph type="subTitle" idx="4294967295"/>
          </p:nvPr>
        </p:nvSpPr>
        <p:spPr>
          <a:xfrm>
            <a:off x="1809721" y="2071678"/>
            <a:ext cx="8215369" cy="13573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ts val="6600"/>
              <a:buNone/>
            </a:pPr>
            <a:r>
              <a:rPr lang="en-US" sz="6600" dirty="0" smtClean="0">
                <a:solidFill>
                  <a:schemeClr val="tx1"/>
                </a:solidFill>
                <a:latin typeface="Calibri" pitchFamily="34" charset="0"/>
                <a:cs typeface="Calibri" pitchFamily="34" charset="0"/>
              </a:rPr>
              <a:t>THANK YOU</a:t>
            </a:r>
            <a:endParaRPr sz="6600">
              <a:solidFill>
                <a:schemeClr val="tx1"/>
              </a:solidFill>
              <a:latin typeface="Calibri" pitchFamily="34" charset="0"/>
              <a:cs typeface="Calibri" pitchFamily="34" charset="0"/>
            </a:endParaRPr>
          </a:p>
        </p:txBody>
      </p:sp>
      <p:pic>
        <p:nvPicPr>
          <p:cNvPr id="138" name="Google Shape;138;p21"/>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5" name="TextBox 4"/>
          <p:cNvSpPr txBox="1"/>
          <p:nvPr/>
        </p:nvSpPr>
        <p:spPr>
          <a:xfrm>
            <a:off x="10025090" y="6357958"/>
            <a:ext cx="2166910" cy="307777"/>
          </a:xfrm>
          <a:prstGeom prst="rect">
            <a:avLst/>
          </a:prstGeom>
          <a:noFill/>
        </p:spPr>
        <p:txBody>
          <a:bodyPr wrap="square" rtlCol="0">
            <a:spAutoFit/>
          </a:bodyPr>
          <a:lstStyle/>
          <a:p>
            <a:r>
              <a:rPr lang="en-US" b="1" dirty="0" smtClean="0"/>
              <a:t>By B.Harika</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
            </a:r>
            <a:br>
              <a:rPr lang="en-US" dirty="0"/>
            </a:br>
            <a:r>
              <a:rPr lang="en-US" dirty="0"/>
              <a:t/>
            </a:r>
            <a:br>
              <a:rPr lang="en-US" dirty="0"/>
            </a:br>
            <a:r>
              <a:rPr lang="en-US" dirty="0"/>
              <a:t/>
            </a:r>
            <a:br>
              <a:rPr lang="en-US" dirty="0"/>
            </a:br>
            <a:r>
              <a:rPr lang="en-US" sz="5800" dirty="0">
                <a:solidFill>
                  <a:srgbClr val="FF6600"/>
                </a:solidFill>
              </a:rPr>
              <a:t>Executive Summary</a:t>
            </a:r>
            <a:endParaRPr sz="5800"/>
          </a:p>
        </p:txBody>
      </p:sp>
      <p:sp>
        <p:nvSpPr>
          <p:cNvPr id="91" name="Google Shape;91;p14"/>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ctr" anchorCtr="0">
            <a:normAutofit fontScale="85000" lnSpcReduction="10000"/>
          </a:bodyPr>
          <a:lstStyle/>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457200" lvl="0" indent="-384324" algn="l" rtl="0">
              <a:lnSpc>
                <a:spcPct val="115000"/>
              </a:lnSpc>
              <a:spcBef>
                <a:spcPts val="1000"/>
              </a:spcBef>
              <a:spcAft>
                <a:spcPts val="0"/>
              </a:spcAft>
              <a:buSzPct val="100000"/>
              <a:buChar char="●"/>
            </a:pPr>
            <a:r>
              <a:rPr lang="en-US" sz="3164" dirty="0"/>
              <a:t>An US based Private Firm Known as XYZ, they are planning to invest in the cab industry and they have provided the Four datasets </a:t>
            </a:r>
            <a:r>
              <a:rPr lang="en-US" sz="3164" dirty="0" err="1"/>
              <a:t>i.e</a:t>
            </a:r>
            <a:r>
              <a:rPr lang="en-US" sz="3164" dirty="0"/>
              <a:t> Cab data, City data, Customer id details, Transaction details.</a:t>
            </a:r>
            <a:endParaRPr sz="3164"/>
          </a:p>
          <a:p>
            <a:pPr marL="457200" lvl="0" indent="0" algn="l" rtl="0">
              <a:lnSpc>
                <a:spcPct val="115000"/>
              </a:lnSpc>
              <a:spcBef>
                <a:spcPts val="1000"/>
              </a:spcBef>
              <a:spcAft>
                <a:spcPts val="0"/>
              </a:spcAft>
              <a:buNone/>
            </a:pPr>
            <a:endParaRPr sz="3164"/>
          </a:p>
          <a:p>
            <a:pPr marL="457200" lvl="0" indent="-384324" algn="just" rtl="0">
              <a:lnSpc>
                <a:spcPct val="115000"/>
              </a:lnSpc>
              <a:spcBef>
                <a:spcPts val="1000"/>
              </a:spcBef>
              <a:spcAft>
                <a:spcPts val="0"/>
              </a:spcAft>
              <a:buSzPct val="100000"/>
              <a:buChar char="●"/>
            </a:pPr>
            <a:r>
              <a:rPr lang="en-US" sz="3164" dirty="0"/>
              <a:t>The analysis are based on the data from  two cab companies called Pink Cab Company and Yellow Cab Company </a:t>
            </a:r>
            <a:endParaRPr sz="3164"/>
          </a:p>
          <a:p>
            <a:pPr marL="0" lvl="0" indent="0" algn="just" rtl="0">
              <a:lnSpc>
                <a:spcPct val="115000"/>
              </a:lnSpc>
              <a:spcBef>
                <a:spcPts val="1000"/>
              </a:spcBef>
              <a:spcAft>
                <a:spcPts val="0"/>
              </a:spcAft>
              <a:buClr>
                <a:srgbClr val="FF6600"/>
              </a:buClr>
              <a:buSzPct val="88486"/>
              <a:buNone/>
            </a:pPr>
            <a:r>
              <a:rPr lang="en-US" sz="3164" dirty="0"/>
              <a:t>         </a:t>
            </a:r>
            <a:endParaRPr sz="2764"/>
          </a:p>
          <a:p>
            <a:pPr marL="0" lvl="0" indent="0" algn="just" rtl="0">
              <a:lnSpc>
                <a:spcPct val="90000"/>
              </a:lnSpc>
              <a:spcBef>
                <a:spcPts val="1000"/>
              </a:spcBef>
              <a:spcAft>
                <a:spcPts val="0"/>
              </a:spcAft>
              <a:buClr>
                <a:srgbClr val="FF6600"/>
              </a:buClr>
              <a:buSzPct val="100000"/>
              <a:buNone/>
            </a:pPr>
            <a:r>
              <a:rPr lang="en-US" sz="2800" dirty="0"/>
              <a:t>      </a:t>
            </a:r>
            <a:endParaRPr/>
          </a:p>
          <a:p>
            <a:pPr marL="0" lvl="0" indent="0" algn="ctr" rtl="0">
              <a:lnSpc>
                <a:spcPct val="90000"/>
              </a:lnSpc>
              <a:spcBef>
                <a:spcPts val="1000"/>
              </a:spcBef>
              <a:spcAft>
                <a:spcPts val="0"/>
              </a:spcAft>
              <a:buClr>
                <a:schemeClr val="dk1"/>
              </a:buClr>
              <a:buSzPct val="100000"/>
              <a:buNone/>
            </a:pPr>
            <a:endParaRPr sz="3200"/>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0" y="0"/>
            <a:ext cx="4738678"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
            </a:r>
            <a:br>
              <a:rPr lang="en-US" dirty="0"/>
            </a:br>
            <a:r>
              <a:rPr lang="en-US" sz="4800" dirty="0">
                <a:latin typeface="Calibri" pitchFamily="34" charset="0"/>
                <a:cs typeface="Calibri" pitchFamily="34" charset="0"/>
              </a:rPr>
              <a:t/>
            </a:r>
            <a:br>
              <a:rPr lang="en-US" sz="4800" dirty="0">
                <a:latin typeface="Calibri" pitchFamily="34" charset="0"/>
                <a:cs typeface="Calibri" pitchFamily="34" charset="0"/>
              </a:rPr>
            </a:br>
            <a:r>
              <a:rPr lang="en-US" sz="4800" dirty="0">
                <a:latin typeface="Calibri" pitchFamily="34" charset="0"/>
                <a:cs typeface="Calibri" pitchFamily="34" charset="0"/>
              </a:rPr>
              <a:t/>
            </a:r>
            <a:br>
              <a:rPr lang="en-US" sz="4800" dirty="0">
                <a:latin typeface="Calibri" pitchFamily="34" charset="0"/>
                <a:cs typeface="Calibri" pitchFamily="34" charset="0"/>
              </a:rPr>
            </a:br>
            <a:r>
              <a:rPr lang="en-US" sz="2000" dirty="0">
                <a:solidFill>
                  <a:srgbClr val="FF6600"/>
                </a:solidFill>
                <a:latin typeface="Calibri" pitchFamily="34" charset="0"/>
                <a:cs typeface="Calibri" pitchFamily="34" charset="0"/>
              </a:rPr>
              <a:t>  </a:t>
            </a:r>
            <a:r>
              <a:rPr lang="en-US" sz="4800" dirty="0">
                <a:solidFill>
                  <a:srgbClr val="FF6600"/>
                </a:solidFill>
                <a:latin typeface="Calibri" pitchFamily="34" charset="0"/>
                <a:cs typeface="Calibri" pitchFamily="34" charset="0"/>
              </a:rPr>
              <a:t>Problem</a:t>
            </a:r>
            <a:endParaRPr sz="4800">
              <a:solidFill>
                <a:srgbClr val="FF6600"/>
              </a:solidFill>
              <a:latin typeface="Calibri" pitchFamily="34" charset="0"/>
              <a:cs typeface="Calibri" pitchFamily="34" charset="0"/>
            </a:endParaRPr>
          </a:p>
          <a:p>
            <a:pPr marL="0" lvl="0" indent="0" algn="ctr" rtl="0">
              <a:lnSpc>
                <a:spcPct val="90000"/>
              </a:lnSpc>
              <a:spcBef>
                <a:spcPts val="0"/>
              </a:spcBef>
              <a:spcAft>
                <a:spcPts val="0"/>
              </a:spcAft>
              <a:buClr>
                <a:schemeClr val="dk1"/>
              </a:buClr>
              <a:buSzPts val="6000"/>
              <a:buFont typeface="Calibri"/>
              <a:buNone/>
            </a:pPr>
            <a:r>
              <a:rPr lang="en-US" sz="4800" dirty="0" smtClean="0">
                <a:solidFill>
                  <a:srgbClr val="FF6600"/>
                </a:solidFill>
                <a:latin typeface="Calibri" pitchFamily="34" charset="0"/>
                <a:cs typeface="Calibri" pitchFamily="34" charset="0"/>
              </a:rPr>
              <a:t>Statement And analysis</a:t>
            </a:r>
            <a:endParaRPr sz="4800">
              <a:latin typeface="Calibri" pitchFamily="34" charset="0"/>
              <a:cs typeface="Calibri" pitchFamily="34" charset="0"/>
            </a:endParaRPr>
          </a:p>
        </p:txBody>
      </p:sp>
      <p:sp>
        <p:nvSpPr>
          <p:cNvPr id="98" name="Google Shape;98;p15"/>
          <p:cNvSpPr txBox="1">
            <a:spLocks noGrp="1"/>
          </p:cNvSpPr>
          <p:nvPr>
            <p:ph type="subTitle" idx="1"/>
          </p:nvPr>
        </p:nvSpPr>
        <p:spPr>
          <a:xfrm>
            <a:off x="4738678" y="0"/>
            <a:ext cx="7453322" cy="6858000"/>
          </a:xfrm>
          <a:prstGeom prst="rect">
            <a:avLst/>
          </a:prstGeom>
          <a:noFill/>
          <a:ln w="9525" cap="flat" cmpd="sng">
            <a:solidFill>
              <a:srgbClr val="000000"/>
            </a:solidFill>
            <a:prstDash val="solid"/>
            <a:round/>
            <a:headEnd type="none" w="sm" len="sm"/>
            <a:tailEnd type="none" w="sm" len="sm"/>
          </a:ln>
        </p:spPr>
        <p:txBody>
          <a:bodyPr spcFirstLastPara="1" wrap="square" lIns="0" tIns="137150" rIns="91425" bIns="137150" anchor="ctr" anchorCtr="0">
            <a:normAutofit fontScale="25000" lnSpcReduction="20000"/>
          </a:bodyPr>
          <a:lstStyle/>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27272"/>
              <a:buNone/>
            </a:pPr>
            <a:endParaRPr sz="8800">
              <a:solidFill>
                <a:srgbClr val="FF6600"/>
              </a:solidFill>
            </a:endParaRPr>
          </a:p>
          <a:p>
            <a:pPr marL="0" lvl="0" indent="0" algn="ctr" rtl="0">
              <a:lnSpc>
                <a:spcPct val="115000"/>
              </a:lnSpc>
              <a:spcBef>
                <a:spcPts val="0"/>
              </a:spcBef>
              <a:spcAft>
                <a:spcPts val="0"/>
              </a:spcAft>
              <a:buClr>
                <a:schemeClr val="dk1"/>
              </a:buClr>
              <a:buSzPct val="27272"/>
              <a:buNone/>
            </a:pPr>
            <a:endParaRPr sz="8800">
              <a:solidFill>
                <a:srgbClr val="FF6600"/>
              </a:solidFill>
            </a:endParaRPr>
          </a:p>
          <a:p>
            <a:pPr marL="457200" lvl="0" indent="-368300" algn="just" rtl="0">
              <a:lnSpc>
                <a:spcPct val="115000"/>
              </a:lnSpc>
              <a:spcBef>
                <a:spcPts val="1000"/>
              </a:spcBef>
              <a:spcAft>
                <a:spcPts val="0"/>
              </a:spcAft>
              <a:buSzPct val="100000"/>
              <a:buFont typeface="Calibri"/>
              <a:buChar char="●"/>
            </a:pPr>
            <a:r>
              <a:rPr lang="en-US" sz="8800" dirty="0"/>
              <a:t>The Problem statement is to identify which cab company  is performing better and where XYZ Firm  should invest to get better results.</a:t>
            </a:r>
            <a:endParaRPr sz="8800"/>
          </a:p>
          <a:p>
            <a:pPr marL="457200" marR="0" lvl="0" indent="0" algn="just" rtl="0">
              <a:lnSpc>
                <a:spcPct val="115000"/>
              </a:lnSpc>
              <a:spcBef>
                <a:spcPts val="1000"/>
              </a:spcBef>
              <a:spcAft>
                <a:spcPts val="0"/>
              </a:spcAft>
              <a:buNone/>
            </a:pPr>
            <a:endParaRPr sz="8800"/>
          </a:p>
          <a:p>
            <a:pPr marL="320040" marR="0" lvl="0" indent="-139700" algn="just" rtl="0">
              <a:lnSpc>
                <a:spcPct val="115000"/>
              </a:lnSpc>
              <a:spcBef>
                <a:spcPts val="1000"/>
              </a:spcBef>
              <a:spcAft>
                <a:spcPts val="0"/>
              </a:spcAft>
              <a:buSzPct val="100000"/>
              <a:buFont typeface="Calibri"/>
              <a:buChar char="●"/>
            </a:pPr>
            <a:r>
              <a:rPr lang="en-US" sz="8800" dirty="0"/>
              <a:t> To  provide more valuable insights and recommendations to XYZ company, the data was </a:t>
            </a:r>
            <a:r>
              <a:rPr lang="en-US" sz="8800" dirty="0" smtClean="0"/>
              <a:t>analyzed </a:t>
            </a:r>
            <a:r>
              <a:rPr lang="en-US" sz="8800" dirty="0"/>
              <a:t>with following steps:</a:t>
            </a:r>
            <a:endParaRPr sz="8800"/>
          </a:p>
          <a:p>
            <a:pPr marL="457200" lvl="0" indent="0" algn="just" rtl="0">
              <a:lnSpc>
                <a:spcPct val="115000"/>
              </a:lnSpc>
              <a:spcBef>
                <a:spcPts val="0"/>
              </a:spcBef>
              <a:spcAft>
                <a:spcPts val="0"/>
              </a:spcAft>
              <a:buNone/>
            </a:pPr>
            <a:endParaRPr sz="8800"/>
          </a:p>
          <a:p>
            <a:pPr marL="457200" lvl="0" indent="-368300" algn="just" rtl="0">
              <a:lnSpc>
                <a:spcPct val="115000"/>
              </a:lnSpc>
              <a:spcBef>
                <a:spcPts val="0"/>
              </a:spcBef>
              <a:spcAft>
                <a:spcPts val="0"/>
              </a:spcAft>
              <a:buSzPct val="100000"/>
              <a:buFont typeface="Calibri"/>
              <a:buChar char="❖"/>
            </a:pPr>
            <a:r>
              <a:rPr lang="en-US" sz="8800" dirty="0"/>
              <a:t>Checking for missing values, null values</a:t>
            </a:r>
            <a:r>
              <a:rPr lang="en-US" sz="8800" dirty="0" smtClean="0"/>
              <a:t>, duplicates </a:t>
            </a:r>
            <a:r>
              <a:rPr lang="en-US" sz="8800" dirty="0"/>
              <a:t>and Correcting the date formats. </a:t>
            </a:r>
            <a:endParaRPr sz="8800"/>
          </a:p>
          <a:p>
            <a:pPr marL="457200" lvl="0" indent="-368300" algn="just" rtl="0">
              <a:lnSpc>
                <a:spcPct val="115000"/>
              </a:lnSpc>
              <a:spcBef>
                <a:spcPts val="0"/>
              </a:spcBef>
              <a:spcAft>
                <a:spcPts val="0"/>
              </a:spcAft>
              <a:buSzPct val="100000"/>
              <a:buFont typeface="Calibri"/>
              <a:buChar char="❖"/>
            </a:pPr>
            <a:r>
              <a:rPr lang="en-US" sz="8800" dirty="0"/>
              <a:t>Comparing the total revenue</a:t>
            </a:r>
            <a:r>
              <a:rPr lang="en-US" sz="8800" dirty="0" smtClean="0"/>
              <a:t>, profits </a:t>
            </a:r>
            <a:r>
              <a:rPr lang="en-US" sz="8800" dirty="0"/>
              <a:t>between the two cab companies</a:t>
            </a:r>
            <a:endParaRPr sz="8800"/>
          </a:p>
          <a:p>
            <a:pPr marL="457200" lvl="0" indent="-368300" algn="just" rtl="0">
              <a:lnSpc>
                <a:spcPct val="115000"/>
              </a:lnSpc>
              <a:spcBef>
                <a:spcPts val="0"/>
              </a:spcBef>
              <a:spcAft>
                <a:spcPts val="0"/>
              </a:spcAft>
              <a:buSzPct val="100000"/>
              <a:buFont typeface="Calibri"/>
              <a:buChar char="❖"/>
            </a:pPr>
            <a:r>
              <a:rPr lang="en-US" sz="8800" dirty="0"/>
              <a:t>Based on the age and gender demographics and identifying the which city has more cab users.</a:t>
            </a:r>
            <a:endParaRPr sz="8800"/>
          </a:p>
          <a:p>
            <a:pPr marL="914400" lvl="0" indent="0" algn="just" rtl="0">
              <a:lnSpc>
                <a:spcPct val="115000"/>
              </a:lnSpc>
              <a:spcBef>
                <a:spcPts val="0"/>
              </a:spcBef>
              <a:spcAft>
                <a:spcPts val="0"/>
              </a:spcAft>
              <a:buNone/>
            </a:pPr>
            <a:endParaRPr sz="8800"/>
          </a:p>
          <a:p>
            <a:pPr marL="457200" lvl="0" indent="-368300" algn="just" rtl="0">
              <a:lnSpc>
                <a:spcPct val="115000"/>
              </a:lnSpc>
              <a:spcBef>
                <a:spcPts val="1000"/>
              </a:spcBef>
              <a:spcAft>
                <a:spcPts val="0"/>
              </a:spcAft>
              <a:buSzPct val="100000"/>
              <a:buFont typeface="Calibri"/>
              <a:buChar char="●"/>
            </a:pPr>
            <a:r>
              <a:rPr lang="en-US" sz="8800" dirty="0"/>
              <a:t>This analysis helps in research on overall cab companies </a:t>
            </a:r>
            <a:r>
              <a:rPr lang="en-US" sz="8800" dirty="0" smtClean="0"/>
              <a:t>i.e. </a:t>
            </a:r>
            <a:r>
              <a:rPr lang="en-US" sz="8800" dirty="0"/>
              <a:t>Pink cab and Yellow cab Companies, in the US to gain more deeper understanding on market trends and growth of opportunities.</a:t>
            </a:r>
            <a:endParaRPr sz="8800"/>
          </a:p>
          <a:p>
            <a:pPr marL="0" lvl="0" indent="0" algn="ctr" rtl="0">
              <a:lnSpc>
                <a:spcPct val="115000"/>
              </a:lnSpc>
              <a:spcBef>
                <a:spcPts val="1000"/>
              </a:spcBef>
              <a:spcAft>
                <a:spcPts val="0"/>
              </a:spcAft>
              <a:buClr>
                <a:schemeClr val="dk1"/>
              </a:buClr>
              <a:buSzPct val="72727"/>
              <a:buNone/>
            </a:pPr>
            <a:endParaRPr sz="4400"/>
          </a:p>
          <a:p>
            <a:pPr marL="0" lvl="0" indent="0" algn="ctr" rtl="0">
              <a:lnSpc>
                <a:spcPct val="115000"/>
              </a:lnSpc>
              <a:spcBef>
                <a:spcPts val="1000"/>
              </a:spcBef>
              <a:spcAft>
                <a:spcPts val="0"/>
              </a:spcAft>
              <a:buClr>
                <a:schemeClr val="dk1"/>
              </a:buClr>
              <a:buSzPct val="100000"/>
              <a:buNone/>
            </a:pPr>
            <a:endParaRPr/>
          </a:p>
          <a:p>
            <a:pPr marL="0" lvl="0" indent="0" algn="ctr" rtl="0">
              <a:lnSpc>
                <a:spcPct val="115000"/>
              </a:lnSpc>
              <a:spcBef>
                <a:spcPts val="1000"/>
              </a:spcBef>
              <a:spcAft>
                <a:spcPts val="0"/>
              </a:spcAft>
              <a:buClr>
                <a:schemeClr val="dk1"/>
              </a:buClr>
              <a:buSzPct val="100000"/>
              <a:buNone/>
            </a:pPr>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2595538" y="690600"/>
            <a:ext cx="6786610" cy="5095854"/>
          </a:xfrm>
          <a:prstGeom prst="rect">
            <a:avLst/>
          </a:prstGeom>
          <a:noFill/>
          <a:ln>
            <a:noFill/>
          </a:ln>
        </p:spPr>
      </p:pic>
      <p:sp>
        <p:nvSpPr>
          <p:cNvPr id="106" name="Google Shape;106;p16"/>
          <p:cNvSpPr txBox="1"/>
          <p:nvPr/>
        </p:nvSpPr>
        <p:spPr>
          <a:xfrm>
            <a:off x="2494900" y="0"/>
            <a:ext cx="7690200" cy="60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highlight>
                  <a:srgbClr val="FF6600"/>
                </a:highlight>
                <a:latin typeface="Calibri"/>
                <a:ea typeface="Calibri"/>
                <a:cs typeface="Calibri"/>
                <a:sym typeface="Calibri"/>
              </a:rPr>
              <a:t>Average Fare By Each Cab Company</a:t>
            </a:r>
            <a:endParaRPr sz="2700">
              <a:highlight>
                <a:srgbClr val="FF6600"/>
              </a:highlight>
              <a:latin typeface="Calibri"/>
              <a:ea typeface="Calibri"/>
              <a:cs typeface="Calibri"/>
              <a:sym typeface="Calibri"/>
            </a:endParaRPr>
          </a:p>
        </p:txBody>
      </p:sp>
      <p:sp>
        <p:nvSpPr>
          <p:cNvPr id="107" name="Google Shape;107;p16"/>
          <p:cNvSpPr txBox="1"/>
          <p:nvPr/>
        </p:nvSpPr>
        <p:spPr>
          <a:xfrm>
            <a:off x="452398" y="5929330"/>
            <a:ext cx="11467903" cy="769411"/>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Calibri"/>
              <a:buChar char="●"/>
            </a:pPr>
            <a:r>
              <a:rPr lang="en-US" sz="1900" dirty="0">
                <a:latin typeface="Calibri"/>
                <a:ea typeface="Calibri"/>
                <a:cs typeface="Calibri"/>
                <a:sym typeface="Calibri"/>
              </a:rPr>
              <a:t>The above bar chart shows the average of each Cab Company, and </a:t>
            </a:r>
            <a:r>
              <a:rPr lang="en-US" sz="1900" dirty="0">
                <a:solidFill>
                  <a:srgbClr val="202124"/>
                </a:solidFill>
                <a:highlight>
                  <a:srgbClr val="FFFFFF"/>
                </a:highlight>
                <a:latin typeface="Calibri"/>
                <a:ea typeface="Calibri"/>
                <a:cs typeface="Calibri"/>
                <a:sym typeface="Calibri"/>
              </a:rPr>
              <a:t>comparatively </a:t>
            </a:r>
            <a:r>
              <a:rPr lang="en-US" sz="1900" dirty="0">
                <a:latin typeface="Calibri"/>
                <a:ea typeface="Calibri"/>
                <a:cs typeface="Calibri"/>
                <a:sym typeface="Calibri"/>
              </a:rPr>
              <a:t>Yellow cab has more average fare than the Pink Cab Company.</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2738414" y="714356"/>
            <a:ext cx="6714376" cy="5000660"/>
          </a:xfrm>
          <a:prstGeom prst="rect">
            <a:avLst/>
          </a:prstGeom>
          <a:noFill/>
          <a:ln>
            <a:noFill/>
          </a:ln>
        </p:spPr>
      </p:pic>
      <p:sp>
        <p:nvSpPr>
          <p:cNvPr id="114" name="Google Shape;114;p17"/>
          <p:cNvSpPr txBox="1"/>
          <p:nvPr/>
        </p:nvSpPr>
        <p:spPr>
          <a:xfrm>
            <a:off x="2325900" y="0"/>
            <a:ext cx="7540200" cy="546300"/>
          </a:xfrm>
          <a:prstGeom prst="rect">
            <a:avLst/>
          </a:prstGeom>
          <a:noFill/>
          <a:ln>
            <a:noFill/>
          </a:ln>
        </p:spPr>
        <p:txBody>
          <a:bodyPr spcFirstLastPara="1" wrap="square" lIns="91425" tIns="91425" rIns="91425" bIns="91425" anchor="ctr" anchorCtr="0">
            <a:noAutofit/>
          </a:bodyPr>
          <a:lstStyle/>
          <a:p>
            <a:pPr marL="0" lvl="0" indent="0" algn="ctr" rtl="0">
              <a:spcBef>
                <a:spcPts val="1100"/>
              </a:spcBef>
              <a:spcAft>
                <a:spcPts val="0"/>
              </a:spcAft>
              <a:buNone/>
            </a:pPr>
            <a:r>
              <a:rPr lang="en-US" sz="2700" b="1">
                <a:solidFill>
                  <a:schemeClr val="dk1"/>
                </a:solidFill>
                <a:highlight>
                  <a:srgbClr val="FF6600"/>
                </a:highlight>
              </a:rPr>
              <a:t>Average Wait Time for Each Cab Company</a:t>
            </a:r>
            <a:endParaRPr sz="2700">
              <a:highlight>
                <a:srgbClr val="FF6600"/>
              </a:highlight>
              <a:latin typeface="Calibri"/>
              <a:ea typeface="Calibri"/>
              <a:cs typeface="Calibri"/>
              <a:sym typeface="Calibri"/>
            </a:endParaRPr>
          </a:p>
        </p:txBody>
      </p:sp>
      <p:sp>
        <p:nvSpPr>
          <p:cNvPr id="115" name="Google Shape;115;p17"/>
          <p:cNvSpPr txBox="1"/>
          <p:nvPr/>
        </p:nvSpPr>
        <p:spPr>
          <a:xfrm>
            <a:off x="380960" y="5857892"/>
            <a:ext cx="11358642" cy="769411"/>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The above heatmap displays the average profit of the cab service across different time periods, specifically by pickup time and day of the week, thus providing insights into its profitability during various periods.</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584488" y="600301"/>
            <a:ext cx="10843525" cy="4686087"/>
          </a:xfrm>
          <a:prstGeom prst="rect">
            <a:avLst/>
          </a:prstGeom>
          <a:noFill/>
          <a:ln>
            <a:noFill/>
          </a:ln>
        </p:spPr>
      </p:pic>
      <p:sp>
        <p:nvSpPr>
          <p:cNvPr id="121" name="Google Shape;121;p18"/>
          <p:cNvSpPr txBox="1"/>
          <p:nvPr/>
        </p:nvSpPr>
        <p:spPr>
          <a:xfrm>
            <a:off x="1793475" y="0"/>
            <a:ext cx="9371400" cy="60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highlight>
                  <a:srgbClr val="FF6600"/>
                </a:highlight>
              </a:rPr>
              <a:t>Trends in Transactions by Time of Year</a:t>
            </a:r>
            <a:endParaRPr sz="2700">
              <a:highlight>
                <a:srgbClr val="FF6600"/>
              </a:highlight>
            </a:endParaRPr>
          </a:p>
        </p:txBody>
      </p:sp>
      <p:sp>
        <p:nvSpPr>
          <p:cNvPr id="122" name="Google Shape;122;p18"/>
          <p:cNvSpPr txBox="1"/>
          <p:nvPr/>
        </p:nvSpPr>
        <p:spPr>
          <a:xfrm>
            <a:off x="177600" y="5357826"/>
            <a:ext cx="12014400" cy="1354187"/>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After conducting a thorough analysis of the trends, it has been found that the Yellow Cab Company has a higher number of monthly transactions when compared to the Pink Cab Company. </a:t>
            </a: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This clearly  indicates that the Yellow cab company  is performing better in terms of its business operations and also  generating more revenue than the pink cab company.</a:t>
            </a:r>
            <a:endParaRPr sz="1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descr="Cab Usage by Age Group over Time.png"/>
          <p:cNvPicPr>
            <a:picLocks noChangeAspect="1"/>
          </p:cNvPicPr>
          <p:nvPr/>
        </p:nvPicPr>
        <p:blipFill>
          <a:blip r:embed="rId3"/>
          <a:stretch>
            <a:fillRect/>
          </a:stretch>
        </p:blipFill>
        <p:spPr>
          <a:xfrm>
            <a:off x="2381224" y="785794"/>
            <a:ext cx="7358114" cy="4286279"/>
          </a:xfrm>
          <a:prstGeom prst="rect">
            <a:avLst/>
          </a:prstGeom>
        </p:spPr>
      </p:pic>
      <p:sp>
        <p:nvSpPr>
          <p:cNvPr id="5" name="Rectangle 4"/>
          <p:cNvSpPr/>
          <p:nvPr/>
        </p:nvSpPr>
        <p:spPr>
          <a:xfrm>
            <a:off x="3381356" y="214291"/>
            <a:ext cx="6572296" cy="461665"/>
          </a:xfrm>
          <a:prstGeom prst="rect">
            <a:avLst/>
          </a:prstGeom>
        </p:spPr>
        <p:txBody>
          <a:bodyPr wrap="square">
            <a:spAutoFit/>
          </a:bodyPr>
          <a:lstStyle/>
          <a:p>
            <a:pPr algn="ctr"/>
            <a:r>
              <a:rPr lang="en-US" sz="2400" dirty="0" smtClean="0">
                <a:highlight>
                  <a:srgbClr val="FF6600"/>
                </a:highlight>
              </a:rPr>
              <a:t>Cab Usage by Age Group over Time</a:t>
            </a:r>
          </a:p>
        </p:txBody>
      </p:sp>
      <p:sp>
        <p:nvSpPr>
          <p:cNvPr id="7" name="TextBox 6"/>
          <p:cNvSpPr txBox="1"/>
          <p:nvPr/>
        </p:nvSpPr>
        <p:spPr>
          <a:xfrm>
            <a:off x="890550" y="5286388"/>
            <a:ext cx="10715700" cy="1292662"/>
          </a:xfrm>
          <a:prstGeom prst="rect">
            <a:avLst/>
          </a:prstGeom>
          <a:noFill/>
        </p:spPr>
        <p:txBody>
          <a:bodyPr wrap="square" rtlCol="0">
            <a:spAutoFit/>
          </a:bodyPr>
          <a:lstStyle/>
          <a:p>
            <a:pPr>
              <a:buFont typeface="Arial" pitchFamily="34" charset="0"/>
              <a:buChar char="•"/>
            </a:pPr>
            <a:r>
              <a:rPr lang="en-US" sz="1900" dirty="0" smtClean="0">
                <a:latin typeface="Calibri" pitchFamily="34" charset="0"/>
                <a:cs typeface="Calibri" pitchFamily="34" charset="0"/>
              </a:rPr>
              <a:t> Based </a:t>
            </a:r>
            <a:r>
              <a:rPr lang="en-US" sz="1900" dirty="0" smtClean="0">
                <a:latin typeface="Calibri" pitchFamily="34" charset="0"/>
                <a:cs typeface="Calibri" pitchFamily="34" charset="0"/>
              </a:rPr>
              <a:t>on the data gathered from 2016 to 2018</a:t>
            </a:r>
            <a:r>
              <a:rPr lang="en-US" sz="1900" dirty="0" smtClean="0">
                <a:latin typeface="Calibri" pitchFamily="34" charset="0"/>
                <a:cs typeface="Calibri" pitchFamily="34" charset="0"/>
              </a:rPr>
              <a:t>, and above charts </a:t>
            </a:r>
            <a:r>
              <a:rPr lang="en-US" sz="1900" dirty="0" smtClean="0">
                <a:latin typeface="Calibri" pitchFamily="34" charset="0"/>
                <a:cs typeface="Calibri" pitchFamily="34" charset="0"/>
              </a:rPr>
              <a:t>it can be concluded that the age group ranging from 30 to 49 years old has exhibited the highest usage of </a:t>
            </a:r>
            <a:r>
              <a:rPr lang="en-US" sz="1900" dirty="0" smtClean="0">
                <a:latin typeface="Calibri" pitchFamily="34" charset="0"/>
                <a:cs typeface="Calibri" pitchFamily="34" charset="0"/>
              </a:rPr>
              <a:t>cabs than the other age group.</a:t>
            </a:r>
          </a:p>
          <a:p>
            <a:pPr>
              <a:buFont typeface="Arial" pitchFamily="34" charset="0"/>
              <a:buChar char="•"/>
            </a:pPr>
            <a:r>
              <a:rPr lang="en-US" sz="1900" dirty="0" smtClean="0">
                <a:latin typeface="Calibri" pitchFamily="34" charset="0"/>
                <a:cs typeface="Calibri" pitchFamily="34" charset="0"/>
              </a:rPr>
              <a:t> Thus, this certain age group should be targeted to improve the performance and</a:t>
            </a:r>
            <a:r>
              <a:rPr lang="en-US" sz="2000" dirty="0" smtClean="0">
                <a:latin typeface="Calibri" pitchFamily="34" charset="0"/>
                <a:cs typeface="Calibri" pitchFamily="34" charset="0"/>
              </a:rPr>
              <a:t> increase business opportunities for cab company.</a:t>
            </a:r>
            <a:endParaRPr lang="en-US" sz="18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descr="Distribution of Payment Methods.png"/>
          <p:cNvPicPr>
            <a:picLocks noChangeAspect="1"/>
          </p:cNvPicPr>
          <p:nvPr/>
        </p:nvPicPr>
        <p:blipFill>
          <a:blip r:embed="rId3"/>
          <a:stretch>
            <a:fillRect/>
          </a:stretch>
        </p:blipFill>
        <p:spPr>
          <a:xfrm>
            <a:off x="3238480" y="857232"/>
            <a:ext cx="4598419" cy="4500594"/>
          </a:xfrm>
          <a:prstGeom prst="rect">
            <a:avLst/>
          </a:prstGeom>
        </p:spPr>
      </p:pic>
      <p:sp>
        <p:nvSpPr>
          <p:cNvPr id="3" name="Rectangle 2"/>
          <p:cNvSpPr/>
          <p:nvPr/>
        </p:nvSpPr>
        <p:spPr>
          <a:xfrm>
            <a:off x="3095604" y="214290"/>
            <a:ext cx="5143536" cy="507831"/>
          </a:xfrm>
          <a:prstGeom prst="rect">
            <a:avLst/>
          </a:prstGeom>
        </p:spPr>
        <p:txBody>
          <a:bodyPr wrap="square">
            <a:spAutoFit/>
          </a:bodyPr>
          <a:lstStyle/>
          <a:p>
            <a:pPr lvl="0" algn="ctr"/>
            <a:r>
              <a:rPr lang="en-US" sz="2700" dirty="0" smtClean="0">
                <a:highlight>
                  <a:srgbClr val="FF6600"/>
                </a:highlight>
                <a:latin typeface="Calibri"/>
                <a:ea typeface="Calibri"/>
                <a:cs typeface="Calibri"/>
                <a:sym typeface="Calibri"/>
              </a:rPr>
              <a:t>Distribution of Payment Methods</a:t>
            </a:r>
            <a:endParaRPr lang="en-US" sz="2700" dirty="0">
              <a:highlight>
                <a:srgbClr val="FF6600"/>
              </a:highlight>
              <a:latin typeface="Calibri"/>
              <a:ea typeface="Calibri"/>
              <a:cs typeface="Calibri"/>
              <a:sym typeface="Calibri"/>
            </a:endParaRPr>
          </a:p>
        </p:txBody>
      </p:sp>
      <p:sp>
        <p:nvSpPr>
          <p:cNvPr id="4" name="TextBox 3"/>
          <p:cNvSpPr txBox="1"/>
          <p:nvPr/>
        </p:nvSpPr>
        <p:spPr>
          <a:xfrm>
            <a:off x="738150" y="5643578"/>
            <a:ext cx="10787138" cy="307777"/>
          </a:xfrm>
          <a:prstGeom prst="rect">
            <a:avLst/>
          </a:prstGeom>
          <a:noFill/>
        </p:spPr>
        <p:txBody>
          <a:bodyPr wrap="square" rtlCol="0">
            <a:spAutoFit/>
          </a:bodyPr>
          <a:lstStyle/>
          <a:p>
            <a:pPr>
              <a:buFont typeface="Arial" pitchFamily="34" charset="0"/>
              <a:buChar char="•"/>
            </a:pPr>
            <a:r>
              <a:rPr lang="en-US" dirty="0" smtClean="0"/>
              <a:t> </a:t>
            </a:r>
            <a:r>
              <a:rPr lang="en-US" dirty="0" smtClean="0"/>
              <a:t>From the above chart, it shows that majority of cab users are preferring to the fare through cards i.e. 60% than cash.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descr="Cab Users by City.png"/>
          <p:cNvPicPr>
            <a:picLocks noChangeAspect="1"/>
          </p:cNvPicPr>
          <p:nvPr/>
        </p:nvPicPr>
        <p:blipFill>
          <a:blip r:embed="rId3"/>
          <a:stretch>
            <a:fillRect/>
          </a:stretch>
        </p:blipFill>
        <p:spPr>
          <a:xfrm>
            <a:off x="2595538" y="857232"/>
            <a:ext cx="7000924" cy="4919494"/>
          </a:xfrm>
          <a:prstGeom prst="rect">
            <a:avLst/>
          </a:prstGeom>
        </p:spPr>
      </p:pic>
      <p:sp>
        <p:nvSpPr>
          <p:cNvPr id="3" name="Rectangle 2"/>
          <p:cNvSpPr/>
          <p:nvPr/>
        </p:nvSpPr>
        <p:spPr>
          <a:xfrm>
            <a:off x="2809852" y="214290"/>
            <a:ext cx="6715172" cy="507831"/>
          </a:xfrm>
          <a:prstGeom prst="rect">
            <a:avLst/>
          </a:prstGeom>
        </p:spPr>
        <p:txBody>
          <a:bodyPr wrap="square">
            <a:spAutoFit/>
          </a:bodyPr>
          <a:lstStyle/>
          <a:p>
            <a:pPr algn="ctr"/>
            <a:r>
              <a:rPr lang="en-US" sz="2700" dirty="0" smtClean="0">
                <a:highlight>
                  <a:srgbClr val="FF6600"/>
                </a:highlight>
              </a:rPr>
              <a:t>Cab Usage </a:t>
            </a:r>
            <a:r>
              <a:rPr lang="en-US" sz="2700" dirty="0" smtClean="0">
                <a:highlight>
                  <a:srgbClr val="FF6600"/>
                </a:highlight>
              </a:rPr>
              <a:t>by City-Wise</a:t>
            </a:r>
            <a:endParaRPr lang="en-US" sz="2700" dirty="0" smtClean="0">
              <a:highlight>
                <a:srgbClr val="FF6600"/>
              </a:highlight>
            </a:endParaRPr>
          </a:p>
        </p:txBody>
      </p:sp>
      <p:sp>
        <p:nvSpPr>
          <p:cNvPr id="5" name="TextBox 4"/>
          <p:cNvSpPr txBox="1"/>
          <p:nvPr/>
        </p:nvSpPr>
        <p:spPr>
          <a:xfrm>
            <a:off x="738150" y="5857892"/>
            <a:ext cx="11001452" cy="677108"/>
          </a:xfrm>
          <a:prstGeom prst="rect">
            <a:avLst/>
          </a:prstGeom>
          <a:noFill/>
        </p:spPr>
        <p:txBody>
          <a:bodyPr wrap="square" rtlCol="0">
            <a:spAutoFit/>
          </a:bodyPr>
          <a:lstStyle/>
          <a:p>
            <a:pPr>
              <a:buFont typeface="Arial" pitchFamily="34" charset="0"/>
              <a:buChar char="•"/>
            </a:pPr>
            <a:r>
              <a:rPr lang="en-US" sz="1900" dirty="0" smtClean="0">
                <a:latin typeface="Calibri" pitchFamily="34" charset="0"/>
                <a:cs typeface="Calibri" pitchFamily="34" charset="0"/>
              </a:rPr>
              <a:t> </a:t>
            </a:r>
            <a:r>
              <a:rPr lang="en-US" sz="1900" dirty="0" smtClean="0">
                <a:latin typeface="Calibri" pitchFamily="34" charset="0"/>
                <a:cs typeface="Calibri" pitchFamily="34" charset="0"/>
              </a:rPr>
              <a:t>The above graph clearly shows that City NEW YORK NY has highest demand for cabs  when compared to other cities. It is </a:t>
            </a:r>
            <a:r>
              <a:rPr lang="en-US" sz="1900" dirty="0" smtClean="0">
                <a:latin typeface="Calibri" pitchFamily="34" charset="0"/>
                <a:cs typeface="Calibri" pitchFamily="34" charset="0"/>
              </a:rPr>
              <a:t>good </a:t>
            </a:r>
            <a:r>
              <a:rPr lang="en-US" sz="1900" dirty="0" smtClean="0">
                <a:latin typeface="Calibri" pitchFamily="34" charset="0"/>
                <a:cs typeface="Calibri" pitchFamily="34" charset="0"/>
              </a:rPr>
              <a:t>opportunity to increase the business  in that city.</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945</Words>
  <PresentationFormat>Custom</PresentationFormat>
  <Paragraphs>82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   Executive Summary</vt:lpstr>
      <vt:lpstr>     Problem Statement And analysis</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modified xsi:type="dcterms:W3CDTF">2023-03-18T12:58:02Z</dcterms:modified>
</cp:coreProperties>
</file>