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66" r:id="rId8"/>
    <p:sldId id="271" r:id="rId9"/>
    <p:sldId id="267" r:id="rId10"/>
    <p:sldId id="269" r:id="rId11"/>
    <p:sldId id="272" r:id="rId12"/>
    <p:sldId id="273" r:id="rId13"/>
    <p:sldId id="270" r:id="rId14"/>
    <p:sldId id="2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02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599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fbd21fb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1fbd21fb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fbd21fb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1fbd21fb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fbd21fba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1fbd21fba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fbd21fba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1fbd21fba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85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fbd21fb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1fbd21fb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870850" y="1680475"/>
            <a:ext cx="10347900" cy="4434300"/>
          </a:xfrm>
          <a:prstGeom prst="rect">
            <a:avLst/>
          </a:prstGeom>
          <a:solidFill>
            <a:srgbClr val="3B3B3B"/>
          </a:solidFill>
          <a:ln>
            <a:noFill/>
          </a:ln>
        </p:spPr>
        <p:txBody>
          <a:bodyPr spcFirstLastPara="1" wrap="square" lIns="91425" tIns="45700" rIns="91425" bIns="45700" anchor="ctr" anchorCtr="0">
            <a:noAutofit/>
          </a:bodyPr>
          <a:lstStyle/>
          <a:p>
            <a:pPr marL="0" lvl="0" indent="0" algn="ctr" rtl="0">
              <a:spcBef>
                <a:spcPts val="1100"/>
              </a:spcBef>
              <a:spcAft>
                <a:spcPts val="0"/>
              </a:spcAft>
              <a:buClr>
                <a:schemeClr val="dk1"/>
              </a:buClr>
              <a:buSzPts val="1100"/>
              <a:buFont typeface="Arial"/>
              <a:buNone/>
            </a:pPr>
            <a:r>
              <a:rPr lang="en-US" sz="4500" b="1" u="sng" dirty="0">
                <a:solidFill>
                  <a:srgbClr val="FF6600"/>
                </a:solidFill>
              </a:rPr>
              <a:t>G2M insight for Cab Investment firm</a:t>
            </a:r>
            <a:endParaRPr sz="4500" u="sng">
              <a:solidFill>
                <a:srgbClr val="FF6600"/>
              </a:solidFill>
            </a:endParaRPr>
          </a:p>
          <a:p>
            <a:pPr marL="0" marR="0" lvl="0" indent="0" algn="l" rtl="0">
              <a:spcBef>
                <a:spcPts val="0"/>
              </a:spcBef>
              <a:spcAft>
                <a:spcPts val="0"/>
              </a:spcAft>
              <a:buNone/>
            </a:pPr>
            <a:endParaRPr sz="4000">
              <a:solidFill>
                <a:schemeClr val="dk1"/>
              </a:solidFill>
              <a:latin typeface="Calibri"/>
              <a:ea typeface="Calibri"/>
              <a:cs typeface="Calibri"/>
              <a:sym typeface="Calibri"/>
            </a:endParaRPr>
          </a:p>
          <a:p>
            <a:pPr marL="0" lvl="0" indent="0" algn="l" rtl="0">
              <a:spcBef>
                <a:spcPts val="1100"/>
              </a:spcBef>
              <a:spcAft>
                <a:spcPts val="0"/>
              </a:spcAft>
              <a:buClr>
                <a:schemeClr val="dk1"/>
              </a:buClr>
              <a:buSzPts val="1100"/>
              <a:buFont typeface="Arial"/>
              <a:buNone/>
            </a:pPr>
            <a:r>
              <a:rPr lang="en-US" sz="3500" b="1" dirty="0">
                <a:solidFill>
                  <a:schemeClr val="lt1"/>
                </a:solidFill>
                <a:latin typeface="Calibri" pitchFamily="34" charset="0"/>
                <a:cs typeface="Calibri" pitchFamily="34" charset="0"/>
              </a:rPr>
              <a:t>Data Glacier Virtual Internship - LISUM19</a:t>
            </a:r>
            <a:endParaRPr sz="3500" b="1">
              <a:solidFill>
                <a:schemeClr val="lt1"/>
              </a:solidFill>
              <a:latin typeface="Calibri" pitchFamily="34" charset="0"/>
              <a:cs typeface="Calibri" pitchFamily="34" charset="0"/>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lnSpc>
                <a:spcPct val="200000"/>
              </a:lnSpc>
              <a:spcBef>
                <a:spcPts val="0"/>
              </a:spcBef>
              <a:spcAft>
                <a:spcPts val="0"/>
              </a:spcAft>
              <a:buNone/>
            </a:pPr>
            <a:r>
              <a:rPr lang="en-US" sz="3000" dirty="0">
                <a:solidFill>
                  <a:schemeClr val="lt1"/>
                </a:solidFill>
                <a:latin typeface="Calibri"/>
                <a:ea typeface="Calibri"/>
                <a:cs typeface="Calibri"/>
                <a:sym typeface="Calibri"/>
              </a:rPr>
              <a:t>By- B.Harika</a:t>
            </a:r>
            <a:endParaRPr sz="4000">
              <a:solidFill>
                <a:schemeClr val="dk1"/>
              </a:solidFill>
              <a:latin typeface="Calibri"/>
              <a:ea typeface="Calibri"/>
              <a:cs typeface="Calibri"/>
              <a:sym typeface="Calibri"/>
            </a:endParaRPr>
          </a:p>
          <a:p>
            <a:pPr marL="0" marR="0" lvl="0" indent="0" algn="l" rtl="0">
              <a:spcBef>
                <a:spcPts val="0"/>
              </a:spcBef>
              <a:spcAft>
                <a:spcPts val="0"/>
              </a:spcAft>
              <a:buNone/>
            </a:pPr>
            <a:r>
              <a:rPr lang="en-US" sz="3000" dirty="0">
                <a:solidFill>
                  <a:schemeClr val="lt1"/>
                </a:solidFill>
                <a:latin typeface="Calibri"/>
                <a:ea typeface="Calibri"/>
                <a:cs typeface="Calibri"/>
                <a:sym typeface="Calibri"/>
              </a:rPr>
              <a:t>Date On: 18/03/2023</a:t>
            </a:r>
            <a:endParaRPr sz="3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Rectangle 2"/>
          <p:cNvSpPr/>
          <p:nvPr/>
        </p:nvSpPr>
        <p:spPr>
          <a:xfrm>
            <a:off x="3024166" y="142852"/>
            <a:ext cx="6572296" cy="507831"/>
          </a:xfrm>
          <a:prstGeom prst="rect">
            <a:avLst/>
          </a:prstGeom>
        </p:spPr>
        <p:txBody>
          <a:bodyPr wrap="square">
            <a:spAutoFit/>
          </a:bodyPr>
          <a:lstStyle/>
          <a:p>
            <a:pPr algn="ctr"/>
            <a:r>
              <a:rPr lang="en-US" sz="2700" dirty="0">
                <a:highlight>
                  <a:srgbClr val="FF6600"/>
                </a:highlight>
              </a:rPr>
              <a:t>Cab Users by Gender and Company</a:t>
            </a:r>
          </a:p>
        </p:txBody>
      </p:sp>
      <p:sp>
        <p:nvSpPr>
          <p:cNvPr id="4" name="TextBox 3"/>
          <p:cNvSpPr txBox="1"/>
          <p:nvPr/>
        </p:nvSpPr>
        <p:spPr>
          <a:xfrm>
            <a:off x="666712" y="5500702"/>
            <a:ext cx="11072890" cy="969496"/>
          </a:xfrm>
          <a:prstGeom prst="rect">
            <a:avLst/>
          </a:prstGeom>
          <a:noFill/>
        </p:spPr>
        <p:txBody>
          <a:bodyPr wrap="square" rtlCol="0">
            <a:spAutoFit/>
          </a:bodyPr>
          <a:lstStyle/>
          <a:p>
            <a:pPr>
              <a:buFont typeface="Arial" pitchFamily="34" charset="0"/>
              <a:buChar char="•"/>
            </a:pPr>
            <a:r>
              <a:rPr lang="en-US" sz="1900" dirty="0">
                <a:latin typeface="Calibri" pitchFamily="34" charset="0"/>
                <a:cs typeface="Calibri" pitchFamily="34" charset="0"/>
              </a:rPr>
              <a:t> From the above chart, after analyzing it is concluded that there is a higher frequency of cab usage among males than females.</a:t>
            </a:r>
          </a:p>
          <a:p>
            <a:pPr>
              <a:buFont typeface="Arial" pitchFamily="34" charset="0"/>
              <a:buChar char="•"/>
            </a:pPr>
            <a:r>
              <a:rPr lang="en-US" sz="1900" dirty="0">
                <a:latin typeface="Calibri" pitchFamily="34" charset="0"/>
                <a:cs typeface="Calibri" pitchFamily="34" charset="0"/>
              </a:rPr>
              <a:t> This trend is observed  across the genders and company, it concludes that males are the primary consumers.  </a:t>
            </a:r>
          </a:p>
        </p:txBody>
      </p:sp>
      <p:pic>
        <p:nvPicPr>
          <p:cNvPr id="6" name="Picture 5">
            <a:extLst>
              <a:ext uri="{FF2B5EF4-FFF2-40B4-BE49-F238E27FC236}">
                <a16:creationId xmlns:a16="http://schemas.microsoft.com/office/drawing/2014/main" id="{E8920592-BD02-D1A1-D8F6-BF0D95BD3EF5}"/>
              </a:ext>
            </a:extLst>
          </p:cNvPr>
          <p:cNvPicPr>
            <a:picLocks noChangeAspect="1"/>
          </p:cNvPicPr>
          <p:nvPr/>
        </p:nvPicPr>
        <p:blipFill>
          <a:blip r:embed="rId3"/>
          <a:stretch>
            <a:fillRect/>
          </a:stretch>
        </p:blipFill>
        <p:spPr>
          <a:xfrm>
            <a:off x="3454352" y="849364"/>
            <a:ext cx="5711923" cy="44526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Rectangle 2"/>
          <p:cNvSpPr/>
          <p:nvPr/>
        </p:nvSpPr>
        <p:spPr>
          <a:xfrm>
            <a:off x="3024166" y="142852"/>
            <a:ext cx="6572296" cy="507831"/>
          </a:xfrm>
          <a:prstGeom prst="rect">
            <a:avLst/>
          </a:prstGeom>
        </p:spPr>
        <p:txBody>
          <a:bodyPr wrap="square">
            <a:spAutoFit/>
          </a:bodyPr>
          <a:lstStyle/>
          <a:p>
            <a:pPr algn="ctr"/>
            <a:r>
              <a:rPr lang="en-US" sz="2700" dirty="0">
                <a:highlight>
                  <a:srgbClr val="FF6600"/>
                </a:highlight>
              </a:rPr>
              <a:t>Average Profit of Company</a:t>
            </a:r>
          </a:p>
        </p:txBody>
      </p:sp>
      <p:sp>
        <p:nvSpPr>
          <p:cNvPr id="4" name="TextBox 3"/>
          <p:cNvSpPr txBox="1"/>
          <p:nvPr/>
        </p:nvSpPr>
        <p:spPr>
          <a:xfrm>
            <a:off x="666712" y="5500702"/>
            <a:ext cx="11072890" cy="384721"/>
          </a:xfrm>
          <a:prstGeom prst="rect">
            <a:avLst/>
          </a:prstGeom>
          <a:noFill/>
        </p:spPr>
        <p:txBody>
          <a:bodyPr wrap="square" rtlCol="0">
            <a:spAutoFit/>
          </a:bodyPr>
          <a:lstStyle/>
          <a:p>
            <a:pPr>
              <a:buFont typeface="Arial" pitchFamily="34" charset="0"/>
              <a:buChar char="•"/>
            </a:pPr>
            <a:r>
              <a:rPr lang="en-US" sz="1900" dirty="0">
                <a:latin typeface="Calibri" pitchFamily="34" charset="0"/>
                <a:cs typeface="Calibri" pitchFamily="34" charset="0"/>
              </a:rPr>
              <a:t> From the above chart,</a:t>
            </a:r>
            <a:r>
              <a:rPr lang="en-US" sz="1900" dirty="0">
                <a:latin typeface="Calibri" panose="020F0502020204030204" pitchFamily="34" charset="0"/>
                <a:ea typeface="Calibri" panose="020F0502020204030204" pitchFamily="34" charset="0"/>
                <a:cs typeface="Calibri" panose="020F0502020204030204" pitchFamily="34" charset="0"/>
              </a:rPr>
              <a:t> t</a:t>
            </a:r>
            <a:r>
              <a:rPr lang="en-US" sz="1900" b="0" i="0" dirty="0">
                <a:effectLst/>
                <a:latin typeface="Calibri" panose="020F0502020204030204" pitchFamily="34" charset="0"/>
                <a:ea typeface="Calibri" panose="020F0502020204030204" pitchFamily="34" charset="0"/>
                <a:cs typeface="Calibri" panose="020F0502020204030204" pitchFamily="34" charset="0"/>
              </a:rPr>
              <a:t>he average profit of yellow cab company is nearly 2.5x higher than Pink cab.</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1DF51FC-43EB-BCBF-6896-F0471A135D0B}"/>
              </a:ext>
            </a:extLst>
          </p:cNvPr>
          <p:cNvPicPr>
            <a:picLocks noChangeAspect="1"/>
          </p:cNvPicPr>
          <p:nvPr/>
        </p:nvPicPr>
        <p:blipFill>
          <a:blip r:embed="rId3"/>
          <a:stretch>
            <a:fillRect/>
          </a:stretch>
        </p:blipFill>
        <p:spPr>
          <a:xfrm>
            <a:off x="3163937" y="981705"/>
            <a:ext cx="5864126" cy="4182564"/>
          </a:xfrm>
          <a:prstGeom prst="rect">
            <a:avLst/>
          </a:prstGeom>
        </p:spPr>
      </p:pic>
    </p:spTree>
    <p:extLst>
      <p:ext uri="{BB962C8B-B14F-4D97-AF65-F5344CB8AC3E}">
        <p14:creationId xmlns:p14="http://schemas.microsoft.com/office/powerpoint/2010/main" val="4753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Rectangle 2"/>
          <p:cNvSpPr/>
          <p:nvPr/>
        </p:nvSpPr>
        <p:spPr>
          <a:xfrm>
            <a:off x="3024166" y="142852"/>
            <a:ext cx="6572296" cy="507831"/>
          </a:xfrm>
          <a:prstGeom prst="rect">
            <a:avLst/>
          </a:prstGeom>
        </p:spPr>
        <p:txBody>
          <a:bodyPr wrap="square">
            <a:spAutoFit/>
          </a:bodyPr>
          <a:lstStyle/>
          <a:p>
            <a:pPr algn="ctr"/>
            <a:r>
              <a:rPr lang="en-US" sz="2700" dirty="0">
                <a:highlight>
                  <a:srgbClr val="FF6600"/>
                </a:highlight>
              </a:rPr>
              <a:t>Average Profit of Company over the year</a:t>
            </a:r>
          </a:p>
        </p:txBody>
      </p:sp>
      <p:sp>
        <p:nvSpPr>
          <p:cNvPr id="4" name="TextBox 3"/>
          <p:cNvSpPr txBox="1"/>
          <p:nvPr/>
        </p:nvSpPr>
        <p:spPr>
          <a:xfrm>
            <a:off x="666712" y="5500702"/>
            <a:ext cx="11072890" cy="677108"/>
          </a:xfrm>
          <a:prstGeom prst="rect">
            <a:avLst/>
          </a:prstGeom>
          <a:noFill/>
        </p:spPr>
        <p:txBody>
          <a:bodyPr wrap="square" rtlCol="0">
            <a:spAutoFit/>
          </a:bodyPr>
          <a:lstStyle/>
          <a:p>
            <a:pPr>
              <a:buFont typeface="Arial" pitchFamily="34" charset="0"/>
              <a:buChar char="•"/>
            </a:pPr>
            <a:r>
              <a:rPr lang="en-US" sz="1900" b="0" i="0" dirty="0">
                <a:effectLst/>
                <a:latin typeface="Calibri" panose="020F0502020204030204" pitchFamily="34" charset="0"/>
                <a:ea typeface="Calibri" panose="020F0502020204030204" pitchFamily="34" charset="0"/>
                <a:cs typeface="Calibri" panose="020F0502020204030204" pitchFamily="34" charset="0"/>
              </a:rPr>
              <a:t>From the Chart, its evident that the average profit of the both companies has seen declining. But throughout all years, Average profit of Yellow cab is 2.5x times more than pink cab.</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BC68D15-9D6A-F3DA-A856-531902FD2CD9}"/>
              </a:ext>
            </a:extLst>
          </p:cNvPr>
          <p:cNvPicPr>
            <a:picLocks noChangeAspect="1"/>
          </p:cNvPicPr>
          <p:nvPr/>
        </p:nvPicPr>
        <p:blipFill>
          <a:blip r:embed="rId3"/>
          <a:stretch>
            <a:fillRect/>
          </a:stretch>
        </p:blipFill>
        <p:spPr>
          <a:xfrm>
            <a:off x="3332051" y="1052736"/>
            <a:ext cx="5527898" cy="3922251"/>
          </a:xfrm>
          <a:prstGeom prst="rect">
            <a:avLst/>
          </a:prstGeom>
        </p:spPr>
      </p:pic>
    </p:spTree>
    <p:extLst>
      <p:ext uri="{BB962C8B-B14F-4D97-AF65-F5344CB8AC3E}">
        <p14:creationId xmlns:p14="http://schemas.microsoft.com/office/powerpoint/2010/main" val="1168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Rectangle 2"/>
          <p:cNvSpPr/>
          <p:nvPr/>
        </p:nvSpPr>
        <p:spPr>
          <a:xfrm>
            <a:off x="0" y="0"/>
            <a:ext cx="12192000" cy="507833"/>
          </a:xfrm>
          <a:prstGeom prst="rect">
            <a:avLst/>
          </a:prstGeom>
          <a:solidFill>
            <a:srgbClr val="FF6600"/>
          </a:solidFill>
        </p:spPr>
        <p:txBody>
          <a:bodyPr wrap="square">
            <a:spAutoFit/>
          </a:bodyPr>
          <a:lstStyle/>
          <a:p>
            <a:pPr algn="ctr"/>
            <a:r>
              <a:rPr lang="en-US" sz="2700" dirty="0"/>
              <a:t>Recommendations</a:t>
            </a:r>
          </a:p>
        </p:txBody>
      </p:sp>
      <p:sp>
        <p:nvSpPr>
          <p:cNvPr id="5" name="TextBox 4"/>
          <p:cNvSpPr txBox="1"/>
          <p:nvPr/>
        </p:nvSpPr>
        <p:spPr>
          <a:xfrm>
            <a:off x="380960" y="714356"/>
            <a:ext cx="11501518" cy="5370701"/>
          </a:xfrm>
          <a:prstGeom prst="rect">
            <a:avLst/>
          </a:prstGeom>
          <a:noFill/>
        </p:spPr>
        <p:txBody>
          <a:bodyPr wrap="square" rtlCol="0">
            <a:spAutoFit/>
          </a:bodyPr>
          <a:lstStyle/>
          <a:p>
            <a:pPr>
              <a:buFont typeface="Arial" pitchFamily="34" charset="0"/>
              <a:buChar char="•"/>
            </a:pPr>
            <a:endParaRPr lang="en-US" sz="1700" dirty="0">
              <a:latin typeface="Calibri" pitchFamily="34" charset="0"/>
              <a:cs typeface="Calibri" pitchFamily="34" charset="0"/>
            </a:endParaRPr>
          </a:p>
          <a:p>
            <a:pPr>
              <a:buFont typeface="Arial" pitchFamily="34" charset="0"/>
              <a:buChar char="•"/>
            </a:pPr>
            <a:r>
              <a:rPr lang="en-US" sz="1700" b="1" dirty="0">
                <a:latin typeface="Calibri" pitchFamily="34" charset="0"/>
                <a:cs typeface="Calibri" pitchFamily="34" charset="0"/>
              </a:rPr>
              <a:t>Target the age group of 30-49: </a:t>
            </a:r>
            <a:r>
              <a:rPr lang="en-US" sz="1700" dirty="0">
                <a:latin typeface="Calibri" pitchFamily="34" charset="0"/>
                <a:cs typeface="Calibri" pitchFamily="34" charset="0"/>
              </a:rPr>
              <a:t>As this age group has been observed to utilize cabs more frequently than other age groups, cab service providers can target their customers based on this age group to maximize revenue and growth.</a:t>
            </a:r>
          </a:p>
          <a:p>
            <a:endParaRPr lang="en-US" sz="1700" dirty="0">
              <a:latin typeface="Calibri" pitchFamily="34" charset="0"/>
              <a:cs typeface="Calibri" pitchFamily="34" charset="0"/>
            </a:endParaRPr>
          </a:p>
          <a:p>
            <a:pPr>
              <a:buFont typeface="Arial" pitchFamily="34" charset="0"/>
              <a:buChar char="•"/>
            </a:pPr>
            <a:r>
              <a:rPr lang="en-US" sz="1700" b="1" dirty="0">
                <a:latin typeface="Calibri" pitchFamily="34" charset="0"/>
                <a:cs typeface="Calibri" pitchFamily="34" charset="0"/>
              </a:rPr>
              <a:t>  Gender-based strategies: </a:t>
            </a:r>
            <a:r>
              <a:rPr lang="en-US" sz="1700" dirty="0">
                <a:latin typeface="Calibri" pitchFamily="34" charset="0"/>
                <a:cs typeface="Calibri" pitchFamily="34" charset="0"/>
              </a:rPr>
              <a:t>As males have been observed to use cab services more frequently than females, cab service providers can consider on implementing gender-based marketing strategies. </a:t>
            </a:r>
          </a:p>
          <a:p>
            <a:pPr>
              <a:buFont typeface="Arial" pitchFamily="34" charset="0"/>
              <a:buChar char="•"/>
            </a:pPr>
            <a:endParaRPr lang="en-US" sz="1700" dirty="0">
              <a:latin typeface="Calibri" pitchFamily="34" charset="0"/>
              <a:cs typeface="Calibri" pitchFamily="34" charset="0"/>
            </a:endParaRPr>
          </a:p>
          <a:p>
            <a:pPr>
              <a:buFont typeface="Arial" pitchFamily="34" charset="0"/>
              <a:buChar char="•"/>
            </a:pPr>
            <a:r>
              <a:rPr lang="en-US" sz="1700" b="1" dirty="0">
                <a:latin typeface="Calibri" pitchFamily="34" charset="0"/>
                <a:cs typeface="Calibri" pitchFamily="34" charset="0"/>
              </a:rPr>
              <a:t>  Payment mode: </a:t>
            </a:r>
            <a:r>
              <a:rPr lang="en-US" sz="1700" dirty="0">
                <a:latin typeface="Calibri" pitchFamily="34" charset="0"/>
                <a:cs typeface="Calibri" pitchFamily="34" charset="0"/>
              </a:rPr>
              <a:t>Maximum customers, has opted to pay the fare by Cards (i.e. 60% of cab users) than the cash.</a:t>
            </a:r>
          </a:p>
          <a:p>
            <a:pPr>
              <a:buFont typeface="Arial" pitchFamily="34" charset="0"/>
              <a:buChar char="•"/>
            </a:pPr>
            <a:endParaRPr lang="en-US" sz="1700" dirty="0">
              <a:latin typeface="Calibri" pitchFamily="34" charset="0"/>
              <a:cs typeface="Calibri" pitchFamily="34" charset="0"/>
            </a:endParaRPr>
          </a:p>
          <a:p>
            <a:pPr>
              <a:buFont typeface="Arial" pitchFamily="34" charset="0"/>
              <a:buChar char="•"/>
            </a:pPr>
            <a:r>
              <a:rPr lang="en-US" sz="1700" b="1" dirty="0">
                <a:latin typeface="Calibri" pitchFamily="34" charset="0"/>
                <a:cs typeface="Calibri" pitchFamily="34" charset="0"/>
              </a:rPr>
              <a:t>  Total revenue and Profit </a:t>
            </a:r>
            <a:r>
              <a:rPr lang="en-US" sz="1700" dirty="0">
                <a:latin typeface="Calibri" pitchFamily="34" charset="0"/>
                <a:cs typeface="Calibri" pitchFamily="34" charset="0"/>
              </a:rPr>
              <a:t>: Yellow cab companies earn more revenue than the pink cab companies, even in Profit margins, other expenses, and ROI Yellow cab companies are earning more than Pink cab companies.</a:t>
            </a:r>
          </a:p>
          <a:p>
            <a:pPr>
              <a:buFont typeface="Arial" pitchFamily="34" charset="0"/>
              <a:buChar char="•"/>
            </a:pPr>
            <a:endParaRPr lang="en-US" sz="1700" dirty="0">
              <a:latin typeface="Calibri" pitchFamily="34" charset="0"/>
              <a:cs typeface="Calibri" pitchFamily="34" charset="0"/>
            </a:endParaRPr>
          </a:p>
          <a:p>
            <a:pPr>
              <a:buFont typeface="Arial" pitchFamily="34" charset="0"/>
              <a:buChar char="•"/>
            </a:pPr>
            <a:r>
              <a:rPr lang="en-US" sz="1700" b="1" dirty="0">
                <a:latin typeface="Calibri" pitchFamily="34" charset="0"/>
                <a:cs typeface="Calibri" pitchFamily="34" charset="0"/>
              </a:rPr>
              <a:t>  Transaction Trends: </a:t>
            </a:r>
            <a:r>
              <a:rPr lang="en-US" sz="1700" dirty="0">
                <a:latin typeface="Calibri" pitchFamily="34" charset="0"/>
                <a:cs typeface="Calibri" pitchFamily="34" charset="0"/>
              </a:rPr>
              <a:t>After analyzing the monthly trends, it shows that Yellow cabs has highest transactions than the pink cabs.</a:t>
            </a:r>
          </a:p>
          <a:p>
            <a:pPr>
              <a:buFont typeface="Arial" pitchFamily="34" charset="0"/>
              <a:buChar char="•"/>
            </a:pPr>
            <a:endParaRPr lang="en-US" sz="1700" dirty="0">
              <a:latin typeface="Calibri" pitchFamily="34" charset="0"/>
              <a:cs typeface="Calibri" pitchFamily="34" charset="0"/>
            </a:endParaRPr>
          </a:p>
          <a:p>
            <a:pPr>
              <a:buFont typeface="Arial" pitchFamily="34" charset="0"/>
              <a:buChar char="•"/>
            </a:pPr>
            <a:r>
              <a:rPr lang="en-US" sz="1700" b="1" dirty="0">
                <a:latin typeface="Calibri" pitchFamily="34" charset="0"/>
                <a:cs typeface="Calibri" pitchFamily="34" charset="0"/>
              </a:rPr>
              <a:t>  Average Fare price and Waiting time: </a:t>
            </a:r>
            <a:r>
              <a:rPr lang="en-US" sz="1700" dirty="0">
                <a:latin typeface="Calibri" pitchFamily="34" charset="0"/>
                <a:cs typeface="Calibri" pitchFamily="34" charset="0"/>
              </a:rPr>
              <a:t>Yellow cab has maximum price when compared to pink cab company (i.e. 1X). Waiting time data can be used to optimize their operations and increase customer experience, therefore it will add advantage to the company.</a:t>
            </a:r>
          </a:p>
          <a:p>
            <a:endParaRPr lang="en-US" sz="1700" b="1" dirty="0">
              <a:latin typeface="Calibri" pitchFamily="34" charset="0"/>
              <a:cs typeface="Calibri" pitchFamily="34" charset="0"/>
            </a:endParaRPr>
          </a:p>
          <a:p>
            <a:r>
              <a:rPr lang="en-US" sz="2000" b="1" dirty="0">
                <a:latin typeface="Calibri" pitchFamily="34" charset="0"/>
                <a:cs typeface="Calibri" pitchFamily="34" charset="0"/>
              </a:rPr>
              <a:t>Conclusion:</a:t>
            </a:r>
          </a:p>
          <a:p>
            <a:r>
              <a:rPr lang="en-US" sz="1700" dirty="0">
                <a:latin typeface="Calibri" pitchFamily="34" charset="0"/>
                <a:cs typeface="Calibri" pitchFamily="34" charset="0"/>
              </a:rPr>
              <a:t>After analyzing the data of two cab companies, It is recommend to the US based XYZ firm to invest in Yellow cab company.</a:t>
            </a:r>
            <a:endParaRPr lang="en-US" sz="1900" dirty="0">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21"/>
          <p:cNvSpPr txBox="1">
            <a:spLocks noGrp="1"/>
          </p:cNvSpPr>
          <p:nvPr>
            <p:ph type="subTitle" idx="4294967295"/>
          </p:nvPr>
        </p:nvSpPr>
        <p:spPr>
          <a:xfrm>
            <a:off x="1809721" y="2071678"/>
            <a:ext cx="8215369" cy="13573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dk1"/>
              </a:buClr>
              <a:buSzPts val="6600"/>
              <a:buNone/>
            </a:pPr>
            <a:r>
              <a:rPr lang="en-US" sz="6600" dirty="0">
                <a:solidFill>
                  <a:schemeClr val="tx1"/>
                </a:solidFill>
                <a:latin typeface="Calibri" pitchFamily="34" charset="0"/>
                <a:cs typeface="Calibri" pitchFamily="34" charset="0"/>
              </a:rPr>
              <a:t>THANK YOU</a:t>
            </a:r>
            <a:endParaRPr sz="6600">
              <a:solidFill>
                <a:schemeClr val="tx1"/>
              </a:solidFill>
              <a:latin typeface="Calibri" pitchFamily="34" charset="0"/>
              <a:cs typeface="Calibri" pitchFamily="34" charset="0"/>
            </a:endParaRPr>
          </a:p>
        </p:txBody>
      </p:sp>
      <p:pic>
        <p:nvPicPr>
          <p:cNvPr id="138" name="Google Shape;138;p21"/>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5" name="TextBox 4"/>
          <p:cNvSpPr txBox="1"/>
          <p:nvPr/>
        </p:nvSpPr>
        <p:spPr>
          <a:xfrm>
            <a:off x="10025090" y="6357958"/>
            <a:ext cx="2166910" cy="307777"/>
          </a:xfrm>
          <a:prstGeom prst="rect">
            <a:avLst/>
          </a:prstGeom>
          <a:noFill/>
        </p:spPr>
        <p:txBody>
          <a:bodyPr wrap="square" rtlCol="0">
            <a:spAutoFit/>
          </a:bodyPr>
          <a:lstStyle/>
          <a:p>
            <a:r>
              <a:rPr lang="en-US" b="1" dirty="0"/>
              <a:t>By B.Harika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dirty="0"/>
            </a:br>
            <a:br>
              <a:rPr lang="en-US" dirty="0"/>
            </a:br>
            <a:r>
              <a:rPr lang="en-US" sz="5800" dirty="0">
                <a:solidFill>
                  <a:srgbClr val="FF6600"/>
                </a:solidFill>
              </a:rPr>
              <a:t>Executive Summary</a:t>
            </a:r>
            <a:endParaRPr sz="5800"/>
          </a:p>
        </p:txBody>
      </p:sp>
      <p:sp>
        <p:nvSpPr>
          <p:cNvPr id="91" name="Google Shape;91;p14"/>
          <p:cNvSpPr txBox="1">
            <a:spLocks noGrp="1"/>
          </p:cNvSpPr>
          <p:nvPr>
            <p:ph type="subTitle" idx="1"/>
          </p:nvPr>
        </p:nvSpPr>
        <p:spPr>
          <a:xfrm>
            <a:off x="5733142" y="0"/>
            <a:ext cx="6458857" cy="6858004"/>
          </a:xfrm>
          <a:prstGeom prst="rect">
            <a:avLst/>
          </a:prstGeom>
          <a:noFill/>
          <a:ln>
            <a:noFill/>
          </a:ln>
        </p:spPr>
        <p:txBody>
          <a:bodyPr spcFirstLastPara="1" wrap="square" lIns="91425" tIns="45700" rIns="91425" bIns="45700" anchor="ctr" anchorCtr="0">
            <a:normAutofit fontScale="85000" lnSpcReduction="10000"/>
          </a:bodyPr>
          <a:lstStyle/>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0" lvl="0" indent="0" algn="ctr" rtl="0">
              <a:lnSpc>
                <a:spcPct val="90000"/>
              </a:lnSpc>
              <a:spcBef>
                <a:spcPts val="0"/>
              </a:spcBef>
              <a:spcAft>
                <a:spcPts val="0"/>
              </a:spcAft>
              <a:buClr>
                <a:schemeClr val="dk1"/>
              </a:buClr>
              <a:buSzPct val="100000"/>
              <a:buNone/>
            </a:pPr>
            <a:endParaRPr>
              <a:solidFill>
                <a:srgbClr val="FF6600"/>
              </a:solidFill>
            </a:endParaRPr>
          </a:p>
          <a:p>
            <a:pPr marL="457200" lvl="0" indent="-384324" algn="l" rtl="0">
              <a:lnSpc>
                <a:spcPct val="115000"/>
              </a:lnSpc>
              <a:spcBef>
                <a:spcPts val="1000"/>
              </a:spcBef>
              <a:spcAft>
                <a:spcPts val="0"/>
              </a:spcAft>
              <a:buSzPct val="100000"/>
              <a:buChar char="●"/>
            </a:pPr>
            <a:r>
              <a:rPr lang="en-US" sz="3164" dirty="0"/>
              <a:t>An US based Private Firm Known as XYZ, they are planning to invest in the cab industry and they have provided the Four datasets </a:t>
            </a:r>
            <a:r>
              <a:rPr lang="en-US" sz="3164" dirty="0" err="1"/>
              <a:t>i.e</a:t>
            </a:r>
            <a:r>
              <a:rPr lang="en-US" sz="3164" dirty="0"/>
              <a:t> Cab data, City data, Customer id details, Transaction details.</a:t>
            </a:r>
            <a:endParaRPr sz="3164"/>
          </a:p>
          <a:p>
            <a:pPr marL="457200" lvl="0" indent="0" algn="l" rtl="0">
              <a:lnSpc>
                <a:spcPct val="115000"/>
              </a:lnSpc>
              <a:spcBef>
                <a:spcPts val="1000"/>
              </a:spcBef>
              <a:spcAft>
                <a:spcPts val="0"/>
              </a:spcAft>
              <a:buNone/>
            </a:pPr>
            <a:endParaRPr sz="3164"/>
          </a:p>
          <a:p>
            <a:pPr marL="457200" lvl="0" indent="-384324" algn="just" rtl="0">
              <a:lnSpc>
                <a:spcPct val="115000"/>
              </a:lnSpc>
              <a:spcBef>
                <a:spcPts val="1000"/>
              </a:spcBef>
              <a:spcAft>
                <a:spcPts val="0"/>
              </a:spcAft>
              <a:buSzPct val="100000"/>
              <a:buChar char="●"/>
            </a:pPr>
            <a:r>
              <a:rPr lang="en-US" sz="3164" dirty="0"/>
              <a:t>The analysis are based on the data from  two cab companies called Pink Cab Company and Yellow Cab Company </a:t>
            </a:r>
            <a:endParaRPr sz="3164"/>
          </a:p>
          <a:p>
            <a:pPr marL="0" lvl="0" indent="0" algn="just" rtl="0">
              <a:lnSpc>
                <a:spcPct val="115000"/>
              </a:lnSpc>
              <a:spcBef>
                <a:spcPts val="1000"/>
              </a:spcBef>
              <a:spcAft>
                <a:spcPts val="0"/>
              </a:spcAft>
              <a:buClr>
                <a:srgbClr val="FF6600"/>
              </a:buClr>
              <a:buSzPct val="88486"/>
              <a:buNone/>
            </a:pPr>
            <a:r>
              <a:rPr lang="en-US" sz="3164" dirty="0"/>
              <a:t>         </a:t>
            </a:r>
            <a:endParaRPr sz="2764"/>
          </a:p>
          <a:p>
            <a:pPr marL="0" lvl="0" indent="0" algn="just" rtl="0">
              <a:lnSpc>
                <a:spcPct val="90000"/>
              </a:lnSpc>
              <a:spcBef>
                <a:spcPts val="1000"/>
              </a:spcBef>
              <a:spcAft>
                <a:spcPts val="0"/>
              </a:spcAft>
              <a:buClr>
                <a:srgbClr val="FF6600"/>
              </a:buClr>
              <a:buSzPct val="100000"/>
              <a:buNone/>
            </a:pPr>
            <a:r>
              <a:rPr lang="en-US" sz="2800" dirty="0"/>
              <a:t>      </a:t>
            </a:r>
            <a:endParaRPr/>
          </a:p>
          <a:p>
            <a:pPr marL="0" lvl="0" indent="0" algn="ctr" rtl="0">
              <a:lnSpc>
                <a:spcPct val="90000"/>
              </a:lnSpc>
              <a:spcBef>
                <a:spcPts val="1000"/>
              </a:spcBef>
              <a:spcAft>
                <a:spcPts val="0"/>
              </a:spcAft>
              <a:buClr>
                <a:schemeClr val="dk1"/>
              </a:buClr>
              <a:buSzPct val="100000"/>
              <a:buNone/>
            </a:pPr>
            <a:endParaRPr sz="3200"/>
          </a:p>
          <a:p>
            <a:pPr marL="0" lvl="0" indent="0" algn="ctr" rtl="0">
              <a:lnSpc>
                <a:spcPct val="90000"/>
              </a:lnSpc>
              <a:spcBef>
                <a:spcPts val="100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100000"/>
              <a:buNone/>
            </a:pPr>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0" y="0"/>
            <a:ext cx="4738678" cy="6858000"/>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dirty="0"/>
            </a:br>
            <a:br>
              <a:rPr lang="en-US" sz="4800" dirty="0">
                <a:latin typeface="Calibri" pitchFamily="34" charset="0"/>
                <a:cs typeface="Calibri" pitchFamily="34" charset="0"/>
              </a:rPr>
            </a:br>
            <a:br>
              <a:rPr lang="en-US" sz="4800" dirty="0">
                <a:latin typeface="Calibri" pitchFamily="34" charset="0"/>
                <a:cs typeface="Calibri" pitchFamily="34" charset="0"/>
              </a:rPr>
            </a:br>
            <a:r>
              <a:rPr lang="en-US" sz="2000" dirty="0">
                <a:solidFill>
                  <a:srgbClr val="FF6600"/>
                </a:solidFill>
                <a:latin typeface="Calibri" pitchFamily="34" charset="0"/>
                <a:cs typeface="Calibri" pitchFamily="34" charset="0"/>
              </a:rPr>
              <a:t>  </a:t>
            </a:r>
            <a:r>
              <a:rPr lang="en-US" sz="4800" dirty="0">
                <a:solidFill>
                  <a:srgbClr val="FF6600"/>
                </a:solidFill>
                <a:latin typeface="Calibri" pitchFamily="34" charset="0"/>
                <a:cs typeface="Calibri" pitchFamily="34" charset="0"/>
              </a:rPr>
              <a:t>Problem</a:t>
            </a:r>
            <a:endParaRPr sz="4800">
              <a:solidFill>
                <a:srgbClr val="FF6600"/>
              </a:solidFill>
              <a:latin typeface="Calibri" pitchFamily="34" charset="0"/>
              <a:cs typeface="Calibri" pitchFamily="34" charset="0"/>
            </a:endParaRPr>
          </a:p>
          <a:p>
            <a:pPr marL="0" lvl="0" indent="0" algn="ctr" rtl="0">
              <a:lnSpc>
                <a:spcPct val="90000"/>
              </a:lnSpc>
              <a:spcBef>
                <a:spcPts val="0"/>
              </a:spcBef>
              <a:spcAft>
                <a:spcPts val="0"/>
              </a:spcAft>
              <a:buClr>
                <a:schemeClr val="dk1"/>
              </a:buClr>
              <a:buSzPts val="6000"/>
              <a:buFont typeface="Calibri"/>
              <a:buNone/>
            </a:pPr>
            <a:r>
              <a:rPr lang="en-US" sz="4800" dirty="0">
                <a:solidFill>
                  <a:srgbClr val="FF6600"/>
                </a:solidFill>
                <a:latin typeface="Calibri" pitchFamily="34" charset="0"/>
                <a:cs typeface="Calibri" pitchFamily="34" charset="0"/>
              </a:rPr>
              <a:t>Statement And analysis</a:t>
            </a:r>
            <a:endParaRPr sz="4800">
              <a:latin typeface="Calibri" pitchFamily="34" charset="0"/>
              <a:cs typeface="Calibri" pitchFamily="34" charset="0"/>
            </a:endParaRPr>
          </a:p>
        </p:txBody>
      </p:sp>
      <p:sp>
        <p:nvSpPr>
          <p:cNvPr id="98" name="Google Shape;98;p15"/>
          <p:cNvSpPr txBox="1">
            <a:spLocks noGrp="1"/>
          </p:cNvSpPr>
          <p:nvPr>
            <p:ph type="subTitle" idx="1"/>
          </p:nvPr>
        </p:nvSpPr>
        <p:spPr>
          <a:xfrm>
            <a:off x="4738678" y="0"/>
            <a:ext cx="7453322" cy="6858000"/>
          </a:xfrm>
          <a:prstGeom prst="rect">
            <a:avLst/>
          </a:prstGeom>
          <a:noFill/>
          <a:ln w="9525" cap="flat" cmpd="sng">
            <a:solidFill>
              <a:srgbClr val="000000"/>
            </a:solidFill>
            <a:prstDash val="solid"/>
            <a:round/>
            <a:headEnd type="none" w="sm" len="sm"/>
            <a:tailEnd type="none" w="sm" len="sm"/>
          </a:ln>
        </p:spPr>
        <p:txBody>
          <a:bodyPr spcFirstLastPara="1" wrap="square" lIns="0" tIns="137150" rIns="91425" bIns="137150" anchor="ctr" anchorCtr="0">
            <a:normAutofit fontScale="25000" lnSpcReduction="20000"/>
          </a:bodyPr>
          <a:lstStyle/>
          <a:p>
            <a:pPr marL="0" lvl="0" indent="0" algn="ctr" rtl="0">
              <a:lnSpc>
                <a:spcPct val="115000"/>
              </a:lnSpc>
              <a:spcBef>
                <a:spcPts val="0"/>
              </a:spcBef>
              <a:spcAft>
                <a:spcPts val="0"/>
              </a:spcAft>
              <a:buClr>
                <a:schemeClr val="dk1"/>
              </a:buClr>
              <a:buSzPct val="100000"/>
              <a:buNone/>
            </a:pPr>
            <a:endParaRPr>
              <a:solidFill>
                <a:srgbClr val="FF6600"/>
              </a:solidFill>
            </a:endParaRPr>
          </a:p>
          <a:p>
            <a:pPr marL="0" lvl="0" indent="0" algn="ctr" rtl="0">
              <a:lnSpc>
                <a:spcPct val="115000"/>
              </a:lnSpc>
              <a:spcBef>
                <a:spcPts val="0"/>
              </a:spcBef>
              <a:spcAft>
                <a:spcPts val="0"/>
              </a:spcAft>
              <a:buClr>
                <a:schemeClr val="dk1"/>
              </a:buClr>
              <a:buSzPct val="100000"/>
              <a:buNone/>
            </a:pPr>
            <a:endParaRPr>
              <a:solidFill>
                <a:srgbClr val="FF6600"/>
              </a:solidFill>
            </a:endParaRPr>
          </a:p>
          <a:p>
            <a:pPr marL="0" lvl="0" indent="0" algn="ctr" rtl="0">
              <a:lnSpc>
                <a:spcPct val="115000"/>
              </a:lnSpc>
              <a:spcBef>
                <a:spcPts val="0"/>
              </a:spcBef>
              <a:spcAft>
                <a:spcPts val="0"/>
              </a:spcAft>
              <a:buClr>
                <a:schemeClr val="dk1"/>
              </a:buClr>
              <a:buSzPct val="100000"/>
              <a:buNone/>
            </a:pPr>
            <a:endParaRPr>
              <a:solidFill>
                <a:srgbClr val="FF6600"/>
              </a:solidFill>
            </a:endParaRPr>
          </a:p>
          <a:p>
            <a:pPr marL="0" lvl="0" indent="0" algn="ctr" rtl="0">
              <a:lnSpc>
                <a:spcPct val="115000"/>
              </a:lnSpc>
              <a:spcBef>
                <a:spcPts val="0"/>
              </a:spcBef>
              <a:spcAft>
                <a:spcPts val="0"/>
              </a:spcAft>
              <a:buClr>
                <a:schemeClr val="dk1"/>
              </a:buClr>
              <a:buSzPct val="27272"/>
              <a:buNone/>
            </a:pPr>
            <a:endParaRPr sz="8800">
              <a:solidFill>
                <a:srgbClr val="FF6600"/>
              </a:solidFill>
            </a:endParaRPr>
          </a:p>
          <a:p>
            <a:pPr marL="0" lvl="0" indent="0" algn="ctr" rtl="0">
              <a:lnSpc>
                <a:spcPct val="115000"/>
              </a:lnSpc>
              <a:spcBef>
                <a:spcPts val="0"/>
              </a:spcBef>
              <a:spcAft>
                <a:spcPts val="0"/>
              </a:spcAft>
              <a:buClr>
                <a:schemeClr val="dk1"/>
              </a:buClr>
              <a:buSzPct val="27272"/>
              <a:buNone/>
            </a:pPr>
            <a:endParaRPr sz="8800">
              <a:solidFill>
                <a:srgbClr val="FF6600"/>
              </a:solidFill>
            </a:endParaRPr>
          </a:p>
          <a:p>
            <a:pPr marL="457200" lvl="0" indent="-368300" algn="just" rtl="0">
              <a:lnSpc>
                <a:spcPct val="115000"/>
              </a:lnSpc>
              <a:spcBef>
                <a:spcPts val="1000"/>
              </a:spcBef>
              <a:spcAft>
                <a:spcPts val="0"/>
              </a:spcAft>
              <a:buSzPct val="100000"/>
              <a:buFont typeface="Calibri"/>
              <a:buChar char="●"/>
            </a:pPr>
            <a:r>
              <a:rPr lang="en-US" sz="8800" dirty="0"/>
              <a:t>The Problem statement is to identify which cab company  is performing better and where XYZ Firm  should invest to get better results.</a:t>
            </a:r>
            <a:endParaRPr sz="8800"/>
          </a:p>
          <a:p>
            <a:pPr marL="457200" marR="0" lvl="0" indent="0" algn="just" rtl="0">
              <a:lnSpc>
                <a:spcPct val="115000"/>
              </a:lnSpc>
              <a:spcBef>
                <a:spcPts val="1000"/>
              </a:spcBef>
              <a:spcAft>
                <a:spcPts val="0"/>
              </a:spcAft>
              <a:buNone/>
            </a:pPr>
            <a:endParaRPr sz="8800"/>
          </a:p>
          <a:p>
            <a:pPr marL="320040" marR="0" lvl="0" indent="-139700" algn="just" rtl="0">
              <a:lnSpc>
                <a:spcPct val="115000"/>
              </a:lnSpc>
              <a:spcBef>
                <a:spcPts val="1000"/>
              </a:spcBef>
              <a:spcAft>
                <a:spcPts val="0"/>
              </a:spcAft>
              <a:buSzPct val="100000"/>
              <a:buFont typeface="Calibri"/>
              <a:buChar char="●"/>
            </a:pPr>
            <a:r>
              <a:rPr lang="en-US" sz="8800" dirty="0"/>
              <a:t> To  provide more valuable insights and recommendations to XYZ company, the data was analyzed with following steps:</a:t>
            </a:r>
            <a:endParaRPr sz="8800"/>
          </a:p>
          <a:p>
            <a:pPr marL="457200" lvl="0" indent="0" algn="just" rtl="0">
              <a:lnSpc>
                <a:spcPct val="115000"/>
              </a:lnSpc>
              <a:spcBef>
                <a:spcPts val="0"/>
              </a:spcBef>
              <a:spcAft>
                <a:spcPts val="0"/>
              </a:spcAft>
              <a:buNone/>
            </a:pPr>
            <a:endParaRPr sz="8800"/>
          </a:p>
          <a:p>
            <a:pPr marL="457200" lvl="0" indent="-368300" algn="just" rtl="0">
              <a:lnSpc>
                <a:spcPct val="115000"/>
              </a:lnSpc>
              <a:spcBef>
                <a:spcPts val="0"/>
              </a:spcBef>
              <a:spcAft>
                <a:spcPts val="0"/>
              </a:spcAft>
              <a:buSzPct val="100000"/>
              <a:buFont typeface="Calibri"/>
              <a:buChar char="❖"/>
            </a:pPr>
            <a:r>
              <a:rPr lang="en-US" sz="8800" dirty="0"/>
              <a:t>Checking for missing values, null values, duplicates and Correcting the date formats. </a:t>
            </a:r>
            <a:endParaRPr sz="8800"/>
          </a:p>
          <a:p>
            <a:pPr marL="457200" lvl="0" indent="-368300" algn="just" rtl="0">
              <a:lnSpc>
                <a:spcPct val="115000"/>
              </a:lnSpc>
              <a:spcBef>
                <a:spcPts val="0"/>
              </a:spcBef>
              <a:spcAft>
                <a:spcPts val="0"/>
              </a:spcAft>
              <a:buSzPct val="100000"/>
              <a:buFont typeface="Calibri"/>
              <a:buChar char="❖"/>
            </a:pPr>
            <a:r>
              <a:rPr lang="en-US" sz="8800" dirty="0"/>
              <a:t>Comparing the total revenue, profits between the two cab companies</a:t>
            </a:r>
            <a:endParaRPr sz="8800"/>
          </a:p>
          <a:p>
            <a:pPr marL="457200" lvl="0" indent="-368300" algn="just" rtl="0">
              <a:lnSpc>
                <a:spcPct val="115000"/>
              </a:lnSpc>
              <a:spcBef>
                <a:spcPts val="0"/>
              </a:spcBef>
              <a:spcAft>
                <a:spcPts val="0"/>
              </a:spcAft>
              <a:buSzPct val="100000"/>
              <a:buFont typeface="Calibri"/>
              <a:buChar char="❖"/>
            </a:pPr>
            <a:r>
              <a:rPr lang="en-US" sz="8800" dirty="0"/>
              <a:t>Based on the age and gender demographics and identifying the which city has more cab users.</a:t>
            </a:r>
            <a:endParaRPr sz="8800"/>
          </a:p>
          <a:p>
            <a:pPr marL="914400" lvl="0" indent="0" algn="just" rtl="0">
              <a:lnSpc>
                <a:spcPct val="115000"/>
              </a:lnSpc>
              <a:spcBef>
                <a:spcPts val="0"/>
              </a:spcBef>
              <a:spcAft>
                <a:spcPts val="0"/>
              </a:spcAft>
              <a:buNone/>
            </a:pPr>
            <a:endParaRPr sz="8800"/>
          </a:p>
          <a:p>
            <a:pPr marL="457200" lvl="0" indent="-368300" algn="just" rtl="0">
              <a:lnSpc>
                <a:spcPct val="115000"/>
              </a:lnSpc>
              <a:spcBef>
                <a:spcPts val="1000"/>
              </a:spcBef>
              <a:spcAft>
                <a:spcPts val="0"/>
              </a:spcAft>
              <a:buSzPct val="100000"/>
              <a:buFont typeface="Calibri"/>
              <a:buChar char="●"/>
            </a:pPr>
            <a:r>
              <a:rPr lang="en-US" sz="8800" dirty="0"/>
              <a:t>This analysis helps in research on overall cab companies i.e. Pink cab and Yellow cab Companies, in the US to gain more deeper understanding on market trends and growth of opportunities.</a:t>
            </a:r>
            <a:endParaRPr sz="8800"/>
          </a:p>
          <a:p>
            <a:pPr marL="0" lvl="0" indent="0" algn="ctr" rtl="0">
              <a:lnSpc>
                <a:spcPct val="115000"/>
              </a:lnSpc>
              <a:spcBef>
                <a:spcPts val="1000"/>
              </a:spcBef>
              <a:spcAft>
                <a:spcPts val="0"/>
              </a:spcAft>
              <a:buClr>
                <a:schemeClr val="dk1"/>
              </a:buClr>
              <a:buSzPct val="72727"/>
              <a:buNone/>
            </a:pPr>
            <a:endParaRPr sz="4400"/>
          </a:p>
          <a:p>
            <a:pPr marL="0" lvl="0" indent="0" algn="ctr" rtl="0">
              <a:lnSpc>
                <a:spcPct val="115000"/>
              </a:lnSpc>
              <a:spcBef>
                <a:spcPts val="1000"/>
              </a:spcBef>
              <a:spcAft>
                <a:spcPts val="0"/>
              </a:spcAft>
              <a:buClr>
                <a:schemeClr val="dk1"/>
              </a:buClr>
              <a:buSzPct val="100000"/>
              <a:buNone/>
            </a:pPr>
            <a:endParaRPr/>
          </a:p>
          <a:p>
            <a:pPr marL="0" lvl="0" indent="0" algn="ctr" rtl="0">
              <a:lnSpc>
                <a:spcPct val="115000"/>
              </a:lnSpc>
              <a:spcBef>
                <a:spcPts val="1000"/>
              </a:spcBef>
              <a:spcAft>
                <a:spcPts val="0"/>
              </a:spcAft>
              <a:buClr>
                <a:schemeClr val="dk1"/>
              </a:buClr>
              <a:buSzPct val="100000"/>
              <a:buNone/>
            </a:pPr>
            <a:endParaRPr/>
          </a:p>
        </p:txBody>
      </p:sp>
      <p:pic>
        <p:nvPicPr>
          <p:cNvPr id="99" name="Google Shape;99;p15"/>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2595538" y="690600"/>
            <a:ext cx="6786610" cy="5095854"/>
          </a:xfrm>
          <a:prstGeom prst="rect">
            <a:avLst/>
          </a:prstGeom>
          <a:noFill/>
          <a:ln>
            <a:noFill/>
          </a:ln>
        </p:spPr>
      </p:pic>
      <p:sp>
        <p:nvSpPr>
          <p:cNvPr id="106" name="Google Shape;106;p16"/>
          <p:cNvSpPr txBox="1"/>
          <p:nvPr/>
        </p:nvSpPr>
        <p:spPr>
          <a:xfrm>
            <a:off x="2494900" y="0"/>
            <a:ext cx="7690200" cy="60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highlight>
                  <a:srgbClr val="FF6600"/>
                </a:highlight>
                <a:latin typeface="Calibri"/>
                <a:ea typeface="Calibri"/>
                <a:cs typeface="Calibri"/>
                <a:sym typeface="Calibri"/>
              </a:rPr>
              <a:t>Average Fare By Each Cab Company</a:t>
            </a:r>
            <a:endParaRPr sz="2700">
              <a:highlight>
                <a:srgbClr val="FF6600"/>
              </a:highlight>
              <a:latin typeface="Calibri"/>
              <a:ea typeface="Calibri"/>
              <a:cs typeface="Calibri"/>
              <a:sym typeface="Calibri"/>
            </a:endParaRPr>
          </a:p>
        </p:txBody>
      </p:sp>
      <p:sp>
        <p:nvSpPr>
          <p:cNvPr id="107" name="Google Shape;107;p16"/>
          <p:cNvSpPr txBox="1"/>
          <p:nvPr/>
        </p:nvSpPr>
        <p:spPr>
          <a:xfrm>
            <a:off x="452398" y="5929330"/>
            <a:ext cx="11467903" cy="769411"/>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Calibri"/>
              <a:buChar char="●"/>
            </a:pPr>
            <a:r>
              <a:rPr lang="en-US" sz="1900" dirty="0">
                <a:latin typeface="Calibri"/>
                <a:ea typeface="Calibri"/>
                <a:cs typeface="Calibri"/>
                <a:sym typeface="Calibri"/>
              </a:rPr>
              <a:t>The above bar chart shows the average of each Cab Company, and </a:t>
            </a:r>
            <a:r>
              <a:rPr lang="en-US" sz="1900" dirty="0">
                <a:solidFill>
                  <a:srgbClr val="202124"/>
                </a:solidFill>
                <a:highlight>
                  <a:srgbClr val="FFFFFF"/>
                </a:highlight>
                <a:latin typeface="Calibri"/>
                <a:ea typeface="Calibri"/>
                <a:cs typeface="Calibri"/>
                <a:sym typeface="Calibri"/>
              </a:rPr>
              <a:t>comparatively </a:t>
            </a:r>
            <a:r>
              <a:rPr lang="en-US" sz="1900" dirty="0">
                <a:latin typeface="Calibri"/>
                <a:ea typeface="Calibri"/>
                <a:cs typeface="Calibri"/>
                <a:sym typeface="Calibri"/>
              </a:rPr>
              <a:t>Yellow cab has more average fare than the Pink Cab Company.</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584488" y="600301"/>
            <a:ext cx="10843525" cy="4686087"/>
          </a:xfrm>
          <a:prstGeom prst="rect">
            <a:avLst/>
          </a:prstGeom>
          <a:noFill/>
          <a:ln>
            <a:noFill/>
          </a:ln>
        </p:spPr>
      </p:pic>
      <p:sp>
        <p:nvSpPr>
          <p:cNvPr id="121" name="Google Shape;121;p18"/>
          <p:cNvSpPr txBox="1"/>
          <p:nvPr/>
        </p:nvSpPr>
        <p:spPr>
          <a:xfrm>
            <a:off x="1793475" y="0"/>
            <a:ext cx="9371400" cy="60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highlight>
                  <a:srgbClr val="FF6600"/>
                </a:highlight>
              </a:rPr>
              <a:t>Trends in Transactions by Time of Year</a:t>
            </a:r>
            <a:endParaRPr sz="2700">
              <a:highlight>
                <a:srgbClr val="FF6600"/>
              </a:highlight>
            </a:endParaRPr>
          </a:p>
        </p:txBody>
      </p:sp>
      <p:sp>
        <p:nvSpPr>
          <p:cNvPr id="122" name="Google Shape;122;p18"/>
          <p:cNvSpPr txBox="1"/>
          <p:nvPr/>
        </p:nvSpPr>
        <p:spPr>
          <a:xfrm>
            <a:off x="177600" y="5357826"/>
            <a:ext cx="12014400" cy="1354187"/>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After conducting a thorough analysis of the trends, it has been found that the Yellow Cab Company has a higher number of monthly transactions when compared to the Pink Cab Company. </a:t>
            </a:r>
            <a:endParaRPr sz="19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This clearly  indicates that the Yellow cab company  is performing better in terms of its business operations and also  generating more revenue than the pink cab company.</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descr="Cab Usage by Age Group over Time.png"/>
          <p:cNvPicPr>
            <a:picLocks noChangeAspect="1"/>
          </p:cNvPicPr>
          <p:nvPr/>
        </p:nvPicPr>
        <p:blipFill>
          <a:blip r:embed="rId3"/>
          <a:stretch>
            <a:fillRect/>
          </a:stretch>
        </p:blipFill>
        <p:spPr>
          <a:xfrm>
            <a:off x="2381224" y="785794"/>
            <a:ext cx="7358114" cy="4286279"/>
          </a:xfrm>
          <a:prstGeom prst="rect">
            <a:avLst/>
          </a:prstGeom>
        </p:spPr>
      </p:pic>
      <p:sp>
        <p:nvSpPr>
          <p:cNvPr id="5" name="Rectangle 4"/>
          <p:cNvSpPr/>
          <p:nvPr/>
        </p:nvSpPr>
        <p:spPr>
          <a:xfrm>
            <a:off x="3381356" y="214291"/>
            <a:ext cx="6572296" cy="461665"/>
          </a:xfrm>
          <a:prstGeom prst="rect">
            <a:avLst/>
          </a:prstGeom>
        </p:spPr>
        <p:txBody>
          <a:bodyPr wrap="square">
            <a:spAutoFit/>
          </a:bodyPr>
          <a:lstStyle/>
          <a:p>
            <a:pPr algn="ctr"/>
            <a:r>
              <a:rPr lang="en-US" sz="2400" dirty="0">
                <a:highlight>
                  <a:srgbClr val="FF6600"/>
                </a:highlight>
              </a:rPr>
              <a:t>Cab Usage by Age Group over Time</a:t>
            </a:r>
          </a:p>
        </p:txBody>
      </p:sp>
      <p:sp>
        <p:nvSpPr>
          <p:cNvPr id="7" name="TextBox 6"/>
          <p:cNvSpPr txBox="1"/>
          <p:nvPr/>
        </p:nvSpPr>
        <p:spPr>
          <a:xfrm>
            <a:off x="890550" y="5286388"/>
            <a:ext cx="10715700" cy="1292662"/>
          </a:xfrm>
          <a:prstGeom prst="rect">
            <a:avLst/>
          </a:prstGeom>
          <a:noFill/>
        </p:spPr>
        <p:txBody>
          <a:bodyPr wrap="square" rtlCol="0">
            <a:spAutoFit/>
          </a:bodyPr>
          <a:lstStyle/>
          <a:p>
            <a:pPr>
              <a:buFont typeface="Arial" pitchFamily="34" charset="0"/>
              <a:buChar char="•"/>
            </a:pPr>
            <a:r>
              <a:rPr lang="en-US" sz="1900" dirty="0">
                <a:latin typeface="Calibri" pitchFamily="34" charset="0"/>
                <a:cs typeface="Calibri" pitchFamily="34" charset="0"/>
              </a:rPr>
              <a:t> Based on the data gathered from 2016 to 2018, and above charts it can be concluded that the age group ranging from 30 to 49 years old has exhibited the highest usage of cabs than the other age group.</a:t>
            </a:r>
          </a:p>
          <a:p>
            <a:pPr>
              <a:buFont typeface="Arial" pitchFamily="34" charset="0"/>
              <a:buChar char="•"/>
            </a:pPr>
            <a:r>
              <a:rPr lang="en-US" sz="1900" dirty="0">
                <a:latin typeface="Calibri" pitchFamily="34" charset="0"/>
                <a:cs typeface="Calibri" pitchFamily="34" charset="0"/>
              </a:rPr>
              <a:t> Thus, this certain age group should be targeted to improve the performance and</a:t>
            </a:r>
            <a:r>
              <a:rPr lang="en-US" sz="2000" dirty="0">
                <a:latin typeface="Calibri" pitchFamily="34" charset="0"/>
                <a:cs typeface="Calibri" pitchFamily="34" charset="0"/>
              </a:rPr>
              <a:t> increase business opportunities for cab company.</a:t>
            </a:r>
            <a:endParaRPr lang="en-US" sz="1800"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 name="Picture 1" descr="Distribution of Payment Methods.png"/>
          <p:cNvPicPr>
            <a:picLocks noChangeAspect="1"/>
          </p:cNvPicPr>
          <p:nvPr/>
        </p:nvPicPr>
        <p:blipFill>
          <a:blip r:embed="rId3"/>
          <a:stretch>
            <a:fillRect/>
          </a:stretch>
        </p:blipFill>
        <p:spPr>
          <a:xfrm>
            <a:off x="3238480" y="857232"/>
            <a:ext cx="4598419" cy="4500594"/>
          </a:xfrm>
          <a:prstGeom prst="rect">
            <a:avLst/>
          </a:prstGeom>
        </p:spPr>
      </p:pic>
      <p:sp>
        <p:nvSpPr>
          <p:cNvPr id="3" name="Rectangle 2"/>
          <p:cNvSpPr/>
          <p:nvPr/>
        </p:nvSpPr>
        <p:spPr>
          <a:xfrm>
            <a:off x="3095604" y="214290"/>
            <a:ext cx="5143536" cy="507831"/>
          </a:xfrm>
          <a:prstGeom prst="rect">
            <a:avLst/>
          </a:prstGeom>
        </p:spPr>
        <p:txBody>
          <a:bodyPr wrap="square">
            <a:spAutoFit/>
          </a:bodyPr>
          <a:lstStyle/>
          <a:p>
            <a:pPr lvl="0" algn="ctr"/>
            <a:r>
              <a:rPr lang="en-US" sz="2700" dirty="0">
                <a:highlight>
                  <a:srgbClr val="FF6600"/>
                </a:highlight>
                <a:latin typeface="Calibri"/>
                <a:ea typeface="Calibri"/>
                <a:cs typeface="Calibri"/>
                <a:sym typeface="Calibri"/>
              </a:rPr>
              <a:t>Distribution of Payment Methods</a:t>
            </a:r>
          </a:p>
        </p:txBody>
      </p:sp>
      <p:sp>
        <p:nvSpPr>
          <p:cNvPr id="4" name="TextBox 3"/>
          <p:cNvSpPr txBox="1"/>
          <p:nvPr/>
        </p:nvSpPr>
        <p:spPr>
          <a:xfrm>
            <a:off x="738150" y="5643578"/>
            <a:ext cx="10787138" cy="307777"/>
          </a:xfrm>
          <a:prstGeom prst="rect">
            <a:avLst/>
          </a:prstGeom>
          <a:noFill/>
        </p:spPr>
        <p:txBody>
          <a:bodyPr wrap="square" rtlCol="0">
            <a:spAutoFit/>
          </a:bodyPr>
          <a:lstStyle/>
          <a:p>
            <a:pPr>
              <a:buFont typeface="Arial" pitchFamily="34" charset="0"/>
              <a:buChar char="•"/>
            </a:pPr>
            <a:r>
              <a:rPr lang="en-US" dirty="0"/>
              <a:t> From the above chart, it shows that majority of cab users are preferring to the fare through cards i.e. 60% than cash.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3" name="Rectangle 2"/>
          <p:cNvSpPr/>
          <p:nvPr/>
        </p:nvSpPr>
        <p:spPr>
          <a:xfrm>
            <a:off x="2916363" y="133886"/>
            <a:ext cx="6572296" cy="507831"/>
          </a:xfrm>
          <a:prstGeom prst="rect">
            <a:avLst/>
          </a:prstGeom>
        </p:spPr>
        <p:txBody>
          <a:bodyPr wrap="square">
            <a:spAutoFit/>
          </a:bodyPr>
          <a:lstStyle/>
          <a:p>
            <a:pPr algn="ctr"/>
            <a:r>
              <a:rPr lang="en-US" sz="2700" dirty="0">
                <a:highlight>
                  <a:srgbClr val="FF6600"/>
                </a:highlight>
              </a:rPr>
              <a:t>Total Transactions by both Companies</a:t>
            </a:r>
          </a:p>
        </p:txBody>
      </p:sp>
      <p:sp>
        <p:nvSpPr>
          <p:cNvPr id="4" name="TextBox 3"/>
          <p:cNvSpPr txBox="1"/>
          <p:nvPr/>
        </p:nvSpPr>
        <p:spPr>
          <a:xfrm>
            <a:off x="666712" y="5500702"/>
            <a:ext cx="11072890" cy="384721"/>
          </a:xfrm>
          <a:prstGeom prst="rect">
            <a:avLst/>
          </a:prstGeom>
          <a:noFill/>
        </p:spPr>
        <p:txBody>
          <a:bodyPr wrap="square" rtlCol="0">
            <a:spAutoFit/>
          </a:bodyPr>
          <a:lstStyle/>
          <a:p>
            <a:pPr>
              <a:buFont typeface="Arial" pitchFamily="34" charset="0"/>
              <a:buChar char="•"/>
            </a:pPr>
            <a:r>
              <a:rPr lang="en-US" sz="1900" dirty="0">
                <a:latin typeface="Calibri" pitchFamily="34" charset="0"/>
                <a:cs typeface="Calibri" pitchFamily="34" charset="0"/>
              </a:rPr>
              <a:t> </a:t>
            </a:r>
            <a:r>
              <a:rPr lang="en-US" sz="1900" b="0" i="0" dirty="0">
                <a:effectLst/>
                <a:latin typeface="Calibri" panose="020F0502020204030204" pitchFamily="34" charset="0"/>
                <a:ea typeface="Calibri" panose="020F0502020204030204" pitchFamily="34" charset="0"/>
                <a:cs typeface="Calibri" panose="020F0502020204030204" pitchFamily="34" charset="0"/>
              </a:rPr>
              <a:t>From the above graph, the Yellow cab has Highest number of transactions in 2017 &amp; 2018.</a:t>
            </a:r>
          </a:p>
        </p:txBody>
      </p:sp>
      <p:pic>
        <p:nvPicPr>
          <p:cNvPr id="5" name="Picture 4">
            <a:extLst>
              <a:ext uri="{FF2B5EF4-FFF2-40B4-BE49-F238E27FC236}">
                <a16:creationId xmlns:a16="http://schemas.microsoft.com/office/drawing/2014/main" id="{FE9504F9-92CF-1C14-435A-125884F6AE25}"/>
              </a:ext>
            </a:extLst>
          </p:cNvPr>
          <p:cNvPicPr>
            <a:picLocks noChangeAspect="1"/>
          </p:cNvPicPr>
          <p:nvPr/>
        </p:nvPicPr>
        <p:blipFill>
          <a:blip r:embed="rId3"/>
          <a:stretch>
            <a:fillRect/>
          </a:stretch>
        </p:blipFill>
        <p:spPr>
          <a:xfrm>
            <a:off x="3109168" y="1009875"/>
            <a:ext cx="5973663" cy="4122669"/>
          </a:xfrm>
          <a:prstGeom prst="rect">
            <a:avLst/>
          </a:prstGeom>
        </p:spPr>
      </p:pic>
    </p:spTree>
    <p:extLst>
      <p:ext uri="{BB962C8B-B14F-4D97-AF65-F5344CB8AC3E}">
        <p14:creationId xmlns:p14="http://schemas.microsoft.com/office/powerpoint/2010/main" val="264587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2" name="Picture 1" descr="Total Revenue by Cab Company.png"/>
          <p:cNvPicPr>
            <a:picLocks noChangeAspect="1"/>
          </p:cNvPicPr>
          <p:nvPr/>
        </p:nvPicPr>
        <p:blipFill>
          <a:blip r:embed="rId3"/>
          <a:stretch>
            <a:fillRect/>
          </a:stretch>
        </p:blipFill>
        <p:spPr>
          <a:xfrm>
            <a:off x="3524232" y="1071546"/>
            <a:ext cx="5184659" cy="4142241"/>
          </a:xfrm>
          <a:prstGeom prst="rect">
            <a:avLst/>
          </a:prstGeom>
        </p:spPr>
      </p:pic>
      <p:sp>
        <p:nvSpPr>
          <p:cNvPr id="3" name="Rectangle 2"/>
          <p:cNvSpPr/>
          <p:nvPr/>
        </p:nvSpPr>
        <p:spPr>
          <a:xfrm>
            <a:off x="3309918" y="285728"/>
            <a:ext cx="5857916" cy="507831"/>
          </a:xfrm>
          <a:prstGeom prst="rect">
            <a:avLst/>
          </a:prstGeom>
        </p:spPr>
        <p:txBody>
          <a:bodyPr wrap="square">
            <a:spAutoFit/>
          </a:bodyPr>
          <a:lstStyle/>
          <a:p>
            <a:pPr algn="ctr"/>
            <a:r>
              <a:rPr lang="en-US" sz="2700" dirty="0">
                <a:highlight>
                  <a:srgbClr val="FF6600"/>
                </a:highlight>
              </a:rPr>
              <a:t>Total Revenue by Cab Company</a:t>
            </a:r>
          </a:p>
        </p:txBody>
      </p:sp>
      <p:sp>
        <p:nvSpPr>
          <p:cNvPr id="4" name="TextBox 3"/>
          <p:cNvSpPr txBox="1"/>
          <p:nvPr/>
        </p:nvSpPr>
        <p:spPr>
          <a:xfrm>
            <a:off x="666712" y="5286388"/>
            <a:ext cx="10930014" cy="1261884"/>
          </a:xfrm>
          <a:prstGeom prst="rect">
            <a:avLst/>
          </a:prstGeom>
          <a:noFill/>
        </p:spPr>
        <p:txBody>
          <a:bodyPr wrap="square" rtlCol="0">
            <a:spAutoFit/>
          </a:bodyPr>
          <a:lstStyle/>
          <a:p>
            <a:pPr>
              <a:buFont typeface="Arial" pitchFamily="34" charset="0"/>
              <a:buChar char="•"/>
            </a:pPr>
            <a:r>
              <a:rPr lang="en-US" dirty="0"/>
              <a:t> </a:t>
            </a:r>
            <a:r>
              <a:rPr lang="en-US" sz="1900" dirty="0">
                <a:latin typeface="Calibri" pitchFamily="34" charset="0"/>
                <a:cs typeface="Calibri" pitchFamily="34" charset="0"/>
              </a:rPr>
              <a:t>From the above bar chart, it is clear that Yellow cab company has generated  maximum Revenue when compared to Pink cab company. </a:t>
            </a:r>
          </a:p>
          <a:p>
            <a:pPr>
              <a:buFont typeface="Arial" pitchFamily="34" charset="0"/>
              <a:buChar char="•"/>
            </a:pPr>
            <a:r>
              <a:rPr lang="en-US" sz="1900" dirty="0">
                <a:latin typeface="Calibri" pitchFamily="34" charset="0"/>
                <a:cs typeface="Calibri" pitchFamily="34" charset="0"/>
              </a:rPr>
              <a:t> This indicates that Yellow  cab company is more successful in generating revenue by using their business strategy than the Pink cab company.</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865</Words>
  <Application>Microsoft Office PowerPoint</Application>
  <PresentationFormat>Widescreen</PresentationFormat>
  <Paragraphs>76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   Executive Summary</vt:lpstr>
      <vt:lpstr>     Problem Statement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harikareddyb444@outlook.com</cp:lastModifiedBy>
  <cp:revision>26</cp:revision>
  <dcterms:modified xsi:type="dcterms:W3CDTF">2024-09-06T10:19:15Z</dcterms:modified>
</cp:coreProperties>
</file>