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Century Gothic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7" roundtripDataSignature="AMtx7mjLqZ6EIT4Qy5oIlo708phodAwo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22" Type="http://schemas.openxmlformats.org/officeDocument/2006/relationships/font" Target="fonts/CenturyGothic-boldItalic.fntdata"/><Relationship Id="rId21" Type="http://schemas.openxmlformats.org/officeDocument/2006/relationships/font" Target="fonts/CenturyGothic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CenturyGothic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9366dbc9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9366dbc9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9366dbc9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49366dbc9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9366dbc9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49366dbc9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9366dbc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49366dbc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9366dbc9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49366dbc9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 txBox="1"/>
          <p:nvPr>
            <p:ph type="ctrTitle"/>
          </p:nvPr>
        </p:nvSpPr>
        <p:spPr>
          <a:xfrm>
            <a:off x="846303" y="709435"/>
            <a:ext cx="6477805" cy="19639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50"/>
              <a:buFont typeface="Century Gothic"/>
              <a:buNone/>
              <a:defRPr sz="49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" type="subTitle"/>
          </p:nvPr>
        </p:nvSpPr>
        <p:spPr>
          <a:xfrm>
            <a:off x="846303" y="2673351"/>
            <a:ext cx="6477804" cy="8033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b="0" sz="1350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2pPr>
            <a:lvl3pPr lvl="2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" name="Google Shape;17;p10"/>
          <p:cNvSpPr txBox="1"/>
          <p:nvPr>
            <p:ph idx="10" type="dt"/>
          </p:nvPr>
        </p:nvSpPr>
        <p:spPr>
          <a:xfrm>
            <a:off x="5424623" y="247778"/>
            <a:ext cx="188654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1" type="ftr"/>
          </p:nvPr>
        </p:nvSpPr>
        <p:spPr>
          <a:xfrm>
            <a:off x="845343" y="246981"/>
            <a:ext cx="4457751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7443295" y="101197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RedHashing.emf" id="20" name="Google Shape;20;p10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844095" y="482598"/>
            <a:ext cx="7207758" cy="116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9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77" name="Google Shape;77;p19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262626"/>
                </a:gs>
                <a:gs pos="100000">
                  <a:srgbClr val="0C0C0C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9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9"/>
          <p:cNvSpPr txBox="1"/>
          <p:nvPr>
            <p:ph type="title"/>
          </p:nvPr>
        </p:nvSpPr>
        <p:spPr>
          <a:xfrm>
            <a:off x="846843" y="847135"/>
            <a:ext cx="4391154" cy="14431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/>
          <p:nvPr>
            <p:ph idx="2" type="pic"/>
          </p:nvPr>
        </p:nvSpPr>
        <p:spPr>
          <a:xfrm>
            <a:off x="6093292" y="841907"/>
            <a:ext cx="2093378" cy="289974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846185" y="2290291"/>
            <a:ext cx="4384865" cy="15720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3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9pPr>
          </a:lstStyle>
          <a:p/>
        </p:txBody>
      </p:sp>
      <p:sp>
        <p:nvSpPr>
          <p:cNvPr id="82" name="Google Shape;82;p19"/>
          <p:cNvSpPr txBox="1"/>
          <p:nvPr>
            <p:ph idx="10" type="dt"/>
          </p:nvPr>
        </p:nvSpPr>
        <p:spPr>
          <a:xfrm>
            <a:off x="843975" y="4102393"/>
            <a:ext cx="4387204" cy="240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1" type="ftr"/>
          </p:nvPr>
        </p:nvSpPr>
        <p:spPr>
          <a:xfrm>
            <a:off x="843975" y="238981"/>
            <a:ext cx="3658364" cy="2406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4632596" y="103056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RedHashing.emf" id="85" name="Google Shape;85;p19"/>
          <p:cNvPicPr preferRelativeResize="0"/>
          <p:nvPr/>
        </p:nvPicPr>
        <p:blipFill rotWithShape="1">
          <a:blip r:embed="rId2">
            <a:alphaModFix/>
          </a:blip>
          <a:srcRect b="36564" l="-115" r="48548" t="474"/>
          <a:stretch/>
        </p:blipFill>
        <p:spPr>
          <a:xfrm>
            <a:off x="844095" y="482598"/>
            <a:ext cx="4409694" cy="116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847703" y="714994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" type="body"/>
          </p:nvPr>
        </p:nvSpPr>
        <p:spPr>
          <a:xfrm rot="5400000">
            <a:off x="3213465" y="-736935"/>
            <a:ext cx="2470932" cy="7202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0" type="dt"/>
          </p:nvPr>
        </p:nvSpPr>
        <p:spPr>
          <a:xfrm>
            <a:off x="5424623" y="247778"/>
            <a:ext cx="188654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1" type="ftr"/>
          </p:nvPr>
        </p:nvSpPr>
        <p:spPr>
          <a:xfrm>
            <a:off x="847703" y="246981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7438558" y="103056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RedHashing.emf" id="92" name="Google Shape;92;p20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844095" y="482598"/>
            <a:ext cx="7207758" cy="116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title"/>
          </p:nvPr>
        </p:nvSpPr>
        <p:spPr>
          <a:xfrm rot="5400000">
            <a:off x="5701977" y="1740785"/>
            <a:ext cx="3494917" cy="1211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1" type="body"/>
          </p:nvPr>
        </p:nvSpPr>
        <p:spPr>
          <a:xfrm rot="5400000">
            <a:off x="2036055" y="-589123"/>
            <a:ext cx="3494917" cy="5871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0" type="dt"/>
          </p:nvPr>
        </p:nvSpPr>
        <p:spPr>
          <a:xfrm>
            <a:off x="5424623" y="247778"/>
            <a:ext cx="188654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1" type="ftr"/>
          </p:nvPr>
        </p:nvSpPr>
        <p:spPr>
          <a:xfrm>
            <a:off x="847703" y="246981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7438558" y="103056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RedHashing.emf" id="99" name="Google Shape;99;p21"/>
          <p:cNvPicPr preferRelativeResize="0"/>
          <p:nvPr/>
        </p:nvPicPr>
        <p:blipFill rotWithShape="1">
          <a:blip r:embed="rId2">
            <a:alphaModFix/>
          </a:blip>
          <a:srcRect b="36435" l="-115" r="59214" t="0"/>
          <a:stretch/>
        </p:blipFill>
        <p:spPr>
          <a:xfrm rot="5400000">
            <a:off x="6481709" y="2285187"/>
            <a:ext cx="3497580" cy="116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847703" y="714994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" type="body"/>
          </p:nvPr>
        </p:nvSpPr>
        <p:spPr>
          <a:xfrm>
            <a:off x="847703" y="1628827"/>
            <a:ext cx="7202456" cy="2470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0" type="dt"/>
          </p:nvPr>
        </p:nvSpPr>
        <p:spPr>
          <a:xfrm>
            <a:off x="5424623" y="247778"/>
            <a:ext cx="188654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1" type="ftr"/>
          </p:nvPr>
        </p:nvSpPr>
        <p:spPr>
          <a:xfrm>
            <a:off x="847703" y="246981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2" type="sldNum"/>
          </p:nvPr>
        </p:nvSpPr>
        <p:spPr>
          <a:xfrm>
            <a:off x="7438558" y="103056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RedHashing.emf" id="31" name="Google Shape;31;p12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844095" y="482598"/>
            <a:ext cx="7207758" cy="116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846875" y="1317097"/>
            <a:ext cx="6464295" cy="15375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" type="body"/>
          </p:nvPr>
        </p:nvSpPr>
        <p:spPr>
          <a:xfrm>
            <a:off x="846875" y="2854647"/>
            <a:ext cx="6464295" cy="759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idx="10" type="dt"/>
          </p:nvPr>
        </p:nvSpPr>
        <p:spPr>
          <a:xfrm>
            <a:off x="5424623" y="247778"/>
            <a:ext cx="188654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1" type="ftr"/>
          </p:nvPr>
        </p:nvSpPr>
        <p:spPr>
          <a:xfrm>
            <a:off x="847703" y="246981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7438558" y="103056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RedHashing.emf" id="38" name="Google Shape;38;p13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844095" y="482598"/>
            <a:ext cx="7207758" cy="116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/>
          <p:nvPr>
            <p:ph type="title"/>
          </p:nvPr>
        </p:nvSpPr>
        <p:spPr>
          <a:xfrm>
            <a:off x="848290" y="718528"/>
            <a:ext cx="7204226" cy="794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" type="body"/>
          </p:nvPr>
        </p:nvSpPr>
        <p:spPr>
          <a:xfrm>
            <a:off x="846875" y="1624216"/>
            <a:ext cx="3483864" cy="2470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2" type="body"/>
          </p:nvPr>
        </p:nvSpPr>
        <p:spPr>
          <a:xfrm>
            <a:off x="4571705" y="1628827"/>
            <a:ext cx="3483864" cy="2465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0" type="dt"/>
          </p:nvPr>
        </p:nvSpPr>
        <p:spPr>
          <a:xfrm>
            <a:off x="5424623" y="247778"/>
            <a:ext cx="188654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1" type="ftr"/>
          </p:nvPr>
        </p:nvSpPr>
        <p:spPr>
          <a:xfrm>
            <a:off x="847703" y="246981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2" type="sldNum"/>
          </p:nvPr>
        </p:nvSpPr>
        <p:spPr>
          <a:xfrm>
            <a:off x="7438558" y="103056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RedHashing.emf" id="46" name="Google Shape;46;p14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844095" y="482598"/>
            <a:ext cx="7207758" cy="116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/>
          <p:nvPr>
            <p:ph type="title"/>
          </p:nvPr>
        </p:nvSpPr>
        <p:spPr>
          <a:xfrm>
            <a:off x="846875" y="715003"/>
            <a:ext cx="7205746" cy="792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" type="body"/>
          </p:nvPr>
        </p:nvSpPr>
        <p:spPr>
          <a:xfrm>
            <a:off x="846875" y="1627296"/>
            <a:ext cx="3483864" cy="6014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  <a:defRPr b="0" sz="21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0" name="Google Shape;50;p15"/>
          <p:cNvSpPr txBox="1"/>
          <p:nvPr>
            <p:ph idx="2" type="body"/>
          </p:nvPr>
        </p:nvSpPr>
        <p:spPr>
          <a:xfrm>
            <a:off x="846875" y="2230836"/>
            <a:ext cx="3483864" cy="18704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3" type="body"/>
          </p:nvPr>
        </p:nvSpPr>
        <p:spPr>
          <a:xfrm>
            <a:off x="4570753" y="1629886"/>
            <a:ext cx="3483864" cy="6016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  <a:defRPr b="0" sz="21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2" name="Google Shape;52;p15"/>
          <p:cNvSpPr txBox="1"/>
          <p:nvPr>
            <p:ph idx="4" type="body"/>
          </p:nvPr>
        </p:nvSpPr>
        <p:spPr>
          <a:xfrm>
            <a:off x="4570753" y="2228752"/>
            <a:ext cx="3483864" cy="1865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0" type="dt"/>
          </p:nvPr>
        </p:nvSpPr>
        <p:spPr>
          <a:xfrm>
            <a:off x="5424623" y="247778"/>
            <a:ext cx="188654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1" type="ftr"/>
          </p:nvPr>
        </p:nvSpPr>
        <p:spPr>
          <a:xfrm>
            <a:off x="847703" y="246981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2" type="sldNum"/>
          </p:nvPr>
        </p:nvSpPr>
        <p:spPr>
          <a:xfrm>
            <a:off x="7438558" y="103056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RedHashing.emf" id="56" name="Google Shape;56;p15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844095" y="482598"/>
            <a:ext cx="7207758" cy="116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/>
          <p:nvPr>
            <p:ph type="title"/>
          </p:nvPr>
        </p:nvSpPr>
        <p:spPr>
          <a:xfrm>
            <a:off x="847703" y="714994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0" type="dt"/>
          </p:nvPr>
        </p:nvSpPr>
        <p:spPr>
          <a:xfrm>
            <a:off x="5424623" y="247778"/>
            <a:ext cx="188654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1" type="ftr"/>
          </p:nvPr>
        </p:nvSpPr>
        <p:spPr>
          <a:xfrm>
            <a:off x="847703" y="246981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7438558" y="103056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RedHashing.emf" id="62" name="Google Shape;62;p16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844095" y="482598"/>
            <a:ext cx="7207758" cy="116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idx="10" type="dt"/>
          </p:nvPr>
        </p:nvSpPr>
        <p:spPr>
          <a:xfrm>
            <a:off x="5424623" y="247778"/>
            <a:ext cx="188654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1" type="ftr"/>
          </p:nvPr>
        </p:nvSpPr>
        <p:spPr>
          <a:xfrm>
            <a:off x="847703" y="246981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7438558" y="103056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843219" y="714434"/>
            <a:ext cx="2456260" cy="17416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3542500" y="714434"/>
            <a:ext cx="4509353" cy="33789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2" type="body"/>
          </p:nvPr>
        </p:nvSpPr>
        <p:spPr>
          <a:xfrm>
            <a:off x="843219" y="2456065"/>
            <a:ext cx="2456260" cy="1634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5424623" y="247778"/>
            <a:ext cx="188654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847703" y="246981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7438558" y="103056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RedHashing.emf" id="74" name="Google Shape;74;p18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844095" y="482598"/>
            <a:ext cx="7207758" cy="116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F8F8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9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4589502"/>
            <a:ext cx="9144000" cy="55721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9"/>
          <p:cNvSpPr/>
          <p:nvPr/>
        </p:nvSpPr>
        <p:spPr>
          <a:xfrm>
            <a:off x="0" y="351577"/>
            <a:ext cx="9144000" cy="4235268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DDDE1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" name="Google Shape;8;p9"/>
          <p:cNvCxnSpPr/>
          <p:nvPr/>
        </p:nvCxnSpPr>
        <p:spPr>
          <a:xfrm>
            <a:off x="0" y="4590952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" name="Google Shape;9;p9"/>
          <p:cNvSpPr txBox="1"/>
          <p:nvPr>
            <p:ph type="title"/>
          </p:nvPr>
        </p:nvSpPr>
        <p:spPr>
          <a:xfrm>
            <a:off x="847703" y="714994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9"/>
          <p:cNvSpPr txBox="1"/>
          <p:nvPr>
            <p:ph idx="1" type="body"/>
          </p:nvPr>
        </p:nvSpPr>
        <p:spPr>
          <a:xfrm>
            <a:off x="847703" y="1628827"/>
            <a:ext cx="7202456" cy="2470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4325" lvl="1" marL="9144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4800" lvl="2" marL="13716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5275" lvl="3" marL="18288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0" type="dt"/>
          </p:nvPr>
        </p:nvSpPr>
        <p:spPr>
          <a:xfrm>
            <a:off x="5424623" y="247778"/>
            <a:ext cx="188654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1" type="ftr"/>
          </p:nvPr>
        </p:nvSpPr>
        <p:spPr>
          <a:xfrm>
            <a:off x="847703" y="246981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2" type="sldNum"/>
          </p:nvPr>
        </p:nvSpPr>
        <p:spPr>
          <a:xfrm>
            <a:off x="7438558" y="103056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jmcauley.ucsd.edu/data/amazon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2424023" y="1410469"/>
            <a:ext cx="4779033" cy="11612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" sz="3200">
                <a:latin typeface="Calibri"/>
                <a:ea typeface="Calibri"/>
                <a:cs typeface="Calibri"/>
                <a:sym typeface="Calibri"/>
              </a:rPr>
              <a:t>Enterprise Reviews Sentiment Analysis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2602726" y="2774421"/>
            <a:ext cx="3938547" cy="13058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3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By - </a:t>
            </a:r>
            <a:b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Ravi Teja Reddy Dodda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3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Sanjay Bhargav Madamanchi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3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Harika Satti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3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Pragna Kancheti</a:t>
            </a:r>
            <a:b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Team: Data Divers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49366dbc97_0_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49366dbc97_0_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g249366dbc97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9366dbc97_0_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</a:t>
            </a:r>
            <a:r>
              <a:rPr lang="en"/>
              <a:t> review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49366dbc97_0_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g249366dbc97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8520600" cy="323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49366dbc97_1_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249366dbc97_1_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g249366dbc97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42475" cy="48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/>
          <p:nvPr>
            <p:ph type="title"/>
          </p:nvPr>
        </p:nvSpPr>
        <p:spPr>
          <a:xfrm>
            <a:off x="311700" y="2188650"/>
            <a:ext cx="85206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entury Gothic"/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title"/>
          </p:nvPr>
        </p:nvSpPr>
        <p:spPr>
          <a:xfrm>
            <a:off x="759124" y="310551"/>
            <a:ext cx="8073175" cy="8366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entury Gothic"/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111" name="Google Shape;111;p2"/>
          <p:cNvSpPr txBox="1"/>
          <p:nvPr>
            <p:ph idx="1" type="body"/>
          </p:nvPr>
        </p:nvSpPr>
        <p:spPr>
          <a:xfrm>
            <a:off x="698740" y="1147225"/>
            <a:ext cx="8133560" cy="3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Data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Visualization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Modeling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Deployment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672860" y="319177"/>
            <a:ext cx="8159440" cy="8280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entury Gothic"/>
              <a:buNone/>
            </a:pPr>
            <a:r>
              <a:rPr lang="en" u="sng"/>
              <a:t>ABOUT DATA</a:t>
            </a:r>
            <a:endParaRPr u="sng"/>
          </a:p>
        </p:txBody>
      </p:sp>
      <p:sp>
        <p:nvSpPr>
          <p:cNvPr id="117" name="Google Shape;117;p3"/>
          <p:cNvSpPr txBox="1"/>
          <p:nvPr>
            <p:ph idx="1" type="body"/>
          </p:nvPr>
        </p:nvSpPr>
        <p:spPr>
          <a:xfrm>
            <a:off x="672860" y="1233577"/>
            <a:ext cx="8159440" cy="33456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data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used for the sentiment analysis is gathered from UCSD EDU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This contains a subset of the data in which all users and items have at least 5 reviews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 A total of 41.13 million reviews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83810" y="2132475"/>
            <a:ext cx="4215582" cy="2122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type="title"/>
          </p:nvPr>
        </p:nvSpPr>
        <p:spPr>
          <a:xfrm>
            <a:off x="672860" y="69010"/>
            <a:ext cx="8159440" cy="7312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entury Gothic"/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124" name="Google Shape;124;p4"/>
          <p:cNvSpPr txBox="1"/>
          <p:nvPr>
            <p:ph idx="1" type="body"/>
          </p:nvPr>
        </p:nvSpPr>
        <p:spPr>
          <a:xfrm>
            <a:off x="672858" y="1224951"/>
            <a:ext cx="8159441" cy="33542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Rating to it’s sum: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Prevalent words in fashion dataset: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5" name="Google Shape;12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9999" y="886192"/>
            <a:ext cx="5612299" cy="159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9950" y="2571750"/>
            <a:ext cx="3832399" cy="22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entury Gothic"/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132" name="Google Shape;132;p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Prevalent Words in 5 star review 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Prevalent Words in 1 star review :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3" name="Google Shape;133;p5"/>
          <p:cNvPicPr preferRelativeResize="0"/>
          <p:nvPr/>
        </p:nvPicPr>
        <p:blipFill rotWithShape="1">
          <a:blip r:embed="rId3">
            <a:alphaModFix/>
          </a:blip>
          <a:srcRect b="12418" l="0" r="0" t="0"/>
          <a:stretch/>
        </p:blipFill>
        <p:spPr>
          <a:xfrm>
            <a:off x="4183812" y="486275"/>
            <a:ext cx="4046437" cy="1962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5"/>
          <p:cNvPicPr preferRelativeResize="0"/>
          <p:nvPr/>
        </p:nvPicPr>
        <p:blipFill rotWithShape="1">
          <a:blip r:embed="rId4">
            <a:alphaModFix/>
          </a:blip>
          <a:srcRect b="15711" l="0" r="0" t="0"/>
          <a:stretch/>
        </p:blipFill>
        <p:spPr>
          <a:xfrm>
            <a:off x="4183812" y="2619289"/>
            <a:ext cx="3977426" cy="18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entury Gothic"/>
              <a:buNone/>
            </a:pPr>
            <a:r>
              <a:rPr lang="en" u="sng"/>
              <a:t>MODEL</a:t>
            </a:r>
            <a:endParaRPr u="sng"/>
          </a:p>
        </p:txBody>
      </p:sp>
      <p:sp>
        <p:nvSpPr>
          <p:cNvPr id="140" name="Google Shape;140;p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Model 1: Sequential LSTM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Model 2 : Pre trained HuggingFace model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Model 3: Sentiment analysis using Bert model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1" name="Google Shape;14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350" y="1819124"/>
            <a:ext cx="7709650" cy="9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entury Gothic"/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147" name="Google Shape;147;p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Dumped model into pickle file.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Loaded the pickle file and ran in local host.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		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9366dbc97_0_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Outputs (Main input terminal)</a:t>
            </a:r>
            <a:endParaRPr/>
          </a:p>
        </p:txBody>
      </p:sp>
      <p:sp>
        <p:nvSpPr>
          <p:cNvPr id="153" name="Google Shape;153;g249366dbc97_0_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g249366dbc9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8520599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9366dbc97_0_7"/>
          <p:cNvSpPr txBox="1"/>
          <p:nvPr>
            <p:ph type="title"/>
          </p:nvPr>
        </p:nvSpPr>
        <p:spPr>
          <a:xfrm>
            <a:off x="208225" y="779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 review Test</a:t>
            </a:r>
            <a:endParaRPr/>
          </a:p>
        </p:txBody>
      </p:sp>
      <p:sp>
        <p:nvSpPr>
          <p:cNvPr id="160" name="Google Shape;160;g249366dbc97_0_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g249366dbc97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2125"/>
            <a:ext cx="9143999" cy="41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