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61" r:id="rId6"/>
    <p:sldId id="257" r:id="rId7"/>
    <p:sldId id="262" r:id="rId8"/>
    <p:sldId id="263" r:id="rId9"/>
    <p:sldId id="264" r:id="rId10"/>
    <p:sldId id="265" r:id="rId11"/>
    <p:sldId id="259" r:id="rId12"/>
    <p:sldId id="266" r:id="rId13"/>
    <p:sldId id="267" r:id="rId14"/>
    <p:sldId id="268" r:id="rId15"/>
    <p:sldId id="270" r:id="rId16"/>
    <p:sldId id="271" r:id="rId17"/>
    <p:sldId id="272"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4" d="100"/>
          <a:sy n="74" d="100"/>
        </p:scale>
        <p:origin x="-51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43554432-93D0-4941-A87A-EADC83B23412}"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6C99F29A-06D6-4B90-B008-DAECC7326ECA}">
      <dgm:prSet/>
      <dgm:spPr/>
      <dgm:t>
        <a:bodyPr/>
        <a:lstStyle/>
        <a:p>
          <a:r>
            <a:rPr lang="en-US"/>
            <a:t>Our approach includes comparison of various supervised machine learning models to check which algorithm performs efficiently in categorizing fraud insurance claims. </a:t>
          </a:r>
        </a:p>
      </dgm:t>
    </dgm:pt>
    <dgm:pt modelId="{03F01FB0-7654-40EB-A8CB-EAE5A0CC0F04}" type="parTrans" cxnId="{CD867BC8-B320-4706-AFDA-44CBE667D113}">
      <dgm:prSet/>
      <dgm:spPr/>
      <dgm:t>
        <a:bodyPr/>
        <a:lstStyle/>
        <a:p>
          <a:endParaRPr lang="en-US"/>
        </a:p>
      </dgm:t>
    </dgm:pt>
    <dgm:pt modelId="{1FAF80E0-5852-4535-AA86-6206BA8342D6}" type="sibTrans" cxnId="{CD867BC8-B320-4706-AFDA-44CBE667D113}">
      <dgm:prSet/>
      <dgm:spPr/>
      <dgm:t>
        <a:bodyPr/>
        <a:lstStyle/>
        <a:p>
          <a:endParaRPr lang="en-US"/>
        </a:p>
      </dgm:t>
    </dgm:pt>
    <dgm:pt modelId="{23468D29-7EBA-4834-89C3-52636DA4334C}">
      <dgm:prSet/>
      <dgm:spPr/>
      <dgm:t>
        <a:bodyPr/>
        <a:lstStyle/>
        <a:p>
          <a:r>
            <a:rPr lang="en-US"/>
            <a:t>To achieve this data is first evaluated for biasing issues before model creation because most fraud detection datasets are imbalanced, and this biasing is addressed using SMOTE (Synthetic Minority Over Sampling Technique). Using the python module scikit learn, this balanced dataset is then utilized to train several machine learning algorithms and various metrics like accuracy, F1-score are calculated. </a:t>
          </a:r>
        </a:p>
      </dgm:t>
    </dgm:pt>
    <dgm:pt modelId="{35960599-DAA0-452A-9192-8686A041FE15}" type="parTrans" cxnId="{13200FC0-E615-42F2-A82A-7A287EBEB4D7}">
      <dgm:prSet/>
      <dgm:spPr/>
      <dgm:t>
        <a:bodyPr/>
        <a:lstStyle/>
        <a:p>
          <a:endParaRPr lang="en-US"/>
        </a:p>
      </dgm:t>
    </dgm:pt>
    <dgm:pt modelId="{35C980C6-E6AE-4C1E-A00C-6AC37B2922FD}" type="sibTrans" cxnId="{13200FC0-E615-42F2-A82A-7A287EBEB4D7}">
      <dgm:prSet/>
      <dgm:spPr/>
      <dgm:t>
        <a:bodyPr/>
        <a:lstStyle/>
        <a:p>
          <a:endParaRPr lang="en-US"/>
        </a:p>
      </dgm:t>
    </dgm:pt>
    <dgm:pt modelId="{850A4423-CFD8-448C-BB25-837902EBF422}">
      <dgm:prSet/>
      <dgm:spPr/>
      <dgm:t>
        <a:bodyPr/>
        <a:lstStyle/>
        <a:p>
          <a:r>
            <a:rPr lang="en-US"/>
            <a:t>Further to improve accuracy, hyper tuning of parameters using random grid search is done to check for optimal parameters. The metrics of multiple models are compared using this parameter, and the model with overall better performance is stored in a pickle file.</a:t>
          </a:r>
        </a:p>
      </dgm:t>
    </dgm:pt>
    <dgm:pt modelId="{8593CD28-2D01-457A-9581-5A4FD33E2755}" type="parTrans" cxnId="{34E39C4F-DB14-499A-A857-710F7EE7AF98}">
      <dgm:prSet/>
      <dgm:spPr/>
      <dgm:t>
        <a:bodyPr/>
        <a:lstStyle/>
        <a:p>
          <a:endParaRPr lang="en-US"/>
        </a:p>
      </dgm:t>
    </dgm:pt>
    <dgm:pt modelId="{C1168CE8-C4CE-4E41-A32E-D16B73518734}" type="sibTrans" cxnId="{34E39C4F-DB14-499A-A857-710F7EE7AF98}">
      <dgm:prSet/>
      <dgm:spPr/>
      <dgm:t>
        <a:bodyPr/>
        <a:lstStyle/>
        <a:p>
          <a:endParaRPr lang="en-US"/>
        </a:p>
      </dgm:t>
    </dgm:pt>
    <dgm:pt modelId="{F022BD75-480F-4A29-A319-6616F82D9665}" type="pres">
      <dgm:prSet presAssocID="{43554432-93D0-4941-A87A-EADC83B23412}" presName="linear" presStyleCnt="0">
        <dgm:presLayoutVars>
          <dgm:animLvl val="lvl"/>
          <dgm:resizeHandles val="exact"/>
        </dgm:presLayoutVars>
      </dgm:prSet>
      <dgm:spPr/>
    </dgm:pt>
    <dgm:pt modelId="{AA82050A-4FFB-490E-82BA-B4612F31BF30}" type="pres">
      <dgm:prSet presAssocID="{6C99F29A-06D6-4B90-B008-DAECC7326ECA}" presName="parentText" presStyleLbl="node1" presStyleIdx="0" presStyleCnt="3">
        <dgm:presLayoutVars>
          <dgm:chMax val="0"/>
          <dgm:bulletEnabled val="1"/>
        </dgm:presLayoutVars>
      </dgm:prSet>
      <dgm:spPr/>
    </dgm:pt>
    <dgm:pt modelId="{35DC7343-C0FA-4699-B4E0-A55AEBC20210}" type="pres">
      <dgm:prSet presAssocID="{1FAF80E0-5852-4535-AA86-6206BA8342D6}" presName="spacer" presStyleCnt="0"/>
      <dgm:spPr/>
    </dgm:pt>
    <dgm:pt modelId="{35508032-A71E-4EF2-AB4D-1FDF5067FA05}" type="pres">
      <dgm:prSet presAssocID="{23468D29-7EBA-4834-89C3-52636DA4334C}" presName="parentText" presStyleLbl="node1" presStyleIdx="1" presStyleCnt="3">
        <dgm:presLayoutVars>
          <dgm:chMax val="0"/>
          <dgm:bulletEnabled val="1"/>
        </dgm:presLayoutVars>
      </dgm:prSet>
      <dgm:spPr/>
    </dgm:pt>
    <dgm:pt modelId="{0F19529A-307F-4514-8CB0-2D27C3502AA4}" type="pres">
      <dgm:prSet presAssocID="{35C980C6-E6AE-4C1E-A00C-6AC37B2922FD}" presName="spacer" presStyleCnt="0"/>
      <dgm:spPr/>
    </dgm:pt>
    <dgm:pt modelId="{880AA549-18F6-4D0E-A0FB-1756805EB8EA}" type="pres">
      <dgm:prSet presAssocID="{850A4423-CFD8-448C-BB25-837902EBF422}" presName="parentText" presStyleLbl="node1" presStyleIdx="2" presStyleCnt="3">
        <dgm:presLayoutVars>
          <dgm:chMax val="0"/>
          <dgm:bulletEnabled val="1"/>
        </dgm:presLayoutVars>
      </dgm:prSet>
      <dgm:spPr/>
    </dgm:pt>
  </dgm:ptLst>
  <dgm:cxnLst>
    <dgm:cxn modelId="{34E39C4F-DB14-499A-A857-710F7EE7AF98}" srcId="{43554432-93D0-4941-A87A-EADC83B23412}" destId="{850A4423-CFD8-448C-BB25-837902EBF422}" srcOrd="2" destOrd="0" parTransId="{8593CD28-2D01-457A-9581-5A4FD33E2755}" sibTransId="{C1168CE8-C4CE-4E41-A32E-D16B73518734}"/>
    <dgm:cxn modelId="{1A692A72-C1EE-441C-A2D2-1073F40A9DCD}" type="presOf" srcId="{43554432-93D0-4941-A87A-EADC83B23412}" destId="{F022BD75-480F-4A29-A319-6616F82D9665}" srcOrd="0" destOrd="0" presId="urn:microsoft.com/office/officeart/2005/8/layout/vList2"/>
    <dgm:cxn modelId="{197F489D-7CCD-470C-8F74-7B6D5A55F481}" type="presOf" srcId="{6C99F29A-06D6-4B90-B008-DAECC7326ECA}" destId="{AA82050A-4FFB-490E-82BA-B4612F31BF30}" srcOrd="0" destOrd="0" presId="urn:microsoft.com/office/officeart/2005/8/layout/vList2"/>
    <dgm:cxn modelId="{13200FC0-E615-42F2-A82A-7A287EBEB4D7}" srcId="{43554432-93D0-4941-A87A-EADC83B23412}" destId="{23468D29-7EBA-4834-89C3-52636DA4334C}" srcOrd="1" destOrd="0" parTransId="{35960599-DAA0-452A-9192-8686A041FE15}" sibTransId="{35C980C6-E6AE-4C1E-A00C-6AC37B2922FD}"/>
    <dgm:cxn modelId="{CD867BC8-B320-4706-AFDA-44CBE667D113}" srcId="{43554432-93D0-4941-A87A-EADC83B23412}" destId="{6C99F29A-06D6-4B90-B008-DAECC7326ECA}" srcOrd="0" destOrd="0" parTransId="{03F01FB0-7654-40EB-A8CB-EAE5A0CC0F04}" sibTransId="{1FAF80E0-5852-4535-AA86-6206BA8342D6}"/>
    <dgm:cxn modelId="{2110E4CA-4671-4397-A59D-6CFB6F177030}" type="presOf" srcId="{850A4423-CFD8-448C-BB25-837902EBF422}" destId="{880AA549-18F6-4D0E-A0FB-1756805EB8EA}" srcOrd="0" destOrd="0" presId="urn:microsoft.com/office/officeart/2005/8/layout/vList2"/>
    <dgm:cxn modelId="{667B6ACF-1B32-412C-8AEB-CBBAA0B9FA62}" type="presOf" srcId="{23468D29-7EBA-4834-89C3-52636DA4334C}" destId="{35508032-A71E-4EF2-AB4D-1FDF5067FA05}" srcOrd="0" destOrd="0" presId="urn:microsoft.com/office/officeart/2005/8/layout/vList2"/>
    <dgm:cxn modelId="{5C57CF5A-461F-4A66-9369-EAA3E744C171}" type="presParOf" srcId="{F022BD75-480F-4A29-A319-6616F82D9665}" destId="{AA82050A-4FFB-490E-82BA-B4612F31BF30}" srcOrd="0" destOrd="0" presId="urn:microsoft.com/office/officeart/2005/8/layout/vList2"/>
    <dgm:cxn modelId="{C85938C9-60C4-4102-AB58-AD9523A19672}" type="presParOf" srcId="{F022BD75-480F-4A29-A319-6616F82D9665}" destId="{35DC7343-C0FA-4699-B4E0-A55AEBC20210}" srcOrd="1" destOrd="0" presId="urn:microsoft.com/office/officeart/2005/8/layout/vList2"/>
    <dgm:cxn modelId="{90081F39-C388-4D54-9F5B-BA1B3BF4DDEC}" type="presParOf" srcId="{F022BD75-480F-4A29-A319-6616F82D9665}" destId="{35508032-A71E-4EF2-AB4D-1FDF5067FA05}" srcOrd="2" destOrd="0" presId="urn:microsoft.com/office/officeart/2005/8/layout/vList2"/>
    <dgm:cxn modelId="{4EE8EFF8-1952-45E9-A608-C1D69B7D212F}" type="presParOf" srcId="{F022BD75-480F-4A29-A319-6616F82D9665}" destId="{0F19529A-307F-4514-8CB0-2D27C3502AA4}" srcOrd="3" destOrd="0" presId="urn:microsoft.com/office/officeart/2005/8/layout/vList2"/>
    <dgm:cxn modelId="{3AF33970-227F-425E-809C-FFA85D83B28E}" type="presParOf" srcId="{F022BD75-480F-4A29-A319-6616F82D9665}" destId="{880AA549-18F6-4D0E-A0FB-1756805EB8E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67809DF-FCFF-443C-A157-765B1732B90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FD9429A-D860-4BBD-9E16-34C7EE7D9C0D}">
      <dgm:prSet/>
      <dgm:spPr/>
      <dgm:t>
        <a:bodyPr/>
        <a:lstStyle/>
        <a:p>
          <a:pPr>
            <a:lnSpc>
              <a:spcPct val="100000"/>
            </a:lnSpc>
          </a:pPr>
          <a:r>
            <a:rPr lang="en-US"/>
            <a:t>⦁ The dataset generated from the Kaggle is preprocessed and transformed data is accessible to the public where they can easily download and apply models to detect insurance frauds. </a:t>
          </a:r>
        </a:p>
      </dgm:t>
    </dgm:pt>
    <dgm:pt modelId="{4B2E7041-45DA-4291-BCA0-8FEA9FC91613}" type="parTrans" cxnId="{FDBF197D-D2E4-4A83-8030-B92C5EB9F102}">
      <dgm:prSet/>
      <dgm:spPr/>
      <dgm:t>
        <a:bodyPr/>
        <a:lstStyle/>
        <a:p>
          <a:endParaRPr lang="en-US"/>
        </a:p>
      </dgm:t>
    </dgm:pt>
    <dgm:pt modelId="{39581C1A-46AC-4F53-9ADD-7218EAA00A29}" type="sibTrans" cxnId="{FDBF197D-D2E4-4A83-8030-B92C5EB9F102}">
      <dgm:prSet/>
      <dgm:spPr/>
      <dgm:t>
        <a:bodyPr/>
        <a:lstStyle/>
        <a:p>
          <a:endParaRPr lang="en-US"/>
        </a:p>
      </dgm:t>
    </dgm:pt>
    <dgm:pt modelId="{15EFF698-CC14-4615-9D41-F0298992EAE4}">
      <dgm:prSet/>
      <dgm:spPr/>
      <dgm:t>
        <a:bodyPr/>
        <a:lstStyle/>
        <a:p>
          <a:pPr>
            <a:lnSpc>
              <a:spcPct val="100000"/>
            </a:lnSpc>
          </a:pPr>
          <a:r>
            <a:rPr lang="en-US"/>
            <a:t>⦁ We are applying four different machine learning models to find the most accurate model to detect the insurance claims. </a:t>
          </a:r>
        </a:p>
      </dgm:t>
    </dgm:pt>
    <dgm:pt modelId="{444F28AB-4507-4FCA-A56C-E91799ABFA6F}" type="parTrans" cxnId="{6009D2AF-F0C1-4060-B0DE-8A500F69993E}">
      <dgm:prSet/>
      <dgm:spPr/>
      <dgm:t>
        <a:bodyPr/>
        <a:lstStyle/>
        <a:p>
          <a:endParaRPr lang="en-US"/>
        </a:p>
      </dgm:t>
    </dgm:pt>
    <dgm:pt modelId="{B609AB70-26E3-4621-8168-5CE772EA448C}" type="sibTrans" cxnId="{6009D2AF-F0C1-4060-B0DE-8A500F69993E}">
      <dgm:prSet/>
      <dgm:spPr/>
      <dgm:t>
        <a:bodyPr/>
        <a:lstStyle/>
        <a:p>
          <a:endParaRPr lang="en-US"/>
        </a:p>
      </dgm:t>
    </dgm:pt>
    <dgm:pt modelId="{D1C842E8-FF4D-4171-8284-E1A12ABC2592}">
      <dgm:prSet/>
      <dgm:spPr/>
      <dgm:t>
        <a:bodyPr/>
        <a:lstStyle/>
        <a:p>
          <a:pPr>
            <a:lnSpc>
              <a:spcPct val="100000"/>
            </a:lnSpc>
          </a:pPr>
          <a:r>
            <a:rPr lang="en-US"/>
            <a:t>⦁ In future companies can use directly use this model and detect frauds.</a:t>
          </a:r>
        </a:p>
      </dgm:t>
    </dgm:pt>
    <dgm:pt modelId="{2FDB44AD-7C94-4184-B89F-B8EB46677E97}" type="parTrans" cxnId="{3F186AA0-83AB-4121-8D8A-91EE47081F34}">
      <dgm:prSet/>
      <dgm:spPr/>
      <dgm:t>
        <a:bodyPr/>
        <a:lstStyle/>
        <a:p>
          <a:endParaRPr lang="en-US"/>
        </a:p>
      </dgm:t>
    </dgm:pt>
    <dgm:pt modelId="{CAE61F2C-0D98-499A-B416-365CEE5CD3B6}" type="sibTrans" cxnId="{3F186AA0-83AB-4121-8D8A-91EE47081F34}">
      <dgm:prSet/>
      <dgm:spPr/>
      <dgm:t>
        <a:bodyPr/>
        <a:lstStyle/>
        <a:p>
          <a:endParaRPr lang="en-US"/>
        </a:p>
      </dgm:t>
    </dgm:pt>
    <dgm:pt modelId="{4C623A2E-0792-4E1B-83EB-5CBE48E462FC}" type="pres">
      <dgm:prSet presAssocID="{E67809DF-FCFF-443C-A157-765B1732B903}" presName="root" presStyleCnt="0">
        <dgm:presLayoutVars>
          <dgm:dir/>
          <dgm:resizeHandles val="exact"/>
        </dgm:presLayoutVars>
      </dgm:prSet>
      <dgm:spPr/>
    </dgm:pt>
    <dgm:pt modelId="{94BE7ED2-3DE2-461D-8AF1-41158FFD83EE}" type="pres">
      <dgm:prSet presAssocID="{4FD9429A-D860-4BBD-9E16-34C7EE7D9C0D}" presName="compNode" presStyleCnt="0"/>
      <dgm:spPr/>
    </dgm:pt>
    <dgm:pt modelId="{4A21101A-9DF3-47A8-9CC1-40AF7329A005}" type="pres">
      <dgm:prSet presAssocID="{4FD9429A-D860-4BBD-9E16-34C7EE7D9C0D}" presName="bgRect" presStyleLbl="bgShp" presStyleIdx="0" presStyleCnt="3"/>
      <dgm:spPr/>
    </dgm:pt>
    <dgm:pt modelId="{E0D3724B-5566-4D05-857D-C8A198EC8533}" type="pres">
      <dgm:prSet presAssocID="{4FD9429A-D860-4BBD-9E16-34C7EE7D9C0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39CEB8D5-EB8C-4E3E-8915-95B640ED6C4F}" type="pres">
      <dgm:prSet presAssocID="{4FD9429A-D860-4BBD-9E16-34C7EE7D9C0D}" presName="spaceRect" presStyleCnt="0"/>
      <dgm:spPr/>
    </dgm:pt>
    <dgm:pt modelId="{2C1AB49C-2EDF-40A7-BDFA-7F8CBC06EBAF}" type="pres">
      <dgm:prSet presAssocID="{4FD9429A-D860-4BBD-9E16-34C7EE7D9C0D}" presName="parTx" presStyleLbl="revTx" presStyleIdx="0" presStyleCnt="3">
        <dgm:presLayoutVars>
          <dgm:chMax val="0"/>
          <dgm:chPref val="0"/>
        </dgm:presLayoutVars>
      </dgm:prSet>
      <dgm:spPr/>
    </dgm:pt>
    <dgm:pt modelId="{CCF1ED05-539E-44F7-BAFE-29320049B461}" type="pres">
      <dgm:prSet presAssocID="{39581C1A-46AC-4F53-9ADD-7218EAA00A29}" presName="sibTrans" presStyleCnt="0"/>
      <dgm:spPr/>
    </dgm:pt>
    <dgm:pt modelId="{0E192272-F4C8-460F-9A44-FC7ED27E2F57}" type="pres">
      <dgm:prSet presAssocID="{15EFF698-CC14-4615-9D41-F0298992EAE4}" presName="compNode" presStyleCnt="0"/>
      <dgm:spPr/>
    </dgm:pt>
    <dgm:pt modelId="{78054DBF-B5A4-4AD9-8644-9D41E63F9827}" type="pres">
      <dgm:prSet presAssocID="{15EFF698-CC14-4615-9D41-F0298992EAE4}" presName="bgRect" presStyleLbl="bgShp" presStyleIdx="1" presStyleCnt="3"/>
      <dgm:spPr/>
    </dgm:pt>
    <dgm:pt modelId="{9F0420B9-F6F2-4D53-8C38-432605F89C61}" type="pres">
      <dgm:prSet presAssocID="{15EFF698-CC14-4615-9D41-F0298992EAE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468C5AC7-A7D2-420F-BF19-FA60A5199697}" type="pres">
      <dgm:prSet presAssocID="{15EFF698-CC14-4615-9D41-F0298992EAE4}" presName="spaceRect" presStyleCnt="0"/>
      <dgm:spPr/>
    </dgm:pt>
    <dgm:pt modelId="{7872D9D8-9B8D-4902-9775-E1473463B102}" type="pres">
      <dgm:prSet presAssocID="{15EFF698-CC14-4615-9D41-F0298992EAE4}" presName="parTx" presStyleLbl="revTx" presStyleIdx="1" presStyleCnt="3">
        <dgm:presLayoutVars>
          <dgm:chMax val="0"/>
          <dgm:chPref val="0"/>
        </dgm:presLayoutVars>
      </dgm:prSet>
      <dgm:spPr/>
    </dgm:pt>
    <dgm:pt modelId="{024D21FC-D406-4625-8748-4EB51142E865}" type="pres">
      <dgm:prSet presAssocID="{B609AB70-26E3-4621-8168-5CE772EA448C}" presName="sibTrans" presStyleCnt="0"/>
      <dgm:spPr/>
    </dgm:pt>
    <dgm:pt modelId="{0F45E526-A68D-468F-8578-C9293601492E}" type="pres">
      <dgm:prSet presAssocID="{D1C842E8-FF4D-4171-8284-E1A12ABC2592}" presName="compNode" presStyleCnt="0"/>
      <dgm:spPr/>
    </dgm:pt>
    <dgm:pt modelId="{82969DA4-4C7B-4957-9AE2-D67F97AE329B}" type="pres">
      <dgm:prSet presAssocID="{D1C842E8-FF4D-4171-8284-E1A12ABC2592}" presName="bgRect" presStyleLbl="bgShp" presStyleIdx="2" presStyleCnt="3"/>
      <dgm:spPr/>
    </dgm:pt>
    <dgm:pt modelId="{07718092-4345-4F88-99A1-8D90AA802EE5}" type="pres">
      <dgm:prSet presAssocID="{D1C842E8-FF4D-4171-8284-E1A12ABC25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obber"/>
        </a:ext>
      </dgm:extLst>
    </dgm:pt>
    <dgm:pt modelId="{44A1F2FB-9275-43AB-B33E-D32152F4A726}" type="pres">
      <dgm:prSet presAssocID="{D1C842E8-FF4D-4171-8284-E1A12ABC2592}" presName="spaceRect" presStyleCnt="0"/>
      <dgm:spPr/>
    </dgm:pt>
    <dgm:pt modelId="{9B2D4C4F-C7F3-4D03-8F85-70A180CB53E2}" type="pres">
      <dgm:prSet presAssocID="{D1C842E8-FF4D-4171-8284-E1A12ABC2592}" presName="parTx" presStyleLbl="revTx" presStyleIdx="2" presStyleCnt="3">
        <dgm:presLayoutVars>
          <dgm:chMax val="0"/>
          <dgm:chPref val="0"/>
        </dgm:presLayoutVars>
      </dgm:prSet>
      <dgm:spPr/>
    </dgm:pt>
  </dgm:ptLst>
  <dgm:cxnLst>
    <dgm:cxn modelId="{FDBF197D-D2E4-4A83-8030-B92C5EB9F102}" srcId="{E67809DF-FCFF-443C-A157-765B1732B903}" destId="{4FD9429A-D860-4BBD-9E16-34C7EE7D9C0D}" srcOrd="0" destOrd="0" parTransId="{4B2E7041-45DA-4291-BCA0-8FEA9FC91613}" sibTransId="{39581C1A-46AC-4F53-9ADD-7218EAA00A29}"/>
    <dgm:cxn modelId="{23BB1D8D-B56B-47A2-9441-84E207B36432}" type="presOf" srcId="{D1C842E8-FF4D-4171-8284-E1A12ABC2592}" destId="{9B2D4C4F-C7F3-4D03-8F85-70A180CB53E2}" srcOrd="0" destOrd="0" presId="urn:microsoft.com/office/officeart/2018/2/layout/IconVerticalSolidList"/>
    <dgm:cxn modelId="{AC283890-8DF7-4E92-8585-ED7CAF95EBD1}" type="presOf" srcId="{15EFF698-CC14-4615-9D41-F0298992EAE4}" destId="{7872D9D8-9B8D-4902-9775-E1473463B102}" srcOrd="0" destOrd="0" presId="urn:microsoft.com/office/officeart/2018/2/layout/IconVerticalSolidList"/>
    <dgm:cxn modelId="{3F186AA0-83AB-4121-8D8A-91EE47081F34}" srcId="{E67809DF-FCFF-443C-A157-765B1732B903}" destId="{D1C842E8-FF4D-4171-8284-E1A12ABC2592}" srcOrd="2" destOrd="0" parTransId="{2FDB44AD-7C94-4184-B89F-B8EB46677E97}" sibTransId="{CAE61F2C-0D98-499A-B416-365CEE5CD3B6}"/>
    <dgm:cxn modelId="{6009D2AF-F0C1-4060-B0DE-8A500F69993E}" srcId="{E67809DF-FCFF-443C-A157-765B1732B903}" destId="{15EFF698-CC14-4615-9D41-F0298992EAE4}" srcOrd="1" destOrd="0" parTransId="{444F28AB-4507-4FCA-A56C-E91799ABFA6F}" sibTransId="{B609AB70-26E3-4621-8168-5CE772EA448C}"/>
    <dgm:cxn modelId="{790A0FB5-C084-41B0-972F-015821DE7D76}" type="presOf" srcId="{E67809DF-FCFF-443C-A157-765B1732B903}" destId="{4C623A2E-0792-4E1B-83EB-5CBE48E462FC}" srcOrd="0" destOrd="0" presId="urn:microsoft.com/office/officeart/2018/2/layout/IconVerticalSolidList"/>
    <dgm:cxn modelId="{0B509FFA-8ADB-42BA-B257-A4AB5ACFBAE1}" type="presOf" srcId="{4FD9429A-D860-4BBD-9E16-34C7EE7D9C0D}" destId="{2C1AB49C-2EDF-40A7-BDFA-7F8CBC06EBAF}" srcOrd="0" destOrd="0" presId="urn:microsoft.com/office/officeart/2018/2/layout/IconVerticalSolidList"/>
    <dgm:cxn modelId="{712A525A-E854-4CC3-8797-829AD8FD3703}" type="presParOf" srcId="{4C623A2E-0792-4E1B-83EB-5CBE48E462FC}" destId="{94BE7ED2-3DE2-461D-8AF1-41158FFD83EE}" srcOrd="0" destOrd="0" presId="urn:microsoft.com/office/officeart/2018/2/layout/IconVerticalSolidList"/>
    <dgm:cxn modelId="{315A2D25-F35A-4A07-896F-779DE32EFF3D}" type="presParOf" srcId="{94BE7ED2-3DE2-461D-8AF1-41158FFD83EE}" destId="{4A21101A-9DF3-47A8-9CC1-40AF7329A005}" srcOrd="0" destOrd="0" presId="urn:microsoft.com/office/officeart/2018/2/layout/IconVerticalSolidList"/>
    <dgm:cxn modelId="{F6534F74-A64E-44C2-8BDB-5C3618D7B132}" type="presParOf" srcId="{94BE7ED2-3DE2-461D-8AF1-41158FFD83EE}" destId="{E0D3724B-5566-4D05-857D-C8A198EC8533}" srcOrd="1" destOrd="0" presId="urn:microsoft.com/office/officeart/2018/2/layout/IconVerticalSolidList"/>
    <dgm:cxn modelId="{323E7417-7725-4883-B009-5C5EE889DD81}" type="presParOf" srcId="{94BE7ED2-3DE2-461D-8AF1-41158FFD83EE}" destId="{39CEB8D5-EB8C-4E3E-8915-95B640ED6C4F}" srcOrd="2" destOrd="0" presId="urn:microsoft.com/office/officeart/2018/2/layout/IconVerticalSolidList"/>
    <dgm:cxn modelId="{8335A145-BCE3-4475-B39C-1E2BF6E5C6EC}" type="presParOf" srcId="{94BE7ED2-3DE2-461D-8AF1-41158FFD83EE}" destId="{2C1AB49C-2EDF-40A7-BDFA-7F8CBC06EBAF}" srcOrd="3" destOrd="0" presId="urn:microsoft.com/office/officeart/2018/2/layout/IconVerticalSolidList"/>
    <dgm:cxn modelId="{BD5485D3-53C6-4E39-A584-9B5EEE5A4084}" type="presParOf" srcId="{4C623A2E-0792-4E1B-83EB-5CBE48E462FC}" destId="{CCF1ED05-539E-44F7-BAFE-29320049B461}" srcOrd="1" destOrd="0" presId="urn:microsoft.com/office/officeart/2018/2/layout/IconVerticalSolidList"/>
    <dgm:cxn modelId="{8DEB2263-97C7-4AC1-900B-8BB8B6667220}" type="presParOf" srcId="{4C623A2E-0792-4E1B-83EB-5CBE48E462FC}" destId="{0E192272-F4C8-460F-9A44-FC7ED27E2F57}" srcOrd="2" destOrd="0" presId="urn:microsoft.com/office/officeart/2018/2/layout/IconVerticalSolidList"/>
    <dgm:cxn modelId="{9A573A4A-1C0F-4B4F-9219-FEBC81832E22}" type="presParOf" srcId="{0E192272-F4C8-460F-9A44-FC7ED27E2F57}" destId="{78054DBF-B5A4-4AD9-8644-9D41E63F9827}" srcOrd="0" destOrd="0" presId="urn:microsoft.com/office/officeart/2018/2/layout/IconVerticalSolidList"/>
    <dgm:cxn modelId="{ABCBED37-3097-457F-904C-E7325DBE55BD}" type="presParOf" srcId="{0E192272-F4C8-460F-9A44-FC7ED27E2F57}" destId="{9F0420B9-F6F2-4D53-8C38-432605F89C61}" srcOrd="1" destOrd="0" presId="urn:microsoft.com/office/officeart/2018/2/layout/IconVerticalSolidList"/>
    <dgm:cxn modelId="{0BAB65B1-372E-4DDE-B3CB-19F5F8878FA2}" type="presParOf" srcId="{0E192272-F4C8-460F-9A44-FC7ED27E2F57}" destId="{468C5AC7-A7D2-420F-BF19-FA60A5199697}" srcOrd="2" destOrd="0" presId="urn:microsoft.com/office/officeart/2018/2/layout/IconVerticalSolidList"/>
    <dgm:cxn modelId="{6B542184-32FA-49A8-BFA3-67910BF22E08}" type="presParOf" srcId="{0E192272-F4C8-460F-9A44-FC7ED27E2F57}" destId="{7872D9D8-9B8D-4902-9775-E1473463B102}" srcOrd="3" destOrd="0" presId="urn:microsoft.com/office/officeart/2018/2/layout/IconVerticalSolidList"/>
    <dgm:cxn modelId="{97D1D5BF-4C12-408C-A51B-31983EBA0789}" type="presParOf" srcId="{4C623A2E-0792-4E1B-83EB-5CBE48E462FC}" destId="{024D21FC-D406-4625-8748-4EB51142E865}" srcOrd="3" destOrd="0" presId="urn:microsoft.com/office/officeart/2018/2/layout/IconVerticalSolidList"/>
    <dgm:cxn modelId="{CE2E9732-41E3-418F-BF8A-D78666EBBD04}" type="presParOf" srcId="{4C623A2E-0792-4E1B-83EB-5CBE48E462FC}" destId="{0F45E526-A68D-468F-8578-C9293601492E}" srcOrd="4" destOrd="0" presId="urn:microsoft.com/office/officeart/2018/2/layout/IconVerticalSolidList"/>
    <dgm:cxn modelId="{BD7E3F6F-51A5-4EDF-A4DC-C416CCF63ED8}" type="presParOf" srcId="{0F45E526-A68D-468F-8578-C9293601492E}" destId="{82969DA4-4C7B-4957-9AE2-D67F97AE329B}" srcOrd="0" destOrd="0" presId="urn:microsoft.com/office/officeart/2018/2/layout/IconVerticalSolidList"/>
    <dgm:cxn modelId="{DC8B7381-7C5B-4E52-B66A-C2B46CFAFEC0}" type="presParOf" srcId="{0F45E526-A68D-468F-8578-C9293601492E}" destId="{07718092-4345-4F88-99A1-8D90AA802EE5}" srcOrd="1" destOrd="0" presId="urn:microsoft.com/office/officeart/2018/2/layout/IconVerticalSolidList"/>
    <dgm:cxn modelId="{9E43F2C6-BE28-4A53-97A7-08A9EB0BB211}" type="presParOf" srcId="{0F45E526-A68D-468F-8578-C9293601492E}" destId="{44A1F2FB-9275-43AB-B33E-D32152F4A726}" srcOrd="2" destOrd="0" presId="urn:microsoft.com/office/officeart/2018/2/layout/IconVerticalSolidList"/>
    <dgm:cxn modelId="{10FBBF6F-07C3-4B42-B966-DD904B399355}" type="presParOf" srcId="{0F45E526-A68D-468F-8578-C9293601492E}" destId="{9B2D4C4F-C7F3-4D03-8F85-70A180CB53E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23CDFA1-0D49-4B1E-B6E9-D94D93F0A4DB}"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99C5A40D-DC24-4928-9A31-B3E4C0406176}">
      <dgm:prSet/>
      <dgm:spPr/>
      <dgm:t>
        <a:bodyPr/>
        <a:lstStyle/>
        <a:p>
          <a:r>
            <a:rPr lang="en-US"/>
            <a:t>The purpose of our project is to help insurance companies to detect fraud insurance claims to avoid unethical and unnecessary payments to the false claims.</a:t>
          </a:r>
        </a:p>
      </dgm:t>
    </dgm:pt>
    <dgm:pt modelId="{DD0C810F-A4B0-44CE-81B5-B38DC88ED6B7}" type="parTrans" cxnId="{0D00BE4F-2D41-4F72-B6A2-5133C205C4C9}">
      <dgm:prSet/>
      <dgm:spPr/>
      <dgm:t>
        <a:bodyPr/>
        <a:lstStyle/>
        <a:p>
          <a:endParaRPr lang="en-US"/>
        </a:p>
      </dgm:t>
    </dgm:pt>
    <dgm:pt modelId="{A4A7206D-1838-4972-81F7-167D75576E6B}" type="sibTrans" cxnId="{0D00BE4F-2D41-4F72-B6A2-5133C205C4C9}">
      <dgm:prSet/>
      <dgm:spPr/>
      <dgm:t>
        <a:bodyPr/>
        <a:lstStyle/>
        <a:p>
          <a:endParaRPr lang="en-US"/>
        </a:p>
      </dgm:t>
    </dgm:pt>
    <dgm:pt modelId="{A739269B-AA85-4A8C-8184-881C279D37BD}">
      <dgm:prSet/>
      <dgm:spPr/>
      <dgm:t>
        <a:bodyPr/>
        <a:lstStyle/>
        <a:p>
          <a:r>
            <a:rPr lang="en-US"/>
            <a:t>In order to achieve this goal, we need to build machine learning models to have the ability to determine whether it is a false claim or not based on the input insurance claim data.</a:t>
          </a:r>
        </a:p>
      </dgm:t>
    </dgm:pt>
    <dgm:pt modelId="{3532B47A-2B2A-4AFF-A92A-5576EC62A588}" type="parTrans" cxnId="{41874323-D326-430A-B05D-E72F5BFD5948}">
      <dgm:prSet/>
      <dgm:spPr/>
      <dgm:t>
        <a:bodyPr/>
        <a:lstStyle/>
        <a:p>
          <a:endParaRPr lang="en-US"/>
        </a:p>
      </dgm:t>
    </dgm:pt>
    <dgm:pt modelId="{6D4406DE-2CB6-410B-AC4B-80B8D27FF21E}" type="sibTrans" cxnId="{41874323-D326-430A-B05D-E72F5BFD5948}">
      <dgm:prSet/>
      <dgm:spPr/>
      <dgm:t>
        <a:bodyPr/>
        <a:lstStyle/>
        <a:p>
          <a:endParaRPr lang="en-US"/>
        </a:p>
      </dgm:t>
    </dgm:pt>
    <dgm:pt modelId="{1DC45067-7E00-4270-8FC2-54323AEFA148}">
      <dgm:prSet/>
      <dgm:spPr/>
      <dgm:t>
        <a:bodyPr/>
        <a:lstStyle/>
        <a:p>
          <a:r>
            <a:rPr lang="en-US"/>
            <a:t>Hence, we need data about each claim in terms of information about the insurance claimer like income, age, education and claim history, as well as information about the car like car type, car usage purpose and car age. During our literature survey, we found this dataset from Kaggle including information of details about each claim.</a:t>
          </a:r>
        </a:p>
      </dgm:t>
    </dgm:pt>
    <dgm:pt modelId="{3A21029F-B7B0-477A-A111-C15B10BD6B12}" type="parTrans" cxnId="{18689AFB-DDB2-4FA2-83BE-5CBDF236662A}">
      <dgm:prSet/>
      <dgm:spPr/>
      <dgm:t>
        <a:bodyPr/>
        <a:lstStyle/>
        <a:p>
          <a:endParaRPr lang="en-US"/>
        </a:p>
      </dgm:t>
    </dgm:pt>
    <dgm:pt modelId="{534F6FA1-A8B8-4731-B042-6B17110C01A8}" type="sibTrans" cxnId="{18689AFB-DDB2-4FA2-83BE-5CBDF236662A}">
      <dgm:prSet/>
      <dgm:spPr/>
      <dgm:t>
        <a:bodyPr/>
        <a:lstStyle/>
        <a:p>
          <a:endParaRPr lang="en-US"/>
        </a:p>
      </dgm:t>
    </dgm:pt>
    <dgm:pt modelId="{05A2FDDB-7392-4C96-B71D-9AE5C0D964E3}" type="pres">
      <dgm:prSet presAssocID="{223CDFA1-0D49-4B1E-B6E9-D94D93F0A4DB}" presName="diagram" presStyleCnt="0">
        <dgm:presLayoutVars>
          <dgm:dir/>
          <dgm:resizeHandles val="exact"/>
        </dgm:presLayoutVars>
      </dgm:prSet>
      <dgm:spPr/>
    </dgm:pt>
    <dgm:pt modelId="{E232D86C-3B55-40CE-9C03-B846169F26FA}" type="pres">
      <dgm:prSet presAssocID="{99C5A40D-DC24-4928-9A31-B3E4C0406176}" presName="node" presStyleLbl="node1" presStyleIdx="0" presStyleCnt="3">
        <dgm:presLayoutVars>
          <dgm:bulletEnabled val="1"/>
        </dgm:presLayoutVars>
      </dgm:prSet>
      <dgm:spPr/>
    </dgm:pt>
    <dgm:pt modelId="{B5E63834-4D65-461C-A8C5-0E1E8C323A4E}" type="pres">
      <dgm:prSet presAssocID="{A4A7206D-1838-4972-81F7-167D75576E6B}" presName="sibTrans" presStyleCnt="0"/>
      <dgm:spPr/>
    </dgm:pt>
    <dgm:pt modelId="{587C34B5-D984-4CFA-AAD6-9DCF50289E7C}" type="pres">
      <dgm:prSet presAssocID="{A739269B-AA85-4A8C-8184-881C279D37BD}" presName="node" presStyleLbl="node1" presStyleIdx="1" presStyleCnt="3">
        <dgm:presLayoutVars>
          <dgm:bulletEnabled val="1"/>
        </dgm:presLayoutVars>
      </dgm:prSet>
      <dgm:spPr/>
    </dgm:pt>
    <dgm:pt modelId="{01020907-95B9-4C01-B8EB-13955D3C7DA5}" type="pres">
      <dgm:prSet presAssocID="{6D4406DE-2CB6-410B-AC4B-80B8D27FF21E}" presName="sibTrans" presStyleCnt="0"/>
      <dgm:spPr/>
    </dgm:pt>
    <dgm:pt modelId="{301285CB-A7E0-4675-8052-6309CB02EF20}" type="pres">
      <dgm:prSet presAssocID="{1DC45067-7E00-4270-8FC2-54323AEFA148}" presName="node" presStyleLbl="node1" presStyleIdx="2" presStyleCnt="3">
        <dgm:presLayoutVars>
          <dgm:bulletEnabled val="1"/>
        </dgm:presLayoutVars>
      </dgm:prSet>
      <dgm:spPr/>
    </dgm:pt>
  </dgm:ptLst>
  <dgm:cxnLst>
    <dgm:cxn modelId="{41874323-D326-430A-B05D-E72F5BFD5948}" srcId="{223CDFA1-0D49-4B1E-B6E9-D94D93F0A4DB}" destId="{A739269B-AA85-4A8C-8184-881C279D37BD}" srcOrd="1" destOrd="0" parTransId="{3532B47A-2B2A-4AFF-A92A-5576EC62A588}" sibTransId="{6D4406DE-2CB6-410B-AC4B-80B8D27FF21E}"/>
    <dgm:cxn modelId="{44D3C94D-0F14-4A4A-93FB-2B075C12DA30}" type="presOf" srcId="{1DC45067-7E00-4270-8FC2-54323AEFA148}" destId="{301285CB-A7E0-4675-8052-6309CB02EF20}" srcOrd="0" destOrd="0" presId="urn:microsoft.com/office/officeart/2005/8/layout/default"/>
    <dgm:cxn modelId="{0D00BE4F-2D41-4F72-B6A2-5133C205C4C9}" srcId="{223CDFA1-0D49-4B1E-B6E9-D94D93F0A4DB}" destId="{99C5A40D-DC24-4928-9A31-B3E4C0406176}" srcOrd="0" destOrd="0" parTransId="{DD0C810F-A4B0-44CE-81B5-B38DC88ED6B7}" sibTransId="{A4A7206D-1838-4972-81F7-167D75576E6B}"/>
    <dgm:cxn modelId="{B2B87FB5-0BD2-4517-A73E-328AD86D2B9D}" type="presOf" srcId="{A739269B-AA85-4A8C-8184-881C279D37BD}" destId="{587C34B5-D984-4CFA-AAD6-9DCF50289E7C}" srcOrd="0" destOrd="0" presId="urn:microsoft.com/office/officeart/2005/8/layout/default"/>
    <dgm:cxn modelId="{58832EB7-059C-4663-9268-E341A235C43E}" type="presOf" srcId="{223CDFA1-0D49-4B1E-B6E9-D94D93F0A4DB}" destId="{05A2FDDB-7392-4C96-B71D-9AE5C0D964E3}" srcOrd="0" destOrd="0" presId="urn:microsoft.com/office/officeart/2005/8/layout/default"/>
    <dgm:cxn modelId="{C7BFABCA-3270-4F0A-9D90-7B8730746DBB}" type="presOf" srcId="{99C5A40D-DC24-4928-9A31-B3E4C0406176}" destId="{E232D86C-3B55-40CE-9C03-B846169F26FA}" srcOrd="0" destOrd="0" presId="urn:microsoft.com/office/officeart/2005/8/layout/default"/>
    <dgm:cxn modelId="{18689AFB-DDB2-4FA2-83BE-5CBDF236662A}" srcId="{223CDFA1-0D49-4B1E-B6E9-D94D93F0A4DB}" destId="{1DC45067-7E00-4270-8FC2-54323AEFA148}" srcOrd="2" destOrd="0" parTransId="{3A21029F-B7B0-477A-A111-C15B10BD6B12}" sibTransId="{534F6FA1-A8B8-4731-B042-6B17110C01A8}"/>
    <dgm:cxn modelId="{01BF0D6B-CB51-45F8-870D-F5DF4CD20C64}" type="presParOf" srcId="{05A2FDDB-7392-4C96-B71D-9AE5C0D964E3}" destId="{E232D86C-3B55-40CE-9C03-B846169F26FA}" srcOrd="0" destOrd="0" presId="urn:microsoft.com/office/officeart/2005/8/layout/default"/>
    <dgm:cxn modelId="{FEABA72C-979E-4F51-AAC1-492C51B4DBAA}" type="presParOf" srcId="{05A2FDDB-7392-4C96-B71D-9AE5C0D964E3}" destId="{B5E63834-4D65-461C-A8C5-0E1E8C323A4E}" srcOrd="1" destOrd="0" presId="urn:microsoft.com/office/officeart/2005/8/layout/default"/>
    <dgm:cxn modelId="{BD504B2A-58B2-4C37-93C8-65287434E24E}" type="presParOf" srcId="{05A2FDDB-7392-4C96-B71D-9AE5C0D964E3}" destId="{587C34B5-D984-4CFA-AAD6-9DCF50289E7C}" srcOrd="2" destOrd="0" presId="urn:microsoft.com/office/officeart/2005/8/layout/default"/>
    <dgm:cxn modelId="{8A342F84-6BC6-48AC-A103-8300F2E4B08B}" type="presParOf" srcId="{05A2FDDB-7392-4C96-B71D-9AE5C0D964E3}" destId="{01020907-95B9-4C01-B8EB-13955D3C7DA5}" srcOrd="3" destOrd="0" presId="urn:microsoft.com/office/officeart/2005/8/layout/default"/>
    <dgm:cxn modelId="{7ECE16C5-10AE-49FD-B3A3-CBD39E895D8C}" type="presParOf" srcId="{05A2FDDB-7392-4C96-B71D-9AE5C0D964E3}" destId="{301285CB-A7E0-4675-8052-6309CB02EF20}"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3A04E26-A419-4894-9EBA-0A8AF787038C}" type="doc">
      <dgm:prSet loTypeId="urn:microsoft.com/office/officeart/2018/2/layout/IconVerticalSolidList" loCatId="icon" qsTypeId="urn:microsoft.com/office/officeart/2005/8/quickstyle/simple1" qsCatId="simple" csTypeId="urn:microsoft.com/office/officeart/2018/5/colors/Iconchunking_neutralicontext_accent2_2" csCatId="accent2" phldr="1"/>
      <dgm:spPr/>
      <dgm:t>
        <a:bodyPr/>
        <a:lstStyle/>
        <a:p>
          <a:endParaRPr lang="en-US"/>
        </a:p>
      </dgm:t>
    </dgm:pt>
    <dgm:pt modelId="{DEC84DE9-6356-4F0F-ACE9-A906E14C6A3A}">
      <dgm:prSet/>
      <dgm:spPr/>
      <dgm:t>
        <a:bodyPr/>
        <a:lstStyle/>
        <a:p>
          <a:pPr>
            <a:lnSpc>
              <a:spcPct val="100000"/>
            </a:lnSpc>
          </a:pPr>
          <a:r>
            <a:rPr lang="en-US"/>
            <a:t>In order to get our data ready for further analysis and model building, we first check for missing values. The result shows only one column has all null value, and we drop that column since it is meaningless for our project. Also, we check box plot for each feature for outlier value and we find outliers exist in feature ‘umbrella limit’ which is handled later in the data transformation section. As for duplication, there are no duplicate data entries in our dataset.</a:t>
          </a:r>
        </a:p>
      </dgm:t>
    </dgm:pt>
    <dgm:pt modelId="{25CB10BA-1A92-49B0-AA3A-E5B4D9975C23}" type="parTrans" cxnId="{EFB5522D-2928-4870-816A-BB17E1AE3F02}">
      <dgm:prSet/>
      <dgm:spPr/>
      <dgm:t>
        <a:bodyPr/>
        <a:lstStyle/>
        <a:p>
          <a:endParaRPr lang="en-US"/>
        </a:p>
      </dgm:t>
    </dgm:pt>
    <dgm:pt modelId="{5A3B448C-C261-4438-B1EE-4710F28DD40E}" type="sibTrans" cxnId="{EFB5522D-2928-4870-816A-BB17E1AE3F02}">
      <dgm:prSet/>
      <dgm:spPr/>
      <dgm:t>
        <a:bodyPr/>
        <a:lstStyle/>
        <a:p>
          <a:endParaRPr lang="en-US"/>
        </a:p>
      </dgm:t>
    </dgm:pt>
    <dgm:pt modelId="{98B147D2-651F-4533-B9FA-7BC334E0E173}">
      <dgm:prSet/>
      <dgm:spPr/>
      <dgm:t>
        <a:bodyPr/>
        <a:lstStyle/>
        <a:p>
          <a:pPr>
            <a:lnSpc>
              <a:spcPct val="100000"/>
            </a:lnSpc>
          </a:pPr>
          <a:r>
            <a:rPr lang="en-US"/>
            <a:t>To ensure random sampling of data selection each time, we use train test split function to select training and testing data with random state equals 20.</a:t>
          </a:r>
        </a:p>
      </dgm:t>
    </dgm:pt>
    <dgm:pt modelId="{17419EE6-07EA-44A5-BDE0-7AD8B624226D}" type="parTrans" cxnId="{5E5830E7-9E1D-4CB2-AFC6-96396E6423E9}">
      <dgm:prSet/>
      <dgm:spPr/>
      <dgm:t>
        <a:bodyPr/>
        <a:lstStyle/>
        <a:p>
          <a:endParaRPr lang="en-US"/>
        </a:p>
      </dgm:t>
    </dgm:pt>
    <dgm:pt modelId="{0F99B478-7878-4C88-908E-12EDA88435DB}" type="sibTrans" cxnId="{5E5830E7-9E1D-4CB2-AFC6-96396E6423E9}">
      <dgm:prSet/>
      <dgm:spPr/>
      <dgm:t>
        <a:bodyPr/>
        <a:lstStyle/>
        <a:p>
          <a:endParaRPr lang="en-US"/>
        </a:p>
      </dgm:t>
    </dgm:pt>
    <dgm:pt modelId="{EDB0A41E-13AA-47EE-91CF-9A8F3C4C2005}">
      <dgm:prSet/>
      <dgm:spPr/>
      <dgm:t>
        <a:bodyPr/>
        <a:lstStyle/>
        <a:p>
          <a:pPr>
            <a:lnSpc>
              <a:spcPct val="100000"/>
            </a:lnSpc>
          </a:pPr>
          <a:r>
            <a:rPr lang="en-US"/>
            <a:t>During the exploration of our dataset, we also found several columns have too many unique values and it is not helpful for us to build a generalized model, so we decide to drop column ‘incident location’, ‘policy bind date’, ‘insured zip’, ‘incident date’, ‘authorities contacted’, ‘auto make’, ‘auto model’ to perform feature reduction.</a:t>
          </a:r>
        </a:p>
      </dgm:t>
    </dgm:pt>
    <dgm:pt modelId="{A7576BA7-5DED-405C-9BEF-2D661399FAA8}" type="parTrans" cxnId="{3D64CE67-F07E-4573-AAFF-25406267BD96}">
      <dgm:prSet/>
      <dgm:spPr/>
      <dgm:t>
        <a:bodyPr/>
        <a:lstStyle/>
        <a:p>
          <a:endParaRPr lang="en-US"/>
        </a:p>
      </dgm:t>
    </dgm:pt>
    <dgm:pt modelId="{563BF121-4E29-42F4-BCC1-AE660F04408B}" type="sibTrans" cxnId="{3D64CE67-F07E-4573-AAFF-25406267BD96}">
      <dgm:prSet/>
      <dgm:spPr/>
      <dgm:t>
        <a:bodyPr/>
        <a:lstStyle/>
        <a:p>
          <a:endParaRPr lang="en-US"/>
        </a:p>
      </dgm:t>
    </dgm:pt>
    <dgm:pt modelId="{6C020FB2-4DF0-4E4F-A88C-1F9464A54B6D}">
      <dgm:prSet/>
      <dgm:spPr/>
      <dgm:t>
        <a:bodyPr/>
        <a:lstStyle/>
        <a:p>
          <a:pPr>
            <a:lnSpc>
              <a:spcPct val="100000"/>
            </a:lnSpc>
          </a:pPr>
          <a:r>
            <a:rPr lang="en-US"/>
            <a:t>Last, we transform non-numerical data to numerical data by encoding so all data fields are in numerical type in order to visualize and build machine learning models.</a:t>
          </a:r>
        </a:p>
      </dgm:t>
    </dgm:pt>
    <dgm:pt modelId="{96387041-C371-4357-9DE1-ACE589970651}" type="parTrans" cxnId="{B58BB566-88D7-4DAD-972C-3AF9DCA27D00}">
      <dgm:prSet/>
      <dgm:spPr/>
      <dgm:t>
        <a:bodyPr/>
        <a:lstStyle/>
        <a:p>
          <a:endParaRPr lang="en-US"/>
        </a:p>
      </dgm:t>
    </dgm:pt>
    <dgm:pt modelId="{58199586-849B-4EF1-B1E5-7C2A0D3E7445}" type="sibTrans" cxnId="{B58BB566-88D7-4DAD-972C-3AF9DCA27D00}">
      <dgm:prSet/>
      <dgm:spPr/>
      <dgm:t>
        <a:bodyPr/>
        <a:lstStyle/>
        <a:p>
          <a:endParaRPr lang="en-US"/>
        </a:p>
      </dgm:t>
    </dgm:pt>
    <dgm:pt modelId="{9340F4A6-D059-4FD8-895C-B68784EBD4B1}" type="pres">
      <dgm:prSet presAssocID="{A3A04E26-A419-4894-9EBA-0A8AF787038C}" presName="root" presStyleCnt="0">
        <dgm:presLayoutVars>
          <dgm:dir/>
          <dgm:resizeHandles val="exact"/>
        </dgm:presLayoutVars>
      </dgm:prSet>
      <dgm:spPr/>
    </dgm:pt>
    <dgm:pt modelId="{D5E32E27-B27F-4616-A13F-12039B0A172A}" type="pres">
      <dgm:prSet presAssocID="{DEC84DE9-6356-4F0F-ACE9-A906E14C6A3A}" presName="compNode" presStyleCnt="0"/>
      <dgm:spPr/>
    </dgm:pt>
    <dgm:pt modelId="{ECE0C530-1873-4BF9-9C86-7D278B4B41E2}" type="pres">
      <dgm:prSet presAssocID="{DEC84DE9-6356-4F0F-ACE9-A906E14C6A3A}" presName="bgRect" presStyleLbl="bgShp" presStyleIdx="0" presStyleCnt="2"/>
      <dgm:spPr/>
    </dgm:pt>
    <dgm:pt modelId="{FDAAC8AB-1980-423E-9B08-65CBA8FB3758}" type="pres">
      <dgm:prSet presAssocID="{DEC84DE9-6356-4F0F-ACE9-A906E14C6A3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a:ext>
      </dgm:extLst>
    </dgm:pt>
    <dgm:pt modelId="{72AD9799-3E48-445B-8B0D-AC51C5DB8806}" type="pres">
      <dgm:prSet presAssocID="{DEC84DE9-6356-4F0F-ACE9-A906E14C6A3A}" presName="spaceRect" presStyleCnt="0"/>
      <dgm:spPr/>
    </dgm:pt>
    <dgm:pt modelId="{B0050289-616A-41F6-8D21-BC870DBB5153}" type="pres">
      <dgm:prSet presAssocID="{DEC84DE9-6356-4F0F-ACE9-A906E14C6A3A}" presName="parTx" presStyleLbl="revTx" presStyleIdx="0" presStyleCnt="3">
        <dgm:presLayoutVars>
          <dgm:chMax val="0"/>
          <dgm:chPref val="0"/>
        </dgm:presLayoutVars>
      </dgm:prSet>
      <dgm:spPr/>
    </dgm:pt>
    <dgm:pt modelId="{1BC13D8E-37AD-4D79-AAF8-3A5FF2FC9365}" type="pres">
      <dgm:prSet presAssocID="{5A3B448C-C261-4438-B1EE-4710F28DD40E}" presName="sibTrans" presStyleCnt="0"/>
      <dgm:spPr/>
    </dgm:pt>
    <dgm:pt modelId="{9625FA20-2C6A-4F15-BB01-F8FAD412BBA6}" type="pres">
      <dgm:prSet presAssocID="{98B147D2-651F-4533-B9FA-7BC334E0E173}" presName="compNode" presStyleCnt="0"/>
      <dgm:spPr/>
    </dgm:pt>
    <dgm:pt modelId="{797F61D6-0C15-4E59-8690-1FE2C0D622BB}" type="pres">
      <dgm:prSet presAssocID="{98B147D2-651F-4533-B9FA-7BC334E0E173}" presName="bgRect" presStyleLbl="bgShp" presStyleIdx="1" presStyleCnt="2"/>
      <dgm:spPr/>
    </dgm:pt>
    <dgm:pt modelId="{4378E200-FDCF-424E-A05E-6F896A7A127E}" type="pres">
      <dgm:prSet presAssocID="{98B147D2-651F-4533-B9FA-7BC334E0E17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Checklist"/>
        </a:ext>
      </dgm:extLst>
    </dgm:pt>
    <dgm:pt modelId="{14158C89-DA23-49FD-BF0D-2CD067FC3958}" type="pres">
      <dgm:prSet presAssocID="{98B147D2-651F-4533-B9FA-7BC334E0E173}" presName="spaceRect" presStyleCnt="0"/>
      <dgm:spPr/>
    </dgm:pt>
    <dgm:pt modelId="{AD980B47-405A-43A9-8E9F-D783E410CCF4}" type="pres">
      <dgm:prSet presAssocID="{98B147D2-651F-4533-B9FA-7BC334E0E173}" presName="parTx" presStyleLbl="revTx" presStyleIdx="1" presStyleCnt="3">
        <dgm:presLayoutVars>
          <dgm:chMax val="0"/>
          <dgm:chPref val="0"/>
        </dgm:presLayoutVars>
      </dgm:prSet>
      <dgm:spPr/>
    </dgm:pt>
    <dgm:pt modelId="{B1FABBE7-709D-4285-BE71-865397FCCCB9}" type="pres">
      <dgm:prSet presAssocID="{98B147D2-651F-4533-B9FA-7BC334E0E173}" presName="desTx" presStyleLbl="revTx" presStyleIdx="2" presStyleCnt="3">
        <dgm:presLayoutVars/>
      </dgm:prSet>
      <dgm:spPr/>
    </dgm:pt>
  </dgm:ptLst>
  <dgm:cxnLst>
    <dgm:cxn modelId="{B055901C-8D23-4E42-BA7F-D6D4C09BBD7F}" type="presOf" srcId="{A3A04E26-A419-4894-9EBA-0A8AF787038C}" destId="{9340F4A6-D059-4FD8-895C-B68784EBD4B1}" srcOrd="0" destOrd="0" presId="urn:microsoft.com/office/officeart/2018/2/layout/IconVerticalSolidList"/>
    <dgm:cxn modelId="{EFB5522D-2928-4870-816A-BB17E1AE3F02}" srcId="{A3A04E26-A419-4894-9EBA-0A8AF787038C}" destId="{DEC84DE9-6356-4F0F-ACE9-A906E14C6A3A}" srcOrd="0" destOrd="0" parTransId="{25CB10BA-1A92-49B0-AA3A-E5B4D9975C23}" sibTransId="{5A3B448C-C261-4438-B1EE-4710F28DD40E}"/>
    <dgm:cxn modelId="{488A9E3D-CAA9-4CBF-9B5D-B70C34B13DAE}" type="presOf" srcId="{6C020FB2-4DF0-4E4F-A88C-1F9464A54B6D}" destId="{B1FABBE7-709D-4285-BE71-865397FCCCB9}" srcOrd="0" destOrd="1" presId="urn:microsoft.com/office/officeart/2018/2/layout/IconVerticalSolidList"/>
    <dgm:cxn modelId="{B58BB566-88D7-4DAD-972C-3AF9DCA27D00}" srcId="{98B147D2-651F-4533-B9FA-7BC334E0E173}" destId="{6C020FB2-4DF0-4E4F-A88C-1F9464A54B6D}" srcOrd="1" destOrd="0" parTransId="{96387041-C371-4357-9DE1-ACE589970651}" sibTransId="{58199586-849B-4EF1-B1E5-7C2A0D3E7445}"/>
    <dgm:cxn modelId="{3D64CE67-F07E-4573-AAFF-25406267BD96}" srcId="{98B147D2-651F-4533-B9FA-7BC334E0E173}" destId="{EDB0A41E-13AA-47EE-91CF-9A8F3C4C2005}" srcOrd="0" destOrd="0" parTransId="{A7576BA7-5DED-405C-9BEF-2D661399FAA8}" sibTransId="{563BF121-4E29-42F4-BCC1-AE660F04408B}"/>
    <dgm:cxn modelId="{80F6EC55-8305-4504-869E-AE03DF3D20D3}" type="presOf" srcId="{EDB0A41E-13AA-47EE-91CF-9A8F3C4C2005}" destId="{B1FABBE7-709D-4285-BE71-865397FCCCB9}" srcOrd="0" destOrd="0" presId="urn:microsoft.com/office/officeart/2018/2/layout/IconVerticalSolidList"/>
    <dgm:cxn modelId="{13B33FE2-F239-4868-BA5B-070704963100}" type="presOf" srcId="{DEC84DE9-6356-4F0F-ACE9-A906E14C6A3A}" destId="{B0050289-616A-41F6-8D21-BC870DBB5153}" srcOrd="0" destOrd="0" presId="urn:microsoft.com/office/officeart/2018/2/layout/IconVerticalSolidList"/>
    <dgm:cxn modelId="{5E5830E7-9E1D-4CB2-AFC6-96396E6423E9}" srcId="{A3A04E26-A419-4894-9EBA-0A8AF787038C}" destId="{98B147D2-651F-4533-B9FA-7BC334E0E173}" srcOrd="1" destOrd="0" parTransId="{17419EE6-07EA-44A5-BDE0-7AD8B624226D}" sibTransId="{0F99B478-7878-4C88-908E-12EDA88435DB}"/>
    <dgm:cxn modelId="{2197F4F3-1109-4EE4-888C-8DE3C02C18BF}" type="presOf" srcId="{98B147D2-651F-4533-B9FA-7BC334E0E173}" destId="{AD980B47-405A-43A9-8E9F-D783E410CCF4}" srcOrd="0" destOrd="0" presId="urn:microsoft.com/office/officeart/2018/2/layout/IconVerticalSolidList"/>
    <dgm:cxn modelId="{3D74C6DA-6FD1-440A-92A5-0235433E125A}" type="presParOf" srcId="{9340F4A6-D059-4FD8-895C-B68784EBD4B1}" destId="{D5E32E27-B27F-4616-A13F-12039B0A172A}" srcOrd="0" destOrd="0" presId="urn:microsoft.com/office/officeart/2018/2/layout/IconVerticalSolidList"/>
    <dgm:cxn modelId="{14BAA6E9-3C52-4325-B5FF-B937B511EEFD}" type="presParOf" srcId="{D5E32E27-B27F-4616-A13F-12039B0A172A}" destId="{ECE0C530-1873-4BF9-9C86-7D278B4B41E2}" srcOrd="0" destOrd="0" presId="urn:microsoft.com/office/officeart/2018/2/layout/IconVerticalSolidList"/>
    <dgm:cxn modelId="{7166B2BE-88CF-4217-AAF1-ECADEC60C645}" type="presParOf" srcId="{D5E32E27-B27F-4616-A13F-12039B0A172A}" destId="{FDAAC8AB-1980-423E-9B08-65CBA8FB3758}" srcOrd="1" destOrd="0" presId="urn:microsoft.com/office/officeart/2018/2/layout/IconVerticalSolidList"/>
    <dgm:cxn modelId="{F085C31F-0B3F-42E1-BBC9-F9A4EA0DD57F}" type="presParOf" srcId="{D5E32E27-B27F-4616-A13F-12039B0A172A}" destId="{72AD9799-3E48-445B-8B0D-AC51C5DB8806}" srcOrd="2" destOrd="0" presId="urn:microsoft.com/office/officeart/2018/2/layout/IconVerticalSolidList"/>
    <dgm:cxn modelId="{0B14D10C-18AC-4455-A294-F46BA4B431B3}" type="presParOf" srcId="{D5E32E27-B27F-4616-A13F-12039B0A172A}" destId="{B0050289-616A-41F6-8D21-BC870DBB5153}" srcOrd="3" destOrd="0" presId="urn:microsoft.com/office/officeart/2018/2/layout/IconVerticalSolidList"/>
    <dgm:cxn modelId="{1B4FD119-15C3-4BD1-BC91-FABD0693ADF9}" type="presParOf" srcId="{9340F4A6-D059-4FD8-895C-B68784EBD4B1}" destId="{1BC13D8E-37AD-4D79-AAF8-3A5FF2FC9365}" srcOrd="1" destOrd="0" presId="urn:microsoft.com/office/officeart/2018/2/layout/IconVerticalSolidList"/>
    <dgm:cxn modelId="{64A8ABCE-0D7B-4A32-A5E9-404233A41300}" type="presParOf" srcId="{9340F4A6-D059-4FD8-895C-B68784EBD4B1}" destId="{9625FA20-2C6A-4F15-BB01-F8FAD412BBA6}" srcOrd="2" destOrd="0" presId="urn:microsoft.com/office/officeart/2018/2/layout/IconVerticalSolidList"/>
    <dgm:cxn modelId="{E4E421A7-DF0A-43B1-9D80-F82384C37F07}" type="presParOf" srcId="{9625FA20-2C6A-4F15-BB01-F8FAD412BBA6}" destId="{797F61D6-0C15-4E59-8690-1FE2C0D622BB}" srcOrd="0" destOrd="0" presId="urn:microsoft.com/office/officeart/2018/2/layout/IconVerticalSolidList"/>
    <dgm:cxn modelId="{BD953119-CD00-480C-964E-6547B1F1CACB}" type="presParOf" srcId="{9625FA20-2C6A-4F15-BB01-F8FAD412BBA6}" destId="{4378E200-FDCF-424E-A05E-6F896A7A127E}" srcOrd="1" destOrd="0" presId="urn:microsoft.com/office/officeart/2018/2/layout/IconVerticalSolidList"/>
    <dgm:cxn modelId="{A7F445DE-E0B0-48C7-BBAE-3260B6B32DE7}" type="presParOf" srcId="{9625FA20-2C6A-4F15-BB01-F8FAD412BBA6}" destId="{14158C89-DA23-49FD-BF0D-2CD067FC3958}" srcOrd="2" destOrd="0" presId="urn:microsoft.com/office/officeart/2018/2/layout/IconVerticalSolidList"/>
    <dgm:cxn modelId="{BDBA8BDD-0F0F-48A2-9456-171DD069E3EC}" type="presParOf" srcId="{9625FA20-2C6A-4F15-BB01-F8FAD412BBA6}" destId="{AD980B47-405A-43A9-8E9F-D783E410CCF4}" srcOrd="3" destOrd="0" presId="urn:microsoft.com/office/officeart/2018/2/layout/IconVerticalSolidList"/>
    <dgm:cxn modelId="{A2BA7514-4B7D-4ADB-AECF-E2C2E136D7FC}" type="presParOf" srcId="{9625FA20-2C6A-4F15-BB01-F8FAD412BBA6}" destId="{B1FABBE7-709D-4285-BE71-865397FCCCB9}"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82050A-4FFB-490E-82BA-B4612F31BF30}">
      <dsp:nvSpPr>
        <dsp:cNvPr id="0" name=""/>
        <dsp:cNvSpPr/>
      </dsp:nvSpPr>
      <dsp:spPr>
        <a:xfrm>
          <a:off x="0" y="272956"/>
          <a:ext cx="6263640" cy="162220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Our approach includes comparison of various supervised machine learning models to check which algorithm performs efficiently in categorizing fraud insurance claims. </a:t>
          </a:r>
        </a:p>
      </dsp:txBody>
      <dsp:txXfrm>
        <a:off x="79190" y="352146"/>
        <a:ext cx="6105260" cy="1463825"/>
      </dsp:txXfrm>
    </dsp:sp>
    <dsp:sp modelId="{35508032-A71E-4EF2-AB4D-1FDF5067FA05}">
      <dsp:nvSpPr>
        <dsp:cNvPr id="0" name=""/>
        <dsp:cNvSpPr/>
      </dsp:nvSpPr>
      <dsp:spPr>
        <a:xfrm>
          <a:off x="0" y="1941241"/>
          <a:ext cx="6263640" cy="1622205"/>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To achieve this data is first evaluated for biasing issues before model creation because most fraud detection datasets are imbalanced, and this biasing is addressed using SMOTE (Synthetic Minority Over Sampling Technique). Using the python module scikit learn, this balanced dataset is then utilized to train several machine learning algorithms and various metrics like accuracy, F1-score are calculated. </a:t>
          </a:r>
        </a:p>
      </dsp:txBody>
      <dsp:txXfrm>
        <a:off x="79190" y="2020431"/>
        <a:ext cx="6105260" cy="1463825"/>
      </dsp:txXfrm>
    </dsp:sp>
    <dsp:sp modelId="{880AA549-18F6-4D0E-A0FB-1756805EB8EA}">
      <dsp:nvSpPr>
        <dsp:cNvPr id="0" name=""/>
        <dsp:cNvSpPr/>
      </dsp:nvSpPr>
      <dsp:spPr>
        <a:xfrm>
          <a:off x="0" y="3609526"/>
          <a:ext cx="6263640" cy="1622205"/>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Further to improve accuracy, hyper tuning of parameters using random grid search is done to check for optimal parameters. The metrics of multiple models are compared using this parameter, and the model with overall better performance is stored in a pickle file.</a:t>
          </a:r>
        </a:p>
      </dsp:txBody>
      <dsp:txXfrm>
        <a:off x="79190" y="3688716"/>
        <a:ext cx="6105260" cy="14638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21101A-9DF3-47A8-9CC1-40AF7329A005}">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D3724B-5566-4D05-857D-C8A198EC8533}">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1AB49C-2EDF-40A7-BDFA-7F8CBC06EBAF}">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a:t>⦁ The dataset generated from the Kaggle is preprocessed and transformed data is accessible to the public where they can easily download and apply models to detect insurance frauds. </a:t>
          </a:r>
        </a:p>
      </dsp:txBody>
      <dsp:txXfrm>
        <a:off x="1435590" y="531"/>
        <a:ext cx="9080009" cy="1242935"/>
      </dsp:txXfrm>
    </dsp:sp>
    <dsp:sp modelId="{78054DBF-B5A4-4AD9-8644-9D41E63F9827}">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0420B9-F6F2-4D53-8C38-432605F89C61}">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72D9D8-9B8D-4902-9775-E1473463B102}">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a:t>⦁ We are applying four different machine learning models to find the most accurate model to detect the insurance claims. </a:t>
          </a:r>
        </a:p>
      </dsp:txBody>
      <dsp:txXfrm>
        <a:off x="1435590" y="1554201"/>
        <a:ext cx="9080009" cy="1242935"/>
      </dsp:txXfrm>
    </dsp:sp>
    <dsp:sp modelId="{82969DA4-4C7B-4957-9AE2-D67F97AE329B}">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718092-4345-4F88-99A1-8D90AA802EE5}">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2D4C4F-C7F3-4D03-8F85-70A180CB53E2}">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a:t>⦁ In future companies can use directly use this model and detect frauds.</a:t>
          </a:r>
        </a:p>
      </dsp:txBody>
      <dsp:txXfrm>
        <a:off x="1435590" y="3107870"/>
        <a:ext cx="9080009" cy="12429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32D86C-3B55-40CE-9C03-B846169F26FA}">
      <dsp:nvSpPr>
        <dsp:cNvPr id="0" name=""/>
        <dsp:cNvSpPr/>
      </dsp:nvSpPr>
      <dsp:spPr>
        <a:xfrm>
          <a:off x="0" y="1069830"/>
          <a:ext cx="3154934" cy="189296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The purpose of our project is to help insurance companies to detect fraud insurance claims to avoid unethical and unnecessary payments to the false claims.</a:t>
          </a:r>
        </a:p>
      </dsp:txBody>
      <dsp:txXfrm>
        <a:off x="0" y="1069830"/>
        <a:ext cx="3154934" cy="1892960"/>
      </dsp:txXfrm>
    </dsp:sp>
    <dsp:sp modelId="{587C34B5-D984-4CFA-AAD6-9DCF50289E7C}">
      <dsp:nvSpPr>
        <dsp:cNvPr id="0" name=""/>
        <dsp:cNvSpPr/>
      </dsp:nvSpPr>
      <dsp:spPr>
        <a:xfrm>
          <a:off x="3470427" y="1069830"/>
          <a:ext cx="3154934" cy="189296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In order to achieve this goal, we need to build machine learning models to have the ability to determine whether it is a false claim or not based on the input insurance claim data.</a:t>
          </a:r>
        </a:p>
      </dsp:txBody>
      <dsp:txXfrm>
        <a:off x="3470427" y="1069830"/>
        <a:ext cx="3154934" cy="1892960"/>
      </dsp:txXfrm>
    </dsp:sp>
    <dsp:sp modelId="{301285CB-A7E0-4675-8052-6309CB02EF20}">
      <dsp:nvSpPr>
        <dsp:cNvPr id="0" name=""/>
        <dsp:cNvSpPr/>
      </dsp:nvSpPr>
      <dsp:spPr>
        <a:xfrm>
          <a:off x="6940854" y="1069830"/>
          <a:ext cx="3154934" cy="189296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Hence, we need data about each claim in terms of information about the insurance claimer like income, age, education and claim history, as well as information about the car like car type, car usage purpose and car age. During our literature survey, we found this dataset from Kaggle including information of details about each claim.</a:t>
          </a:r>
        </a:p>
      </dsp:txBody>
      <dsp:txXfrm>
        <a:off x="6940854" y="1069830"/>
        <a:ext cx="3154934" cy="18929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E0C530-1873-4BF9-9C86-7D278B4B41E2}">
      <dsp:nvSpPr>
        <dsp:cNvPr id="0" name=""/>
        <dsp:cNvSpPr/>
      </dsp:nvSpPr>
      <dsp:spPr>
        <a:xfrm>
          <a:off x="0" y="609979"/>
          <a:ext cx="10515600" cy="111937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AAC8AB-1980-423E-9B08-65CBA8FB3758}">
      <dsp:nvSpPr>
        <dsp:cNvPr id="0" name=""/>
        <dsp:cNvSpPr/>
      </dsp:nvSpPr>
      <dsp:spPr>
        <a:xfrm>
          <a:off x="338612" y="861840"/>
          <a:ext cx="615658" cy="61565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0050289-616A-41F6-8D21-BC870DBB5153}">
      <dsp:nvSpPr>
        <dsp:cNvPr id="0" name=""/>
        <dsp:cNvSpPr/>
      </dsp:nvSpPr>
      <dsp:spPr>
        <a:xfrm>
          <a:off x="1292883" y="609979"/>
          <a:ext cx="9221452" cy="11193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468" tIns="118468" rIns="118468" bIns="118468" numCol="1" spcCol="1270" anchor="ctr" anchorCtr="0">
          <a:noAutofit/>
        </a:bodyPr>
        <a:lstStyle/>
        <a:p>
          <a:pPr marL="0" lvl="0" indent="0" algn="l" defTabSz="622300">
            <a:lnSpc>
              <a:spcPct val="100000"/>
            </a:lnSpc>
            <a:spcBef>
              <a:spcPct val="0"/>
            </a:spcBef>
            <a:spcAft>
              <a:spcPct val="35000"/>
            </a:spcAft>
            <a:buNone/>
          </a:pPr>
          <a:r>
            <a:rPr lang="en-US" sz="1400" kern="1200"/>
            <a:t>In order to get our data ready for further analysis and model building, we first check for missing values. The result shows only one column has all null value, and we drop that column since it is meaningless for our project. Also, we check box plot for each feature for outlier value and we find outliers exist in feature ‘umbrella limit’ which is handled later in the data transformation section. As for duplication, there are no duplicate data entries in our dataset.</a:t>
          </a:r>
        </a:p>
      </dsp:txBody>
      <dsp:txXfrm>
        <a:off x="1292883" y="609979"/>
        <a:ext cx="9221452" cy="1119379"/>
      </dsp:txXfrm>
    </dsp:sp>
    <dsp:sp modelId="{797F61D6-0C15-4E59-8690-1FE2C0D622BB}">
      <dsp:nvSpPr>
        <dsp:cNvPr id="0" name=""/>
        <dsp:cNvSpPr/>
      </dsp:nvSpPr>
      <dsp:spPr>
        <a:xfrm>
          <a:off x="0" y="2009203"/>
          <a:ext cx="10515600" cy="111937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78E200-FDCF-424E-A05E-6F896A7A127E}">
      <dsp:nvSpPr>
        <dsp:cNvPr id="0" name=""/>
        <dsp:cNvSpPr/>
      </dsp:nvSpPr>
      <dsp:spPr>
        <a:xfrm>
          <a:off x="338612" y="2261064"/>
          <a:ext cx="615658" cy="61565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980B47-405A-43A9-8E9F-D783E410CCF4}">
      <dsp:nvSpPr>
        <dsp:cNvPr id="0" name=""/>
        <dsp:cNvSpPr/>
      </dsp:nvSpPr>
      <dsp:spPr>
        <a:xfrm>
          <a:off x="1292883" y="2009203"/>
          <a:ext cx="4732020" cy="11193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468" tIns="118468" rIns="118468" bIns="118468" numCol="1" spcCol="1270" anchor="ctr" anchorCtr="0">
          <a:noAutofit/>
        </a:bodyPr>
        <a:lstStyle/>
        <a:p>
          <a:pPr marL="0" lvl="0" indent="0" algn="l" defTabSz="622300">
            <a:lnSpc>
              <a:spcPct val="100000"/>
            </a:lnSpc>
            <a:spcBef>
              <a:spcPct val="0"/>
            </a:spcBef>
            <a:spcAft>
              <a:spcPct val="35000"/>
            </a:spcAft>
            <a:buNone/>
          </a:pPr>
          <a:r>
            <a:rPr lang="en-US" sz="1400" kern="1200"/>
            <a:t>To ensure random sampling of data selection each time, we use train test split function to select training and testing data with random state equals 20.</a:t>
          </a:r>
        </a:p>
      </dsp:txBody>
      <dsp:txXfrm>
        <a:off x="1292883" y="2009203"/>
        <a:ext cx="4732020" cy="1119379"/>
      </dsp:txXfrm>
    </dsp:sp>
    <dsp:sp modelId="{B1FABBE7-709D-4285-BE71-865397FCCCB9}">
      <dsp:nvSpPr>
        <dsp:cNvPr id="0" name=""/>
        <dsp:cNvSpPr/>
      </dsp:nvSpPr>
      <dsp:spPr>
        <a:xfrm>
          <a:off x="6024903" y="2009203"/>
          <a:ext cx="4489432" cy="11193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468" tIns="118468" rIns="118468" bIns="118468" numCol="1" spcCol="1270" anchor="ctr" anchorCtr="0">
          <a:noAutofit/>
        </a:bodyPr>
        <a:lstStyle/>
        <a:p>
          <a:pPr marL="0" lvl="0" indent="0" algn="l" defTabSz="488950">
            <a:lnSpc>
              <a:spcPct val="100000"/>
            </a:lnSpc>
            <a:spcBef>
              <a:spcPct val="0"/>
            </a:spcBef>
            <a:spcAft>
              <a:spcPct val="35000"/>
            </a:spcAft>
            <a:buNone/>
          </a:pPr>
          <a:r>
            <a:rPr lang="en-US" sz="1100" kern="1200"/>
            <a:t>During the exploration of our dataset, we also found several columns have too many unique values and it is not helpful for us to build a generalized model, so we decide to drop column ‘incident location’, ‘policy bind date’, ‘insured zip’, ‘incident date’, ‘authorities contacted’, ‘auto make’, ‘auto model’ to perform feature reduction.</a:t>
          </a:r>
        </a:p>
        <a:p>
          <a:pPr marL="0" lvl="0" indent="0" algn="l" defTabSz="488950">
            <a:lnSpc>
              <a:spcPct val="100000"/>
            </a:lnSpc>
            <a:spcBef>
              <a:spcPct val="0"/>
            </a:spcBef>
            <a:spcAft>
              <a:spcPct val="35000"/>
            </a:spcAft>
            <a:buNone/>
          </a:pPr>
          <a:r>
            <a:rPr lang="en-US" sz="1100" kern="1200"/>
            <a:t>Last, we transform non-numerical data to numerical data by encoding so all data fields are in numerical type in order to visualize and build machine learning models.</a:t>
          </a:r>
        </a:p>
      </dsp:txBody>
      <dsp:txXfrm>
        <a:off x="6024903" y="2009203"/>
        <a:ext cx="4489432" cy="111937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41B82F1-38EC-40CD-94DA-C4AC07C087B7}"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47BA0-C07B-42F3-B697-470F08068B60}" type="slidenum">
              <a:rPr lang="en-US" smtClean="0"/>
              <a:t>‹#›</a:t>
            </a:fld>
            <a:endParaRPr lang="en-US"/>
          </a:p>
        </p:txBody>
      </p:sp>
    </p:spTree>
    <p:extLst>
      <p:ext uri="{BB962C8B-B14F-4D97-AF65-F5344CB8AC3E}">
        <p14:creationId xmlns:p14="http://schemas.microsoft.com/office/powerpoint/2010/main" val="3020145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1B82F1-38EC-40CD-94DA-C4AC07C087B7}"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47BA0-C07B-42F3-B697-470F08068B60}" type="slidenum">
              <a:rPr lang="en-US" smtClean="0"/>
              <a:t>‹#›</a:t>
            </a:fld>
            <a:endParaRPr lang="en-US"/>
          </a:p>
        </p:txBody>
      </p:sp>
    </p:spTree>
    <p:extLst>
      <p:ext uri="{BB962C8B-B14F-4D97-AF65-F5344CB8AC3E}">
        <p14:creationId xmlns:p14="http://schemas.microsoft.com/office/powerpoint/2010/main" val="2180988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1B82F1-38EC-40CD-94DA-C4AC07C087B7}"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47BA0-C07B-42F3-B697-470F08068B60}" type="slidenum">
              <a:rPr lang="en-US" smtClean="0"/>
              <a:t>‹#›</a:t>
            </a:fld>
            <a:endParaRPr lang="en-US"/>
          </a:p>
        </p:txBody>
      </p:sp>
    </p:spTree>
    <p:extLst>
      <p:ext uri="{BB962C8B-B14F-4D97-AF65-F5344CB8AC3E}">
        <p14:creationId xmlns:p14="http://schemas.microsoft.com/office/powerpoint/2010/main" val="2681698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1B82F1-38EC-40CD-94DA-C4AC07C087B7}"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47BA0-C07B-42F3-B697-470F08068B60}" type="slidenum">
              <a:rPr lang="en-US" smtClean="0"/>
              <a:t>‹#›</a:t>
            </a:fld>
            <a:endParaRPr lang="en-US"/>
          </a:p>
        </p:txBody>
      </p:sp>
    </p:spTree>
    <p:extLst>
      <p:ext uri="{BB962C8B-B14F-4D97-AF65-F5344CB8AC3E}">
        <p14:creationId xmlns:p14="http://schemas.microsoft.com/office/powerpoint/2010/main" val="1057923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1B82F1-38EC-40CD-94DA-C4AC07C087B7}"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47BA0-C07B-42F3-B697-470F08068B60}" type="slidenum">
              <a:rPr lang="en-US" smtClean="0"/>
              <a:t>‹#›</a:t>
            </a:fld>
            <a:endParaRPr lang="en-US"/>
          </a:p>
        </p:txBody>
      </p:sp>
    </p:spTree>
    <p:extLst>
      <p:ext uri="{BB962C8B-B14F-4D97-AF65-F5344CB8AC3E}">
        <p14:creationId xmlns:p14="http://schemas.microsoft.com/office/powerpoint/2010/main" val="778376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1B82F1-38EC-40CD-94DA-C4AC07C087B7}"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B47BA0-C07B-42F3-B697-470F08068B60}" type="slidenum">
              <a:rPr lang="en-US" smtClean="0"/>
              <a:t>‹#›</a:t>
            </a:fld>
            <a:endParaRPr lang="en-US"/>
          </a:p>
        </p:txBody>
      </p:sp>
    </p:spTree>
    <p:extLst>
      <p:ext uri="{BB962C8B-B14F-4D97-AF65-F5344CB8AC3E}">
        <p14:creationId xmlns:p14="http://schemas.microsoft.com/office/powerpoint/2010/main" val="2869737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1B82F1-38EC-40CD-94DA-C4AC07C087B7}" type="datetimeFigureOut">
              <a:rPr lang="en-US" smtClean="0"/>
              <a:t>12/5/2022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B47BA0-C07B-42F3-B697-470F08068B60}" type="slidenum">
              <a:rPr lang="en-US" smtClean="0"/>
              <a:t>‹#›</a:t>
            </a:fld>
            <a:endParaRPr lang="en-US"/>
          </a:p>
        </p:txBody>
      </p:sp>
    </p:spTree>
    <p:extLst>
      <p:ext uri="{BB962C8B-B14F-4D97-AF65-F5344CB8AC3E}">
        <p14:creationId xmlns:p14="http://schemas.microsoft.com/office/powerpoint/2010/main" val="31326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1B82F1-38EC-40CD-94DA-C4AC07C087B7}" type="datetimeFigureOut">
              <a:rPr lang="en-US" smtClean="0"/>
              <a:t>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B47BA0-C07B-42F3-B697-470F08068B60}" type="slidenum">
              <a:rPr lang="en-US" smtClean="0"/>
              <a:t>‹#›</a:t>
            </a:fld>
            <a:endParaRPr lang="en-US"/>
          </a:p>
        </p:txBody>
      </p:sp>
    </p:spTree>
    <p:extLst>
      <p:ext uri="{BB962C8B-B14F-4D97-AF65-F5344CB8AC3E}">
        <p14:creationId xmlns:p14="http://schemas.microsoft.com/office/powerpoint/2010/main" val="422476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1B82F1-38EC-40CD-94DA-C4AC07C087B7}" type="datetimeFigureOut">
              <a:rPr lang="en-US" smtClean="0"/>
              <a:t>12/5/2022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B47BA0-C07B-42F3-B697-470F08068B60}" type="slidenum">
              <a:rPr lang="en-US" smtClean="0"/>
              <a:t>‹#›</a:t>
            </a:fld>
            <a:endParaRPr lang="en-US"/>
          </a:p>
        </p:txBody>
      </p:sp>
    </p:spTree>
    <p:extLst>
      <p:ext uri="{BB962C8B-B14F-4D97-AF65-F5344CB8AC3E}">
        <p14:creationId xmlns:p14="http://schemas.microsoft.com/office/powerpoint/2010/main" val="3527563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1B82F1-38EC-40CD-94DA-C4AC07C087B7}"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B47BA0-C07B-42F3-B697-470F08068B60}" type="slidenum">
              <a:rPr lang="en-US" smtClean="0"/>
              <a:t>‹#›</a:t>
            </a:fld>
            <a:endParaRPr lang="en-US"/>
          </a:p>
        </p:txBody>
      </p:sp>
    </p:spTree>
    <p:extLst>
      <p:ext uri="{BB962C8B-B14F-4D97-AF65-F5344CB8AC3E}">
        <p14:creationId xmlns:p14="http://schemas.microsoft.com/office/powerpoint/2010/main" val="2910606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1B82F1-38EC-40CD-94DA-C4AC07C087B7}"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B47BA0-C07B-42F3-B697-470F08068B60}" type="slidenum">
              <a:rPr lang="en-US" smtClean="0"/>
              <a:t>‹#›</a:t>
            </a:fld>
            <a:endParaRPr lang="en-US"/>
          </a:p>
        </p:txBody>
      </p:sp>
    </p:spTree>
    <p:extLst>
      <p:ext uri="{BB962C8B-B14F-4D97-AF65-F5344CB8AC3E}">
        <p14:creationId xmlns:p14="http://schemas.microsoft.com/office/powerpoint/2010/main" val="3132664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1B82F1-38EC-40CD-94DA-C4AC07C087B7}" type="datetimeFigureOut">
              <a:rPr lang="en-US" smtClean="0"/>
              <a:t>12/5/2022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B47BA0-C07B-42F3-B697-470F08068B60}" type="slidenum">
              <a:rPr lang="en-US" smtClean="0"/>
              <a:t>‹#›</a:t>
            </a:fld>
            <a:endParaRPr lang="en-US"/>
          </a:p>
        </p:txBody>
      </p:sp>
    </p:spTree>
    <p:extLst>
      <p:ext uri="{BB962C8B-B14F-4D97-AF65-F5344CB8AC3E}">
        <p14:creationId xmlns:p14="http://schemas.microsoft.com/office/powerpoint/2010/main" val="37539615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1C6D0FB4-B97B-50E4-996D-F135A2ABB978}"/>
              </a:ext>
            </a:extLst>
          </p:cNvPr>
          <p:cNvSpPr>
            <a:spLocks noGrp="1"/>
          </p:cNvSpPr>
          <p:nvPr>
            <p:ph type="subTitle" idx="1"/>
          </p:nvPr>
        </p:nvSpPr>
        <p:spPr>
          <a:xfrm>
            <a:off x="3881950" y="4504361"/>
            <a:ext cx="3870417" cy="1156414"/>
          </a:xfrm>
          <a:noFill/>
        </p:spPr>
        <p:txBody>
          <a:bodyPr>
            <a:normAutofit/>
          </a:bodyPr>
          <a:lstStyle/>
          <a:p>
            <a:r>
              <a:rPr lang="en-US" sz="2000" dirty="0">
                <a:solidFill>
                  <a:srgbClr val="080808"/>
                </a:solidFill>
              </a:rPr>
              <a:t>Harika </a:t>
            </a:r>
            <a:r>
              <a:rPr lang="en-US" sz="2000" dirty="0" err="1">
                <a:solidFill>
                  <a:srgbClr val="080808"/>
                </a:solidFill>
              </a:rPr>
              <a:t>Tumula</a:t>
            </a:r>
            <a:r>
              <a:rPr lang="en-US" sz="2000" dirty="0">
                <a:solidFill>
                  <a:srgbClr val="080808"/>
                </a:solidFill>
              </a:rPr>
              <a:t> – 700741664</a:t>
            </a:r>
          </a:p>
          <a:p>
            <a:r>
              <a:rPr lang="en-US" sz="2000" dirty="0">
                <a:solidFill>
                  <a:srgbClr val="080808"/>
                </a:solidFill>
              </a:rPr>
              <a:t>Ravali Bhoothpuram - 700742316</a:t>
            </a:r>
          </a:p>
        </p:txBody>
      </p:sp>
      <p:sp>
        <p:nvSpPr>
          <p:cNvPr id="2" name="Title 1">
            <a:extLst>
              <a:ext uri="{FF2B5EF4-FFF2-40B4-BE49-F238E27FC236}">
                <a16:creationId xmlns:a16="http://schemas.microsoft.com/office/drawing/2014/main" id="{DB12E16B-818B-8AEB-2C1B-C754CD66E94D}"/>
              </a:ext>
            </a:extLst>
          </p:cNvPr>
          <p:cNvSpPr>
            <a:spLocks noGrp="1"/>
          </p:cNvSpPr>
          <p:nvPr>
            <p:ph type="ctrTitle"/>
          </p:nvPr>
        </p:nvSpPr>
        <p:spPr>
          <a:xfrm>
            <a:off x="3204642" y="2353641"/>
            <a:ext cx="5782716" cy="2150719"/>
          </a:xfrm>
          <a:noFill/>
        </p:spPr>
        <p:txBody>
          <a:bodyPr anchor="ctr">
            <a:normAutofit/>
          </a:bodyPr>
          <a:lstStyle/>
          <a:p>
            <a:r>
              <a:rPr lang="en-US" sz="3600" b="1">
                <a:solidFill>
                  <a:srgbClr val="080808"/>
                </a:solidFill>
              </a:rPr>
              <a:t>AUTO INSURANCE FRAUD DETECTION</a:t>
            </a: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00701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0">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22">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90AB4C-C753-F19E-D940-FA4E02E5EF04}"/>
              </a:ext>
            </a:extLst>
          </p:cNvPr>
          <p:cNvSpPr>
            <a:spLocks noGrp="1"/>
          </p:cNvSpPr>
          <p:nvPr>
            <p:ph type="title"/>
          </p:nvPr>
        </p:nvSpPr>
        <p:spPr>
          <a:xfrm>
            <a:off x="686834" y="1153572"/>
            <a:ext cx="3200400" cy="4461163"/>
          </a:xfrm>
        </p:spPr>
        <p:txBody>
          <a:bodyPr>
            <a:normAutofit/>
          </a:bodyPr>
          <a:lstStyle/>
          <a:p>
            <a:r>
              <a:rPr lang="en-US">
                <a:solidFill>
                  <a:srgbClr val="FFFFFF"/>
                </a:solidFill>
              </a:rPr>
              <a:t>Proposed Solution</a:t>
            </a:r>
          </a:p>
        </p:txBody>
      </p:sp>
      <p:sp>
        <p:nvSpPr>
          <p:cNvPr id="39" name="Arc 2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4097789-9030-D61A-1550-A373CF02057A}"/>
              </a:ext>
            </a:extLst>
          </p:cNvPr>
          <p:cNvSpPr>
            <a:spLocks noGrp="1"/>
          </p:cNvSpPr>
          <p:nvPr>
            <p:ph idx="1"/>
          </p:nvPr>
        </p:nvSpPr>
        <p:spPr>
          <a:xfrm>
            <a:off x="4447308" y="591344"/>
            <a:ext cx="6906491" cy="5585619"/>
          </a:xfrm>
        </p:spPr>
        <p:txBody>
          <a:bodyPr anchor="ctr">
            <a:normAutofit/>
          </a:bodyPr>
          <a:lstStyle/>
          <a:p>
            <a:pPr marL="0" marR="0" indent="184150">
              <a:spcBef>
                <a:spcPts val="0"/>
              </a:spcBef>
              <a:spcAft>
                <a:spcPts val="15"/>
              </a:spcAft>
            </a:pPr>
            <a:r>
              <a:rPr lang="en-US" sz="1500" dirty="0">
                <a:effectLst/>
                <a:latin typeface="Calibri" panose="020F0502020204030204" pitchFamily="34" charset="0"/>
                <a:ea typeface="Calibri" panose="020F0502020204030204" pitchFamily="34" charset="0"/>
              </a:rPr>
              <a:t>We tried five different machine learning models to detect the best accurate model for our project. First, we compared all the models without applying any tuning, the accuracy score of all the models obtained was mostly high which indicates low bias. However, we cannot simply rely on accuracy as our dataset was biased which was also evidence from specificity and Cohen Kappa score of models. So, the main step here was to remove dataset bias by using some oversampling technique, hence we used SMOTE which is an oversampling technique in which samples for the minority class are formed from existing samples using KNN, typically with K=5. </a:t>
            </a:r>
          </a:p>
          <a:p>
            <a:pPr marL="0" marR="0" indent="184150">
              <a:spcBef>
                <a:spcPts val="0"/>
              </a:spcBef>
              <a:spcAft>
                <a:spcPts val="15"/>
              </a:spcAft>
            </a:pPr>
            <a:endParaRPr lang="en-US" sz="1500" dirty="0">
              <a:effectLst/>
              <a:latin typeface="Calibri" panose="020F0502020204030204" pitchFamily="34" charset="0"/>
              <a:ea typeface="Calibri" panose="020F0502020204030204" pitchFamily="34" charset="0"/>
            </a:endParaRPr>
          </a:p>
          <a:p>
            <a:pPr marL="0" marR="0" indent="184150">
              <a:spcBef>
                <a:spcPts val="0"/>
              </a:spcBef>
              <a:spcAft>
                <a:spcPts val="15"/>
              </a:spcAft>
            </a:pPr>
            <a:r>
              <a:rPr lang="en-US" sz="1500" dirty="0">
                <a:effectLst/>
                <a:latin typeface="Calibri" panose="020F0502020204030204" pitchFamily="34" charset="0"/>
                <a:ea typeface="Calibri" panose="020F0502020204030204" pitchFamily="34" charset="0"/>
              </a:rPr>
              <a:t>After SMOTE dataset was balanced having equal number of both the classes, using this dataset we ran all the model again and compared various metrics, this time accuracy was increased as compared to first case , Also we can see improvement in Cohen Kappa which tells that accuracy is not by chance, but it is actual accuracy of your model. Then we also concentrated on F1 score of models and precision score as our main aim was to detect fraud cases and precision is one metric which tells us how many fraud cases were correctly detected. In this comparison we finally chose SVM, Random Forest and </a:t>
            </a:r>
            <a:r>
              <a:rPr lang="en-US" sz="1500" dirty="0" err="1">
                <a:effectLst/>
                <a:latin typeface="Calibri" panose="020F0502020204030204" pitchFamily="34" charset="0"/>
                <a:ea typeface="Calibri" panose="020F0502020204030204" pitchFamily="34" charset="0"/>
              </a:rPr>
              <a:t>XGboost</a:t>
            </a:r>
            <a:r>
              <a:rPr lang="en-US" sz="1500" dirty="0">
                <a:effectLst/>
                <a:latin typeface="Calibri" panose="020F0502020204030204" pitchFamily="34" charset="0"/>
                <a:ea typeface="Calibri" panose="020F0502020204030204" pitchFamily="34" charset="0"/>
              </a:rPr>
              <a:t> as all of them were performing better. Lastly, we compared models and checked for Cohen Kappa, F1 score and precision recall curve to select the best model in detecting fraud cases.</a:t>
            </a:r>
          </a:p>
          <a:p>
            <a:pPr marL="0" indent="0">
              <a:buNone/>
            </a:pPr>
            <a:endParaRPr lang="en-US" sz="1500" dirty="0"/>
          </a:p>
        </p:txBody>
      </p:sp>
    </p:spTree>
    <p:extLst>
      <p:ext uri="{BB962C8B-B14F-4D97-AF65-F5344CB8AC3E}">
        <p14:creationId xmlns:p14="http://schemas.microsoft.com/office/powerpoint/2010/main" val="1712842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EACFA5-6404-9265-D7D4-C66475FE5381}"/>
              </a:ext>
            </a:extLst>
          </p:cNvPr>
          <p:cNvSpPr>
            <a:spLocks noGrp="1"/>
          </p:cNvSpPr>
          <p:nvPr>
            <p:ph type="title"/>
          </p:nvPr>
        </p:nvSpPr>
        <p:spPr>
          <a:xfrm>
            <a:off x="686834" y="1153572"/>
            <a:ext cx="3200400" cy="4461163"/>
          </a:xfrm>
        </p:spPr>
        <p:txBody>
          <a:bodyPr>
            <a:normAutofit/>
          </a:bodyPr>
          <a:lstStyle/>
          <a:p>
            <a:endParaRPr lang="en-US">
              <a:solidFill>
                <a:srgbClr val="FFFFFF"/>
              </a:solidFill>
            </a:endParaRPr>
          </a:p>
        </p:txBody>
      </p:sp>
      <p:sp>
        <p:nvSpPr>
          <p:cNvPr id="25" name="Arc 2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28F0702-8003-F20F-6432-EE0310A0A874}"/>
              </a:ext>
            </a:extLst>
          </p:cNvPr>
          <p:cNvSpPr>
            <a:spLocks noGrp="1"/>
          </p:cNvSpPr>
          <p:nvPr>
            <p:ph idx="1"/>
          </p:nvPr>
        </p:nvSpPr>
        <p:spPr>
          <a:xfrm>
            <a:off x="4447308" y="591344"/>
            <a:ext cx="6906491" cy="5585619"/>
          </a:xfrm>
        </p:spPr>
        <p:txBody>
          <a:bodyPr anchor="ctr">
            <a:normAutofit/>
          </a:bodyPr>
          <a:lstStyle/>
          <a:p>
            <a:pPr marL="0" marR="0" indent="184150">
              <a:spcBef>
                <a:spcPts val="0"/>
              </a:spcBef>
              <a:spcAft>
                <a:spcPts val="15"/>
              </a:spcAft>
            </a:pPr>
            <a:r>
              <a:rPr lang="en-US" sz="1800" dirty="0">
                <a:effectLst/>
                <a:latin typeface="Calibri" panose="020F0502020204030204" pitchFamily="34" charset="0"/>
                <a:ea typeface="Calibri" panose="020F0502020204030204" pitchFamily="34" charset="0"/>
              </a:rPr>
              <a:t>In the next step we first we compared all the models without any treatment then to select the most accurate model, we have calculated performance metrics for each model and compared the metrics among them then came up with the final model with high performance. Initially we applied all the models without any tuning in the dataset, the dataset was imbalanced, and we observed the specificity is very low. Also, precision and recall curve for minority class is less. Cohen kappa score for imbalanced data is below 50%. So, used synthetic minority over sampling technique (SMOTE) to handle the imbalanced dataset. Using the standard scaler method scaled down all the input values. Then after applying SMOTE again applied all five machine learning models then Cohen kappa score has been increased. We have dropped some features like C39 which has a greater number of null values and is not useful for analysis.</a:t>
            </a:r>
          </a:p>
          <a:p>
            <a:pPr marL="0" marR="0" indent="184150">
              <a:spcBef>
                <a:spcPts val="0"/>
              </a:spcBef>
              <a:spcAft>
                <a:spcPts val="15"/>
              </a:spcAft>
            </a:pPr>
            <a:endParaRPr lang="en-US" sz="1800" dirty="0">
              <a:effectLst/>
              <a:latin typeface="Calibri" panose="020F0502020204030204" pitchFamily="34" charset="0"/>
              <a:ea typeface="Calibri" panose="020F0502020204030204" pitchFamily="34" charset="0"/>
            </a:endParaRPr>
          </a:p>
          <a:p>
            <a:pPr marL="0" marR="0" indent="184150">
              <a:spcBef>
                <a:spcPts val="0"/>
              </a:spcBef>
              <a:spcAft>
                <a:spcPts val="1475"/>
              </a:spcAft>
            </a:pPr>
            <a:r>
              <a:rPr lang="en-US" sz="1800" dirty="0">
                <a:effectLst/>
                <a:latin typeface="Calibri" panose="020F0502020204030204" pitchFamily="34" charset="0"/>
                <a:ea typeface="Calibri" panose="020F0502020204030204" pitchFamily="34" charset="0"/>
              </a:rPr>
              <a:t>After SMOTE we have done hyper tuning and applied it to all models. So, performance metrics for all five models without sampling, with SMOTE and with hyper tuning has been done and noted. Considering all these scenarios one best high-performance model will be chosen for detecting insurance frauds.</a:t>
            </a:r>
          </a:p>
          <a:p>
            <a:endParaRPr lang="en-US" sz="1800" dirty="0"/>
          </a:p>
        </p:txBody>
      </p:sp>
    </p:spTree>
    <p:extLst>
      <p:ext uri="{BB962C8B-B14F-4D97-AF65-F5344CB8AC3E}">
        <p14:creationId xmlns:p14="http://schemas.microsoft.com/office/powerpoint/2010/main" val="1453342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9" name="Rectangle 1029">
            <a:extLst>
              <a:ext uri="{FF2B5EF4-FFF2-40B4-BE49-F238E27FC236}">
                <a16:creationId xmlns:a16="http://schemas.microsoft.com/office/drawing/2014/main" id="{8ED08A1D-4632-47AB-8832-C17BA00869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D6CA92A-A30F-A2DB-C33E-4BAE0B8FBA81}"/>
              </a:ext>
            </a:extLst>
          </p:cNvPr>
          <p:cNvSpPr>
            <a:spLocks noGrp="1"/>
          </p:cNvSpPr>
          <p:nvPr>
            <p:ph type="title"/>
          </p:nvPr>
        </p:nvSpPr>
        <p:spPr>
          <a:xfrm>
            <a:off x="1251677" y="662399"/>
            <a:ext cx="4357499" cy="1494000"/>
          </a:xfrm>
        </p:spPr>
        <p:txBody>
          <a:bodyPr vert="horz" lIns="91440" tIns="45720" rIns="91440" bIns="45720" rtlCol="0" anchor="t">
            <a:normAutofit/>
          </a:bodyPr>
          <a:lstStyle/>
          <a:p>
            <a:r>
              <a:rPr lang="en-US" sz="1400" kern="1200">
                <a:solidFill>
                  <a:schemeClr val="tx1"/>
                </a:solidFill>
                <a:latin typeface="+mj-lt"/>
                <a:ea typeface="+mj-ea"/>
                <a:cs typeface="+mj-cs"/>
              </a:rPr>
              <a:t>ax = pd.value_counts(df['fraud_reported']).plot.bar(color=['olive', 'red'], figsize=(5,5))</a:t>
            </a:r>
            <a:br>
              <a:rPr lang="en-US" sz="1400" kern="1200">
                <a:solidFill>
                  <a:schemeClr val="tx1"/>
                </a:solidFill>
                <a:latin typeface="+mj-lt"/>
                <a:ea typeface="+mj-ea"/>
                <a:cs typeface="+mj-cs"/>
              </a:rPr>
            </a:br>
            <a:r>
              <a:rPr lang="en-US" sz="1400" kern="1200">
                <a:solidFill>
                  <a:schemeClr val="tx1"/>
                </a:solidFill>
                <a:latin typeface="+mj-lt"/>
                <a:ea typeface="+mj-ea"/>
                <a:cs typeface="+mj-cs"/>
              </a:rPr>
              <a:t>ax.set_xlabel('Fraud_reported')</a:t>
            </a:r>
            <a:br>
              <a:rPr lang="en-US" sz="1400" kern="1200">
                <a:solidFill>
                  <a:schemeClr val="tx1"/>
                </a:solidFill>
                <a:latin typeface="+mj-lt"/>
                <a:ea typeface="+mj-ea"/>
                <a:cs typeface="+mj-cs"/>
              </a:rPr>
            </a:br>
            <a:r>
              <a:rPr lang="en-US" sz="1400" kern="1200">
                <a:solidFill>
                  <a:schemeClr val="tx1"/>
                </a:solidFill>
                <a:latin typeface="+mj-lt"/>
                <a:ea typeface="+mj-ea"/>
                <a:cs typeface="+mj-cs"/>
              </a:rPr>
              <a:t>ax.set_ylabel('Number_of_claims')</a:t>
            </a:r>
            <a:br>
              <a:rPr lang="en-US" sz="1400" kern="1200">
                <a:solidFill>
                  <a:schemeClr val="tx1"/>
                </a:solidFill>
                <a:latin typeface="+mj-lt"/>
                <a:ea typeface="+mj-ea"/>
                <a:cs typeface="+mj-cs"/>
              </a:rPr>
            </a:br>
            <a:r>
              <a:rPr lang="en-US" sz="1400" kern="1200">
                <a:solidFill>
                  <a:schemeClr val="tx1"/>
                </a:solidFill>
                <a:latin typeface="+mj-lt"/>
                <a:ea typeface="+mj-ea"/>
                <a:cs typeface="+mj-cs"/>
              </a:rPr>
              <a:t>plt.show()</a:t>
            </a:r>
          </a:p>
        </p:txBody>
      </p:sp>
      <p:grpSp>
        <p:nvGrpSpPr>
          <p:cNvPr id="1040" name="Group 1031">
            <a:extLst>
              <a:ext uri="{FF2B5EF4-FFF2-40B4-BE49-F238E27FC236}">
                <a16:creationId xmlns:a16="http://schemas.microsoft.com/office/drawing/2014/main" id="{0075437B-93A1-4A73-812B-C5030CC2FF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1033" name="Freeform 6">
              <a:extLst>
                <a:ext uri="{FF2B5EF4-FFF2-40B4-BE49-F238E27FC236}">
                  <a16:creationId xmlns:a16="http://schemas.microsoft.com/office/drawing/2014/main" id="{BB8505BE-2298-4E13-A7FB-2D05006D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1034" name="Freeform 6">
              <a:extLst>
                <a:ext uri="{FF2B5EF4-FFF2-40B4-BE49-F238E27FC236}">
                  <a16:creationId xmlns:a16="http://schemas.microsoft.com/office/drawing/2014/main" id="{6751C2C2-B295-4CDA-9112-A35D684DCB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5" name="Rectangle 3">
            <a:extLst>
              <a:ext uri="{FF2B5EF4-FFF2-40B4-BE49-F238E27FC236}">
                <a16:creationId xmlns:a16="http://schemas.microsoft.com/office/drawing/2014/main" id="{490C20BA-5DAB-6E6E-BA8A-AE3EEE2CCF11}"/>
              </a:ext>
            </a:extLst>
          </p:cNvPr>
          <p:cNvSpPr>
            <a:spLocks noChangeArrowheads="1"/>
          </p:cNvSpPr>
          <p:nvPr/>
        </p:nvSpPr>
        <p:spPr bwMode="auto">
          <a:xfrm>
            <a:off x="6236541" y="6104440"/>
            <a:ext cx="5666707" cy="103517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0" marR="0" lvl="0" indent="-228600" defTabSz="914400" fontAlgn="base">
              <a:lnSpc>
                <a:spcPct val="90000"/>
              </a:lnSpc>
              <a:spcBef>
                <a:spcPct val="0"/>
              </a:spcBef>
              <a:spcAft>
                <a:spcPts val="60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alpha val="60000"/>
                  </a:schemeClr>
                </a:solidFill>
                <a:effectLst/>
              </a:rPr>
              <a:t>Figure 4. Number of claims vs Fraud Reported</a:t>
            </a:r>
          </a:p>
        </p:txBody>
      </p:sp>
      <p:pic>
        <p:nvPicPr>
          <p:cNvPr id="1025" name="Picture 563">
            <a:extLst>
              <a:ext uri="{FF2B5EF4-FFF2-40B4-BE49-F238E27FC236}">
                <a16:creationId xmlns:a16="http://schemas.microsoft.com/office/drawing/2014/main" id="{D141F2AF-BD4D-E375-C82E-D74607D6B12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75028" y="1074592"/>
            <a:ext cx="5572564" cy="470881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a:extLst>
              <a:ext uri="{FF2B5EF4-FFF2-40B4-BE49-F238E27FC236}">
                <a16:creationId xmlns:a16="http://schemas.microsoft.com/office/drawing/2014/main" id="{D282CA61-53A8-045A-3CF0-23EAC9713D9E}"/>
              </a:ext>
            </a:extLst>
          </p:cNvPr>
          <p:cNvSpPr>
            <a:spLocks noChangeArrowheads="1"/>
          </p:cNvSpPr>
          <p:nvPr/>
        </p:nvSpPr>
        <p:spPr bwMode="auto">
          <a:xfrm>
            <a:off x="3433313" y="261380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561090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57" name="Group 2056">
            <a:extLst>
              <a:ext uri="{FF2B5EF4-FFF2-40B4-BE49-F238E27FC236}">
                <a16:creationId xmlns:a16="http://schemas.microsoft.com/office/drawing/2014/main" id="{287F69AB-2350-44E3-9076-00265B93F3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1"/>
            <a:ext cx="972709" cy="1935307"/>
            <a:chOff x="10918968" y="713127"/>
            <a:chExt cx="1273032" cy="2532832"/>
          </a:xfrm>
        </p:grpSpPr>
        <p:sp>
          <p:nvSpPr>
            <p:cNvPr id="2058" name="Rectangle 2057">
              <a:extLst>
                <a:ext uri="{FF2B5EF4-FFF2-40B4-BE49-F238E27FC236}">
                  <a16:creationId xmlns:a16="http://schemas.microsoft.com/office/drawing/2014/main" id="{D70652AA-1C81-481C-856B-903714375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Isosceles Triangle 2058">
              <a:extLst>
                <a:ext uri="{FF2B5EF4-FFF2-40B4-BE49-F238E27FC236}">
                  <a16:creationId xmlns:a16="http://schemas.microsoft.com/office/drawing/2014/main" id="{A2FF99B6-37BA-4650-B01D-799F02E31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Rectangle 4">
            <a:extLst>
              <a:ext uri="{FF2B5EF4-FFF2-40B4-BE49-F238E27FC236}">
                <a16:creationId xmlns:a16="http://schemas.microsoft.com/office/drawing/2014/main" id="{0D1C958C-680C-9AF8-1134-B83FFED15B3D}"/>
              </a:ext>
            </a:extLst>
          </p:cNvPr>
          <p:cNvSpPr>
            <a:spLocks noChangeArrowheads="1"/>
          </p:cNvSpPr>
          <p:nvPr/>
        </p:nvSpPr>
        <p:spPr bwMode="auto">
          <a:xfrm>
            <a:off x="1418340" y="1135608"/>
            <a:ext cx="8279122" cy="7997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1" fontAlgn="base" hangingPunct="1">
              <a:lnSpc>
                <a:spcPct val="90000"/>
              </a:lnSpc>
              <a:spcAft>
                <a:spcPts val="600"/>
              </a:spcAft>
              <a:buClrTx/>
              <a:buSzTx/>
              <a:tabLst/>
            </a:pPr>
            <a:r>
              <a:rPr kumimoji="0" lang="en-US" altLang="en-US" sz="2400" i="0" u="none" strike="noStrike" cap="none" normalizeH="0" baseline="0" dirty="0">
                <a:ln>
                  <a:noFill/>
                </a:ln>
                <a:effectLst/>
                <a:latin typeface="+mj-lt"/>
                <a:ea typeface="+mj-ea"/>
                <a:cs typeface="+mj-cs"/>
              </a:rPr>
              <a:t>Figure 5. Incident Severity vs Auto Made</a:t>
            </a:r>
          </a:p>
          <a:p>
            <a:pPr marL="0" marR="0" lvl="0" indent="0" defTabSz="914400" eaLnBrk="1" fontAlgn="base" hangingPunct="1">
              <a:lnSpc>
                <a:spcPct val="90000"/>
              </a:lnSpc>
              <a:spcAft>
                <a:spcPts val="600"/>
              </a:spcAft>
              <a:buClrTx/>
              <a:buSzTx/>
              <a:tabLst/>
            </a:pPr>
            <a:endParaRPr kumimoji="0" lang="en-US" altLang="en-US" sz="3600" b="0" i="0" u="none" strike="noStrike" cap="none" normalizeH="0" baseline="0" dirty="0">
              <a:ln>
                <a:noFill/>
              </a:ln>
              <a:effectLst/>
              <a:latin typeface="+mj-lt"/>
              <a:ea typeface="+mj-ea"/>
              <a:cs typeface="+mj-cs"/>
            </a:endParaRPr>
          </a:p>
        </p:txBody>
      </p:sp>
      <p:pic>
        <p:nvPicPr>
          <p:cNvPr id="2050" name="Picture 569">
            <a:extLst>
              <a:ext uri="{FF2B5EF4-FFF2-40B4-BE49-F238E27FC236}">
                <a16:creationId xmlns:a16="http://schemas.microsoft.com/office/drawing/2014/main" id="{57A89778-5DEB-C4DA-8D87-B5540E526E7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346274" y="1535458"/>
            <a:ext cx="5715704" cy="2572067"/>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572">
            <a:extLst>
              <a:ext uri="{FF2B5EF4-FFF2-40B4-BE49-F238E27FC236}">
                <a16:creationId xmlns:a16="http://schemas.microsoft.com/office/drawing/2014/main" id="{B3A6FD90-1849-0DB0-A126-EEC0BF63D28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346274" y="4060406"/>
            <a:ext cx="5158043" cy="221795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85E9B9A1-7531-2B1A-7139-85AA901A37CF}"/>
              </a:ext>
            </a:extLst>
          </p:cNvPr>
          <p:cNvSpPr>
            <a:spLocks noChangeArrowheads="1"/>
          </p:cNvSpPr>
          <p:nvPr/>
        </p:nvSpPr>
        <p:spPr bwMode="auto">
          <a:xfrm>
            <a:off x="1179882" y="6251414"/>
            <a:ext cx="7123180" cy="45801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0" marR="0" lvl="0" indent="-228600" defTabSz="914400" fontAlgn="base">
              <a:lnSpc>
                <a:spcPct val="90000"/>
              </a:lnSpc>
              <a:spcBef>
                <a:spcPct val="0"/>
              </a:spcBef>
              <a:spcAft>
                <a:spcPts val="600"/>
              </a:spcAft>
              <a:buClrTx/>
              <a:buSzTx/>
              <a:buFont typeface="Arial" panose="020B0604020202020204" pitchFamily="34" charset="0"/>
              <a:buChar char="•"/>
              <a:tabLst/>
            </a:pPr>
            <a:r>
              <a:rPr kumimoji="0" lang="en-US" altLang="en-US" sz="2000" b="0" i="0" u="none" strike="noStrike" cap="none" normalizeH="0" baseline="0" dirty="0">
                <a:ln>
                  <a:noFill/>
                </a:ln>
                <a:effectLst/>
              </a:rPr>
              <a:t>Figure 6. Insurance Occupation vs Fraud Count</a:t>
            </a:r>
          </a:p>
        </p:txBody>
      </p:sp>
      <p:grpSp>
        <p:nvGrpSpPr>
          <p:cNvPr id="2061" name="Group 2060">
            <a:extLst>
              <a:ext uri="{FF2B5EF4-FFF2-40B4-BE49-F238E27FC236}">
                <a16:creationId xmlns:a16="http://schemas.microsoft.com/office/drawing/2014/main" id="{3EA7D759-6BEF-4CBD-A325-BCFA77832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2062" name="Isosceles Triangle 2061">
              <a:extLst>
                <a:ext uri="{FF2B5EF4-FFF2-40B4-BE49-F238E27FC236}">
                  <a16:creationId xmlns:a16="http://schemas.microsoft.com/office/drawing/2014/main" id="{317405EC-53E3-473A-8B42-B9475D057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3" name="Rectangle 2062">
              <a:extLst>
                <a:ext uri="{FF2B5EF4-FFF2-40B4-BE49-F238E27FC236}">
                  <a16:creationId xmlns:a16="http://schemas.microsoft.com/office/drawing/2014/main" id="{C03F2370-11B5-4E16-8AE5-B4854408B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3">
            <a:extLst>
              <a:ext uri="{FF2B5EF4-FFF2-40B4-BE49-F238E27FC236}">
                <a16:creationId xmlns:a16="http://schemas.microsoft.com/office/drawing/2014/main" id="{AE1151CE-0BEA-8ACA-8620-76BB659F46F8}"/>
              </a:ext>
            </a:extLst>
          </p:cNvPr>
          <p:cNvSpPr>
            <a:spLocks noChangeArrowheads="1"/>
          </p:cNvSpPr>
          <p:nvPr/>
        </p:nvSpPr>
        <p:spPr bwMode="auto">
          <a:xfrm>
            <a:off x="3493698" y="97478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452370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48B44EA-ED03-A2CB-8EA0-F3B31E9A7BC5}"/>
              </a:ext>
            </a:extLst>
          </p:cNvPr>
          <p:cNvSpPr>
            <a:spLocks noChangeArrowheads="1"/>
          </p:cNvSpPr>
          <p:nvPr/>
        </p:nvSpPr>
        <p:spPr bwMode="auto">
          <a:xfrm>
            <a:off x="2636667" y="844101"/>
            <a:ext cx="2978387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18415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                  Below table summarizes the metrics of all models developed in this project:</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18415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3" name="Picture 981">
            <a:extLst>
              <a:ext uri="{FF2B5EF4-FFF2-40B4-BE49-F238E27FC236}">
                <a16:creationId xmlns:a16="http://schemas.microsoft.com/office/drawing/2014/main" id="{63C9552C-D78C-3306-1CF3-BD10A62E2E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358" y="1566511"/>
            <a:ext cx="10156054" cy="391505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240251B1-1BE0-BD49-6B19-0ED4CA860490}"/>
              </a:ext>
            </a:extLst>
          </p:cNvPr>
          <p:cNvSpPr>
            <a:spLocks noChangeArrowheads="1"/>
          </p:cNvSpPr>
          <p:nvPr/>
        </p:nvSpPr>
        <p:spPr bwMode="auto">
          <a:xfrm>
            <a:off x="4722921" y="5733061"/>
            <a:ext cx="3597161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Figure 14. Metrics of All Models</a:t>
            </a:r>
            <a:r>
              <a:rPr kumimoji="0" lang="en-US" altLang="en-US" sz="8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41570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7F79B24-D2B1-D4EB-1297-130698AFC436}"/>
              </a:ext>
            </a:extLst>
          </p:cNvPr>
          <p:cNvPicPr>
            <a:picLocks noGrp="1"/>
          </p:cNvPicPr>
          <p:nvPr>
            <p:ph idx="1"/>
          </p:nvPr>
        </p:nvPicPr>
        <p:blipFill>
          <a:blip r:embed="rId2"/>
          <a:stretch>
            <a:fillRect/>
          </a:stretch>
        </p:blipFill>
        <p:spPr>
          <a:xfrm>
            <a:off x="2044315" y="643466"/>
            <a:ext cx="8103370" cy="5571067"/>
          </a:xfrm>
          <a:prstGeom prst="rect">
            <a:avLst/>
          </a:prstGeom>
        </p:spPr>
      </p:pic>
    </p:spTree>
    <p:extLst>
      <p:ext uri="{BB962C8B-B14F-4D97-AF65-F5344CB8AC3E}">
        <p14:creationId xmlns:p14="http://schemas.microsoft.com/office/powerpoint/2010/main" val="2562505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BBA1DF-4402-F28B-B0D7-819C255FB28D}"/>
              </a:ext>
            </a:extLst>
          </p:cNvPr>
          <p:cNvSpPr>
            <a:spLocks noGrp="1"/>
          </p:cNvSpPr>
          <p:nvPr>
            <p:ph type="title"/>
          </p:nvPr>
        </p:nvSpPr>
        <p:spPr>
          <a:xfrm>
            <a:off x="1075767" y="1188637"/>
            <a:ext cx="2988234" cy="4480726"/>
          </a:xfrm>
        </p:spPr>
        <p:txBody>
          <a:bodyPr>
            <a:normAutofit/>
          </a:bodyPr>
          <a:lstStyle/>
          <a:p>
            <a:pPr algn="r"/>
            <a:r>
              <a:rPr lang="en-US" sz="6600" dirty="0"/>
              <a:t>Roles</a:t>
            </a:r>
          </a:p>
        </p:txBody>
      </p:sp>
      <p:cxnSp>
        <p:nvCxnSpPr>
          <p:cNvPr id="18"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3529726-F48E-A281-A99C-A87C39F9D5ED}"/>
              </a:ext>
            </a:extLst>
          </p:cNvPr>
          <p:cNvSpPr>
            <a:spLocks noGrp="1"/>
          </p:cNvSpPr>
          <p:nvPr>
            <p:ph idx="1"/>
          </p:nvPr>
        </p:nvSpPr>
        <p:spPr>
          <a:xfrm>
            <a:off x="5040303" y="1586449"/>
            <a:ext cx="5460114" cy="4165334"/>
          </a:xfrm>
        </p:spPr>
        <p:txBody>
          <a:bodyPr anchor="ctr">
            <a:normAutofit/>
          </a:bodyPr>
          <a:lstStyle/>
          <a:p>
            <a:pPr marL="0" indent="0">
              <a:buNone/>
            </a:pPr>
            <a:r>
              <a:rPr lang="en-US" sz="1600" dirty="0">
                <a:effectLst/>
                <a:latin typeface="Calibri" panose="020F0502020204030204" pitchFamily="34" charset="0"/>
                <a:ea typeface="Calibri" panose="020F0502020204030204" pitchFamily="34" charset="0"/>
              </a:rPr>
              <a:t>We have established this method through zoom calls, screen sharing was conducted among the developer navigator pairs. The developer will share the screen while the navigator views it and gives suggestions or feedback, and the developer instantly applies the ideas that are shared by the navigator in code to improvise. Other than this pair programming we also followed the scrum method. We have assigned tasks and shared work equally. </a:t>
            </a:r>
          </a:p>
          <a:p>
            <a:pPr marL="0" indent="0">
              <a:buNone/>
            </a:pPr>
            <a:r>
              <a:rPr lang="en-US" sz="1600" dirty="0">
                <a:effectLst/>
                <a:latin typeface="Calibri" panose="020F0502020204030204" pitchFamily="34" charset="0"/>
                <a:ea typeface="Calibri" panose="020F0502020204030204" pitchFamily="34" charset="0"/>
              </a:rPr>
              <a:t>We have conducted meetings every week to exchange the status update and assign new tasks for the following week. This approach helped us in finishing our work and meet the deadlines assigned. The evidence is attached in an agile user stories document and submitted along with this report. All five in the team have worked and shared work equally which led us to successfully build a classification model and finish this project.</a:t>
            </a:r>
          </a:p>
          <a:p>
            <a:endParaRPr lang="en-US" sz="1300" dirty="0"/>
          </a:p>
        </p:txBody>
      </p:sp>
    </p:spTree>
    <p:extLst>
      <p:ext uri="{BB962C8B-B14F-4D97-AF65-F5344CB8AC3E}">
        <p14:creationId xmlns:p14="http://schemas.microsoft.com/office/powerpoint/2010/main" val="3153808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306574C-C52F-1D3C-1373-0EBA66928E73}"/>
              </a:ext>
            </a:extLst>
          </p:cNvPr>
          <p:cNvSpPr>
            <a:spLocks noGrp="1"/>
          </p:cNvSpPr>
          <p:nvPr>
            <p:ph type="title"/>
          </p:nvPr>
        </p:nvSpPr>
        <p:spPr>
          <a:xfrm>
            <a:off x="524741" y="620392"/>
            <a:ext cx="3808268" cy="5504688"/>
          </a:xfrm>
        </p:spPr>
        <p:txBody>
          <a:bodyPr vert="horz" lIns="91440" tIns="45720" rIns="91440" bIns="45720" rtlCol="0">
            <a:normAutofit/>
          </a:bodyPr>
          <a:lstStyle/>
          <a:p>
            <a:r>
              <a:rPr lang="en-US" sz="5100" b="1" kern="1200">
                <a:solidFill>
                  <a:schemeClr val="bg1"/>
                </a:solidFill>
                <a:latin typeface="+mj-lt"/>
                <a:ea typeface="+mj-ea"/>
                <a:cs typeface="+mj-cs"/>
              </a:rPr>
              <a:t>Responsilities</a:t>
            </a:r>
          </a:p>
        </p:txBody>
      </p:sp>
      <p:graphicFrame>
        <p:nvGraphicFramePr>
          <p:cNvPr id="5" name="Content Placeholder 2">
            <a:extLst>
              <a:ext uri="{FF2B5EF4-FFF2-40B4-BE49-F238E27FC236}">
                <a16:creationId xmlns:a16="http://schemas.microsoft.com/office/drawing/2014/main" id="{86CB696E-8B2B-18B8-FD9D-BEC04524BB7D}"/>
              </a:ext>
            </a:extLst>
          </p:cNvPr>
          <p:cNvGraphicFramePr>
            <a:graphicFrameLocks noGrp="1"/>
          </p:cNvGraphicFramePr>
          <p:nvPr>
            <p:ph idx="1"/>
            <p:extLst>
              <p:ext uri="{D42A27DB-BD31-4B8C-83A1-F6EECF244321}">
                <p14:modId xmlns:p14="http://schemas.microsoft.com/office/powerpoint/2010/main" val="1373316410"/>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84325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0BBA1DF-4402-F28B-B0D7-819C255FB28D}"/>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Motivation</a:t>
            </a:r>
          </a:p>
        </p:txBody>
      </p:sp>
      <p:sp>
        <p:nvSpPr>
          <p:cNvPr id="3" name="Content Placeholder 2">
            <a:extLst>
              <a:ext uri="{FF2B5EF4-FFF2-40B4-BE49-F238E27FC236}">
                <a16:creationId xmlns:a16="http://schemas.microsoft.com/office/drawing/2014/main" id="{D3529726-F48E-A281-A99C-A87C39F9D5ED}"/>
              </a:ext>
            </a:extLst>
          </p:cNvPr>
          <p:cNvSpPr>
            <a:spLocks noGrp="1"/>
          </p:cNvSpPr>
          <p:nvPr>
            <p:ph idx="1"/>
          </p:nvPr>
        </p:nvSpPr>
        <p:spPr>
          <a:xfrm>
            <a:off x="1367624" y="2490436"/>
            <a:ext cx="9708995" cy="3567173"/>
          </a:xfrm>
        </p:spPr>
        <p:txBody>
          <a:bodyPr anchor="ctr">
            <a:normAutofit/>
          </a:bodyPr>
          <a:lstStyle/>
          <a:p>
            <a:r>
              <a:rPr lang="en-US" sz="2400">
                <a:effectLst/>
                <a:latin typeface="Calibri" panose="020F0502020204030204" pitchFamily="34" charset="0"/>
                <a:ea typeface="Calibri" panose="020F0502020204030204" pitchFamily="34" charset="0"/>
                <a:cs typeface="Calibri" panose="020F0502020204030204" pitchFamily="34" charset="0"/>
              </a:rPr>
              <a:t>Keeping in mind giving something useful to society, we have tried to implement a system using machine learning that helps to detect automobile insurance frauds. As per the insurance information institute, it is shown that only 3% of the fraud vehicle insurance cases have been detected and it would be a huge improvement for the auto insurance company. Hence, our system can benefit both the users to claim auto insurance and the car insurance companies to avoid payments to fraud cases to save money and time.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endParaRPr lang="en-US" sz="2400"/>
          </a:p>
        </p:txBody>
      </p:sp>
    </p:spTree>
    <p:extLst>
      <p:ext uri="{BB962C8B-B14F-4D97-AF65-F5344CB8AC3E}">
        <p14:creationId xmlns:p14="http://schemas.microsoft.com/office/powerpoint/2010/main" val="2333709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BA1DF-4402-F28B-B0D7-819C255FB28D}"/>
              </a:ext>
            </a:extLst>
          </p:cNvPr>
          <p:cNvSpPr>
            <a:spLocks noGrp="1"/>
          </p:cNvSpPr>
          <p:nvPr>
            <p:ph type="title"/>
          </p:nvPr>
        </p:nvSpPr>
        <p:spPr/>
        <p:txBody>
          <a:bodyPr/>
          <a:lstStyle/>
          <a:p>
            <a:r>
              <a:rPr lang="en-US"/>
              <a:t>Objectives</a:t>
            </a:r>
            <a:endParaRPr lang="en-US" dirty="0"/>
          </a:p>
        </p:txBody>
      </p:sp>
      <p:graphicFrame>
        <p:nvGraphicFramePr>
          <p:cNvPr id="5" name="Content Placeholder 2">
            <a:extLst>
              <a:ext uri="{FF2B5EF4-FFF2-40B4-BE49-F238E27FC236}">
                <a16:creationId xmlns:a16="http://schemas.microsoft.com/office/drawing/2014/main" id="{44808403-762C-54B4-4B88-2E2A761DCAEA}"/>
              </a:ext>
            </a:extLst>
          </p:cNvPr>
          <p:cNvGraphicFramePr>
            <a:graphicFrameLocks noGrp="1"/>
          </p:cNvGraphicFramePr>
          <p:nvPr>
            <p:ph idx="1"/>
            <p:extLst>
              <p:ext uri="{D42A27DB-BD31-4B8C-83A1-F6EECF244321}">
                <p14:modId xmlns:p14="http://schemas.microsoft.com/office/powerpoint/2010/main" val="40414073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0390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DDEF810-FBAE-4C80-B905-316331395C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46">
            <a:extLst>
              <a:ext uri="{FF2B5EF4-FFF2-40B4-BE49-F238E27FC236}">
                <a16:creationId xmlns:a16="http://schemas.microsoft.com/office/drawing/2014/main" id="{FD8C7A0F-D774-4978-AA9C-7E703C2F4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344168"/>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61C7310A-3A42-4F75-8058-7F39E52B1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344168"/>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27D88313-56C7-45D8-8D97-2F5CCBF996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1544897" cy="117957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0BBA1DF-4402-F28B-B0D7-819C255FB28D}"/>
              </a:ext>
            </a:extLst>
          </p:cNvPr>
          <p:cNvSpPr>
            <a:spLocks noGrp="1"/>
          </p:cNvSpPr>
          <p:nvPr>
            <p:ph type="title"/>
          </p:nvPr>
        </p:nvSpPr>
        <p:spPr>
          <a:xfrm>
            <a:off x="1047280" y="788894"/>
            <a:ext cx="10306520" cy="880730"/>
          </a:xfrm>
        </p:spPr>
        <p:txBody>
          <a:bodyPr>
            <a:normAutofit/>
          </a:bodyPr>
          <a:lstStyle/>
          <a:p>
            <a:r>
              <a:rPr lang="en-US" sz="4000">
                <a:solidFill>
                  <a:srgbClr val="FFFFFF"/>
                </a:solidFill>
              </a:rPr>
              <a:t>Related work</a:t>
            </a:r>
          </a:p>
        </p:txBody>
      </p:sp>
      <p:graphicFrame>
        <p:nvGraphicFramePr>
          <p:cNvPr id="5" name="Content Placeholder 2">
            <a:extLst>
              <a:ext uri="{FF2B5EF4-FFF2-40B4-BE49-F238E27FC236}">
                <a16:creationId xmlns:a16="http://schemas.microsoft.com/office/drawing/2014/main" id="{C0FDBA66-FF02-D395-27C7-9D00B11CC61B}"/>
              </a:ext>
            </a:extLst>
          </p:cNvPr>
          <p:cNvGraphicFramePr>
            <a:graphicFrameLocks noGrp="1"/>
          </p:cNvGraphicFramePr>
          <p:nvPr>
            <p:ph idx="1"/>
            <p:extLst>
              <p:ext uri="{D42A27DB-BD31-4B8C-83A1-F6EECF244321}">
                <p14:modId xmlns:p14="http://schemas.microsoft.com/office/powerpoint/2010/main" val="420403587"/>
              </p:ext>
            </p:extLst>
          </p:nvPr>
        </p:nvGraphicFramePr>
        <p:xfrm>
          <a:off x="1047280" y="2189664"/>
          <a:ext cx="10095789" cy="40326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10999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BBA1DF-4402-F28B-B0D7-819C255FB28D}"/>
              </a:ext>
            </a:extLst>
          </p:cNvPr>
          <p:cNvSpPr>
            <a:spLocks noGrp="1"/>
          </p:cNvSpPr>
          <p:nvPr>
            <p:ph type="title"/>
          </p:nvPr>
        </p:nvSpPr>
        <p:spPr>
          <a:xfrm>
            <a:off x="838200" y="365125"/>
            <a:ext cx="10515600" cy="1325563"/>
          </a:xfrm>
        </p:spPr>
        <p:txBody>
          <a:bodyPr>
            <a:normAutofit/>
          </a:bodyPr>
          <a:lstStyle/>
          <a:p>
            <a:pPr algn="ctr"/>
            <a:r>
              <a:rPr lang="en-US" sz="4600">
                <a:solidFill>
                  <a:srgbClr val="FFFFFF"/>
                </a:solidFill>
              </a:rPr>
              <a:t>Related work</a:t>
            </a:r>
          </a:p>
        </p:txBody>
      </p:sp>
      <p:graphicFrame>
        <p:nvGraphicFramePr>
          <p:cNvPr id="5" name="Content Placeholder 2">
            <a:extLst>
              <a:ext uri="{FF2B5EF4-FFF2-40B4-BE49-F238E27FC236}">
                <a16:creationId xmlns:a16="http://schemas.microsoft.com/office/drawing/2014/main" id="{479CFC8A-945C-7A01-F225-8214B82E487B}"/>
              </a:ext>
            </a:extLst>
          </p:cNvPr>
          <p:cNvGraphicFramePr>
            <a:graphicFrameLocks noGrp="1"/>
          </p:cNvGraphicFramePr>
          <p:nvPr>
            <p:ph idx="1"/>
            <p:extLst>
              <p:ext uri="{D42A27DB-BD31-4B8C-83A1-F6EECF244321}">
                <p14:modId xmlns:p14="http://schemas.microsoft.com/office/powerpoint/2010/main" val="2932362369"/>
              </p:ext>
            </p:extLst>
          </p:nvPr>
        </p:nvGraphicFramePr>
        <p:xfrm>
          <a:off x="838200" y="2438400"/>
          <a:ext cx="10515600" cy="3738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28069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AEE7C4D-191B-1673-E88F-7FFFFF97B328}"/>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Related work</a:t>
            </a:r>
          </a:p>
        </p:txBody>
      </p:sp>
      <p:sp>
        <p:nvSpPr>
          <p:cNvPr id="24" name="Content Placeholder 2">
            <a:extLst>
              <a:ext uri="{FF2B5EF4-FFF2-40B4-BE49-F238E27FC236}">
                <a16:creationId xmlns:a16="http://schemas.microsoft.com/office/drawing/2014/main" id="{D8F1AC6C-0763-E01A-0428-9608A9C7F5CC}"/>
              </a:ext>
            </a:extLst>
          </p:cNvPr>
          <p:cNvSpPr>
            <a:spLocks noGrp="1"/>
          </p:cNvSpPr>
          <p:nvPr>
            <p:ph idx="1"/>
          </p:nvPr>
        </p:nvSpPr>
        <p:spPr>
          <a:xfrm>
            <a:off x="1367624" y="2490436"/>
            <a:ext cx="9708995" cy="3567173"/>
          </a:xfrm>
        </p:spPr>
        <p:txBody>
          <a:bodyPr anchor="ctr">
            <a:normAutofit/>
          </a:bodyPr>
          <a:lstStyle/>
          <a:p>
            <a:r>
              <a:rPr lang="en-US" sz="2000">
                <a:effectLst/>
                <a:latin typeface="Calibri" panose="020F0502020204030204" pitchFamily="34" charset="0"/>
                <a:ea typeface="Calibri" panose="020F0502020204030204" pitchFamily="34" charset="0"/>
              </a:rPr>
              <a:t>To get a better understanding of the dataset, we use the ‘describe’ method to get a statistical report. For numerical data types, we find the mean, std, min and max value. For object data types, we find the unique value count and top value frequency. We also visualize the distribution of the target variable, and we know we have an imbalanced target variable. There are only 25% fraud claims with remaining 75% claims being honest claims. We handle imbalanced data later. We use count plot to visualize discrete variables.</a:t>
            </a:r>
          </a:p>
          <a:p>
            <a:r>
              <a:rPr lang="en-US" sz="2000">
                <a:effectLst/>
                <a:latin typeface="Calibri" panose="020F0502020204030204" pitchFamily="34" charset="0"/>
                <a:ea typeface="Calibri" panose="020F0502020204030204" pitchFamily="34" charset="0"/>
              </a:rPr>
              <a:t>To gain a deeper understanding of relations of each parameter with fraud claims, we conduct more visualizations. From the graphs, we can conclude there is no clear correlation between ‘month as customer’ and fraud claim amount. And for a claim amount around 60000, it is more likely to have fraud claims due to the impressive money gain. While for claim amounts below 20000, it is less likely to have fraud claims due to the limited money gain and claimants would think not worth forgery.</a:t>
            </a:r>
          </a:p>
          <a:p>
            <a:endParaRPr lang="en-US" sz="2000"/>
          </a:p>
        </p:txBody>
      </p:sp>
    </p:spTree>
    <p:extLst>
      <p:ext uri="{BB962C8B-B14F-4D97-AF65-F5344CB8AC3E}">
        <p14:creationId xmlns:p14="http://schemas.microsoft.com/office/powerpoint/2010/main" val="110298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3E3F13-B06B-A739-2DAA-EB5B2CA8D5FC}"/>
              </a:ext>
            </a:extLst>
          </p:cNvPr>
          <p:cNvSpPr>
            <a:spLocks noGrp="1"/>
          </p:cNvSpPr>
          <p:nvPr>
            <p:ph type="title"/>
          </p:nvPr>
        </p:nvSpPr>
        <p:spPr>
          <a:xfrm>
            <a:off x="956826" y="1112969"/>
            <a:ext cx="3937298" cy="4166010"/>
          </a:xfrm>
        </p:spPr>
        <p:txBody>
          <a:bodyPr>
            <a:normAutofit/>
          </a:bodyPr>
          <a:lstStyle/>
          <a:p>
            <a:r>
              <a:rPr lang="en-US">
                <a:solidFill>
                  <a:srgbClr val="FFFFFF"/>
                </a:solidFill>
              </a:rPr>
              <a:t>Problem Statement</a:t>
            </a:r>
          </a:p>
        </p:txBody>
      </p:sp>
      <p:sp>
        <p:nvSpPr>
          <p:cNvPr id="29" name="Freeform: Shape 28">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25C6962-0844-13A4-1FCB-BAC5C3E73327}"/>
              </a:ext>
            </a:extLst>
          </p:cNvPr>
          <p:cNvSpPr>
            <a:spLocks noGrp="1"/>
          </p:cNvSpPr>
          <p:nvPr>
            <p:ph idx="1"/>
          </p:nvPr>
        </p:nvSpPr>
        <p:spPr>
          <a:xfrm>
            <a:off x="6096000" y="820880"/>
            <a:ext cx="5257799" cy="4889350"/>
          </a:xfrm>
        </p:spPr>
        <p:txBody>
          <a:bodyPr anchor="t">
            <a:normAutofit/>
          </a:bodyPr>
          <a:lstStyle/>
          <a:p>
            <a:r>
              <a:rPr lang="en-US">
                <a:effectLst/>
                <a:latin typeface="Calibri" panose="020F0502020204030204" pitchFamily="34" charset="0"/>
                <a:ea typeface="Calibri" panose="020F0502020204030204" pitchFamily="34" charset="0"/>
              </a:rPr>
              <a:t>To accurately forecast fraud insurance claims, which is a classification problem using the labeled data, we used supervised learning algorithms to see which one best suit for detecting automobile insurance fraud and assisting organizers in reducing losses.</a:t>
            </a:r>
          </a:p>
          <a:p>
            <a:endParaRPr lang="en-US"/>
          </a:p>
        </p:txBody>
      </p:sp>
      <p:sp>
        <p:nvSpPr>
          <p:cNvPr id="35" name="Freeform: Shape 34">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401803446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8EABE111549B9478D5D2A8243F9638A" ma:contentTypeVersion="2" ma:contentTypeDescription="Create a new document." ma:contentTypeScope="" ma:versionID="4e784c6e6db03c96721cc7044a09a863">
  <xsd:schema xmlns:xsd="http://www.w3.org/2001/XMLSchema" xmlns:xs="http://www.w3.org/2001/XMLSchema" xmlns:p="http://schemas.microsoft.com/office/2006/metadata/properties" xmlns:ns3="bbef989b-716b-4271-81ef-dabe5d367165" targetNamespace="http://schemas.microsoft.com/office/2006/metadata/properties" ma:root="true" ma:fieldsID="8f7e1e9f8da788c44a33be4ba2071b33" ns3:_="">
    <xsd:import namespace="bbef989b-716b-4271-81ef-dabe5d367165"/>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bef989b-716b-4271-81ef-dabe5d36716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A63C415-8BE4-45B0-BF61-853A31CE23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bef989b-716b-4271-81ef-dabe5d3671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BCCCA33-B44B-4C36-8B59-4DDE69BE052A}">
  <ds:schemaRefs>
    <ds:schemaRef ds:uri="http://schemas.microsoft.com/sharepoint/v3/contenttype/forms"/>
  </ds:schemaRefs>
</ds:datastoreItem>
</file>

<file path=customXml/itemProps3.xml><?xml version="1.0" encoding="utf-8"?>
<ds:datastoreItem xmlns:ds="http://schemas.openxmlformats.org/officeDocument/2006/customXml" ds:itemID="{B9B32FF1-4E97-42AA-95D8-7258E9A27EB9}">
  <ds:schemaRefs>
    <ds:schemaRef ds:uri="bbef989b-716b-4271-81ef-dabe5d367165"/>
    <ds:schemaRef ds:uri="http://schemas.microsoft.com/office/2006/documentManagement/types"/>
    <ds:schemaRef ds:uri="http://purl.org/dc/terms/"/>
    <ds:schemaRef ds:uri="http://schemas.microsoft.com/office/2006/metadata/properties"/>
    <ds:schemaRef ds:uri="http://purl.org/dc/dcmitype/"/>
    <ds:schemaRef ds:uri="http://purl.org/dc/elements/1.1/"/>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TotalTime>275</TotalTime>
  <Words>1639</Words>
  <Application>Microsoft Office PowerPoint</Application>
  <PresentationFormat>Widescreen</PresentationFormat>
  <Paragraphs>43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AUTO INSURANCE FRAUD DETECTION</vt:lpstr>
      <vt:lpstr>Roles</vt:lpstr>
      <vt:lpstr>Responsilities</vt:lpstr>
      <vt:lpstr>Motivation</vt:lpstr>
      <vt:lpstr>Objectives</vt:lpstr>
      <vt:lpstr>Related work</vt:lpstr>
      <vt:lpstr>Related work</vt:lpstr>
      <vt:lpstr>Related work</vt:lpstr>
      <vt:lpstr>Problem Statement</vt:lpstr>
      <vt:lpstr>Proposed Solution</vt:lpstr>
      <vt:lpstr>PowerPoint Presentation</vt:lpstr>
      <vt:lpstr>ax = pd.value_counts(df['fraud_reported']).plot.bar(color=['olive', 'red'], figsize=(5,5)) ax.set_xlabel('Fraud_reported') ax.set_ylabel('Number_of_claims') plt.show()</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 INSURANCE FRAUD DETECTION</dc:title>
  <dc:creator>Ravali Bhoothpuram</dc:creator>
  <cp:lastModifiedBy>Ravali Bhoothpuram</cp:lastModifiedBy>
  <cp:revision>2</cp:revision>
  <dcterms:created xsi:type="dcterms:W3CDTF">2022-12-05T19:26:38Z</dcterms:created>
  <dcterms:modified xsi:type="dcterms:W3CDTF">2022-12-06T00:01:45Z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0x01010088EABE111549B9478D5D2A8243F9638A</vt:lpwstr>
  </property>
</Properties>
</file>