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jerla, Satyasri Pavani Harika" userId="1748aae9-425a-4dad-8fa0-bff5d9ae3e92" providerId="ADAL" clId="{3EBE2BA8-268A-A54B-817D-B59C70C90FA5}"/>
    <pc:docChg chg="modSld">
      <pc:chgData name="Penjerla, Satyasri Pavani Harika" userId="1748aae9-425a-4dad-8fa0-bff5d9ae3e92" providerId="ADAL" clId="{3EBE2BA8-268A-A54B-817D-B59C70C90FA5}" dt="2020-02-08T00:55:26.434" v="174" actId="20577"/>
      <pc:docMkLst>
        <pc:docMk/>
      </pc:docMkLst>
      <pc:sldChg chg="modSp">
        <pc:chgData name="Penjerla, Satyasri Pavani Harika" userId="1748aae9-425a-4dad-8fa0-bff5d9ae3e92" providerId="ADAL" clId="{3EBE2BA8-268A-A54B-817D-B59C70C90FA5}" dt="2020-02-08T00:55:26.434" v="174" actId="20577"/>
        <pc:sldMkLst>
          <pc:docMk/>
          <pc:sldMk cId="714264904" sldId="256"/>
        </pc:sldMkLst>
        <pc:spChg chg="mod">
          <ac:chgData name="Penjerla, Satyasri Pavani Harika" userId="1748aae9-425a-4dad-8fa0-bff5d9ae3e92" providerId="ADAL" clId="{3EBE2BA8-268A-A54B-817D-B59C70C90FA5}" dt="2020-02-08T00:55:26.434" v="174" actId="20577"/>
          <ac:spMkLst>
            <pc:docMk/>
            <pc:sldMk cId="714264904" sldId="256"/>
            <ac:spMk id="4" creationId="{56E880B5-4EB4-9B47-A966-0270E26F274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suprod-my.sharepoint.com/personal/spenjerl_kent_edu/Documents/KENT/Spring-2020/Adv-ML/Assignment1/Hypertuning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suprod-my.sharepoint.com/personal/spenjerl_kent_edu/Documents/KENT/Spring-2020/Adv-ML/Assignment1/Hypertuning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Validation</a:t>
            </a:r>
            <a:r>
              <a:rPr lang="en-US" sz="2000" baseline="0" dirty="0"/>
              <a:t> and Test Sets Losses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30633027646844E-2"/>
          <c:y val="0.10357339637756198"/>
          <c:w val="0.79861788288470803"/>
          <c:h val="0.707972880561145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Validation Set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1">
                  <a:alpha val="98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1">
                    <a:alpha val="98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79-8248-A732-882E6C144181}"/>
              </c:ext>
            </c:extLst>
          </c:dPt>
          <c:cat>
            <c:strRef>
              <c:f>Sheet1!$A$20:$A$28</c:f>
              <c:strCache>
                <c:ptCount val="9"/>
                <c:pt idx="0">
                  <c:v>Initial Model</c:v>
                </c:pt>
                <c:pt idx="1">
                  <c:v>Units=4</c:v>
                </c:pt>
                <c:pt idx="2">
                  <c:v>Units=128</c:v>
                </c:pt>
                <c:pt idx="3">
                  <c:v>mse-loss function</c:v>
                </c:pt>
                <c:pt idx="4">
                  <c:v>tanh-activation function</c:v>
                </c:pt>
                <c:pt idx="5">
                  <c:v>L-1 Regularization</c:v>
                </c:pt>
                <c:pt idx="6">
                  <c:v>L-2 Regularization</c:v>
                </c:pt>
                <c:pt idx="7">
                  <c:v>Layers=3</c:v>
                </c:pt>
                <c:pt idx="8">
                  <c:v>Layer=1</c:v>
                </c:pt>
              </c:strCache>
            </c:strRef>
          </c:cat>
          <c:val>
            <c:numRef>
              <c:f>Sheet1!$B$20:$B$28</c:f>
              <c:numCache>
                <c:formatCode>General</c:formatCode>
                <c:ptCount val="9"/>
                <c:pt idx="0">
                  <c:v>0.69730000000000003</c:v>
                </c:pt>
                <c:pt idx="1">
                  <c:v>0.40200000000000002</c:v>
                </c:pt>
                <c:pt idx="2">
                  <c:v>9.5000000000000001E-2</c:v>
                </c:pt>
                <c:pt idx="3">
                  <c:v>0.109</c:v>
                </c:pt>
                <c:pt idx="4">
                  <c:v>0.84199999999999997</c:v>
                </c:pt>
                <c:pt idx="5">
                  <c:v>0.14299999999999999</c:v>
                </c:pt>
                <c:pt idx="6">
                  <c:v>0.46329999999999999</c:v>
                </c:pt>
                <c:pt idx="7">
                  <c:v>0.77149999999999996</c:v>
                </c:pt>
                <c:pt idx="8">
                  <c:v>0.4768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79-8248-A732-882E6C144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1311570032"/>
        <c:axId val="1312122160"/>
      </c:barChart>
      <c:lineChart>
        <c:grouping val="standard"/>
        <c:varyColors val="0"/>
        <c:ser>
          <c:idx val="1"/>
          <c:order val="1"/>
          <c:tx>
            <c:strRef>
              <c:f>Sheet1!$C$19</c:f>
              <c:strCache>
                <c:ptCount val="1"/>
                <c:pt idx="0">
                  <c:v>Test Set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25400" cap="sq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Sheet1!$A$20:$A$28</c:f>
              <c:strCache>
                <c:ptCount val="9"/>
                <c:pt idx="0">
                  <c:v>Initial Model</c:v>
                </c:pt>
                <c:pt idx="1">
                  <c:v>Units=4</c:v>
                </c:pt>
                <c:pt idx="2">
                  <c:v>Units=128</c:v>
                </c:pt>
                <c:pt idx="3">
                  <c:v>mse-loss function</c:v>
                </c:pt>
                <c:pt idx="4">
                  <c:v>tanh-activation function</c:v>
                </c:pt>
                <c:pt idx="5">
                  <c:v>L-1 Regularization</c:v>
                </c:pt>
                <c:pt idx="6">
                  <c:v>L-2 Regularization</c:v>
                </c:pt>
                <c:pt idx="7">
                  <c:v>Layers=3</c:v>
                </c:pt>
                <c:pt idx="8">
                  <c:v>Layer=1</c:v>
                </c:pt>
              </c:strCache>
            </c:strRef>
          </c:cat>
          <c:val>
            <c:numRef>
              <c:f>Sheet1!$C$20:$C$28</c:f>
              <c:numCache>
                <c:formatCode>General</c:formatCode>
                <c:ptCount val="9"/>
                <c:pt idx="0">
                  <c:v>0.28639999999999999</c:v>
                </c:pt>
                <c:pt idx="1">
                  <c:v>0.39539999999999997</c:v>
                </c:pt>
                <c:pt idx="2">
                  <c:v>0.4395</c:v>
                </c:pt>
                <c:pt idx="3">
                  <c:v>8.6800000000000002E-2</c:v>
                </c:pt>
                <c:pt idx="4">
                  <c:v>0.34129999999999999</c:v>
                </c:pt>
                <c:pt idx="5">
                  <c:v>0.57299999999999995</c:v>
                </c:pt>
                <c:pt idx="6">
                  <c:v>0.33</c:v>
                </c:pt>
                <c:pt idx="7">
                  <c:v>0.308</c:v>
                </c:pt>
                <c:pt idx="8">
                  <c:v>0.27950000000000003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279-8248-A732-882E6C144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1570032"/>
        <c:axId val="1312122160"/>
      </c:lineChart>
      <c:catAx>
        <c:axId val="131157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Parameters</a:t>
                </a:r>
              </a:p>
            </c:rich>
          </c:tx>
          <c:layout>
            <c:manualLayout>
              <c:xMode val="edge"/>
              <c:yMode val="edge"/>
              <c:x val="0.42460528626031524"/>
              <c:y val="0.93914382290303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122160"/>
        <c:crosses val="autoZero"/>
        <c:auto val="1"/>
        <c:lblAlgn val="ctr"/>
        <c:lblOffset val="100"/>
        <c:noMultiLvlLbl val="0"/>
      </c:catAx>
      <c:valAx>
        <c:axId val="131212216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57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3997001661241744"/>
          <c:y val="0.13498673740053047"/>
          <c:w val="0.15906493114364301"/>
          <c:h val="0.19240939346553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Validation</a:t>
            </a:r>
            <a:r>
              <a:rPr lang="en-US" sz="2000" baseline="0" dirty="0"/>
              <a:t> and Test Sets Accuracies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Sheet1!$B$57</c:f>
              <c:strCache>
                <c:ptCount val="1"/>
                <c:pt idx="0">
                  <c:v>Validation Set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strRef>
              <c:f>Sheet1!$A$58:$A$66</c:f>
              <c:strCache>
                <c:ptCount val="9"/>
                <c:pt idx="0">
                  <c:v>Initial Model</c:v>
                </c:pt>
                <c:pt idx="1">
                  <c:v>Units-4</c:v>
                </c:pt>
                <c:pt idx="2">
                  <c:v>Units-128</c:v>
                </c:pt>
                <c:pt idx="3">
                  <c:v>mse-Loss function</c:v>
                </c:pt>
                <c:pt idx="4">
                  <c:v>tanh-Activation function</c:v>
                </c:pt>
                <c:pt idx="5">
                  <c:v>L-1 Regularization</c:v>
                </c:pt>
                <c:pt idx="6">
                  <c:v>L-2 Regularization</c:v>
                </c:pt>
                <c:pt idx="7">
                  <c:v>Layers=3</c:v>
                </c:pt>
                <c:pt idx="8">
                  <c:v>Layer=1</c:v>
                </c:pt>
              </c:strCache>
            </c:strRef>
          </c:cat>
          <c:val>
            <c:numRef>
              <c:f>Sheet1!$B$58:$B$66</c:f>
              <c:numCache>
                <c:formatCode>General</c:formatCode>
                <c:ptCount val="9"/>
                <c:pt idx="0">
                  <c:v>0.86560000000000004</c:v>
                </c:pt>
                <c:pt idx="1">
                  <c:v>0.87309999999999999</c:v>
                </c:pt>
                <c:pt idx="2">
                  <c:v>0.97170000000000001</c:v>
                </c:pt>
                <c:pt idx="3">
                  <c:v>0.8649</c:v>
                </c:pt>
                <c:pt idx="4">
                  <c:v>0.86260000000000003</c:v>
                </c:pt>
                <c:pt idx="5">
                  <c:v>0.95269999999999999</c:v>
                </c:pt>
                <c:pt idx="6">
                  <c:v>0.86460000000000004</c:v>
                </c:pt>
                <c:pt idx="7">
                  <c:v>0.86460000000000004</c:v>
                </c:pt>
                <c:pt idx="8">
                  <c:v>0.86939999999999995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58-0047-986B-862AD66A5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7570672"/>
        <c:axId val="1315097344"/>
      </c:barChart>
      <c:lineChart>
        <c:grouping val="standard"/>
        <c:varyColors val="0"/>
        <c:ser>
          <c:idx val="1"/>
          <c:order val="1"/>
          <c:tx>
            <c:strRef>
              <c:f>Sheet1!$C$57</c:f>
              <c:strCache>
                <c:ptCount val="1"/>
                <c:pt idx="0">
                  <c:v>Test Set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tx1"/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Sheet1!$A$58:$A$66</c:f>
              <c:strCache>
                <c:ptCount val="9"/>
                <c:pt idx="0">
                  <c:v>Initial Model</c:v>
                </c:pt>
                <c:pt idx="1">
                  <c:v>Units-4</c:v>
                </c:pt>
                <c:pt idx="2">
                  <c:v>Units-128</c:v>
                </c:pt>
                <c:pt idx="3">
                  <c:v>mse-Loss function</c:v>
                </c:pt>
                <c:pt idx="4">
                  <c:v>tanh-Activation function</c:v>
                </c:pt>
                <c:pt idx="5">
                  <c:v>L-1 Regularization</c:v>
                </c:pt>
                <c:pt idx="6">
                  <c:v>L-2 Regularization</c:v>
                </c:pt>
                <c:pt idx="7">
                  <c:v>Layers=3</c:v>
                </c:pt>
                <c:pt idx="8">
                  <c:v>Layer=1</c:v>
                </c:pt>
              </c:strCache>
            </c:strRef>
          </c:cat>
          <c:val>
            <c:numRef>
              <c:f>Sheet1!$C$58:$C$66</c:f>
              <c:numCache>
                <c:formatCode>General</c:formatCode>
                <c:ptCount val="9"/>
                <c:pt idx="0">
                  <c:v>0.88560000000000005</c:v>
                </c:pt>
                <c:pt idx="1">
                  <c:v>0.87690000000000001</c:v>
                </c:pt>
                <c:pt idx="2">
                  <c:v>0.84899999999999998</c:v>
                </c:pt>
                <c:pt idx="3">
                  <c:v>0.88180000000000003</c:v>
                </c:pt>
                <c:pt idx="4">
                  <c:v>0.87029999999999996</c:v>
                </c:pt>
                <c:pt idx="5">
                  <c:v>0.84960000000000002</c:v>
                </c:pt>
                <c:pt idx="6">
                  <c:v>0.88700000000000001</c:v>
                </c:pt>
                <c:pt idx="7">
                  <c:v>0.88139999999999996</c:v>
                </c:pt>
                <c:pt idx="8">
                  <c:v>0.88800000000000001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58-0047-986B-862AD66A5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7570672"/>
        <c:axId val="1315097344"/>
      </c:lineChart>
      <c:catAx>
        <c:axId val="1347570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Parameters</a:t>
                </a:r>
              </a:p>
            </c:rich>
          </c:tx>
          <c:layout>
            <c:manualLayout>
              <c:xMode val="edge"/>
              <c:yMode val="edge"/>
              <c:x val="0.42388838451734562"/>
              <c:y val="0.946955942795763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097344"/>
        <c:crosses val="autoZero"/>
        <c:auto val="1"/>
        <c:lblAlgn val="ctr"/>
        <c:lblOffset val="100"/>
        <c:noMultiLvlLbl val="0"/>
      </c:catAx>
      <c:valAx>
        <c:axId val="1315097344"/>
        <c:scaling>
          <c:orientation val="minMax"/>
          <c:max val="1"/>
          <c:min val="0.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570672"/>
        <c:crosses val="autoZero"/>
        <c:crossBetween val="between"/>
        <c:minorUnit val="2.0000000000000004E-2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7317763245695978"/>
          <c:y val="0.17653667586929309"/>
          <c:w val="0.11409345890587207"/>
          <c:h val="9.24397020834627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3CC7-76F7-514B-8874-ADF4FD48F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C28FD-66F0-5442-956D-2B6421386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8D3F-F7E3-9F4C-B275-871DD65C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2D638-3557-C548-9070-1DDFD0ED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0900-16E1-0143-8D4D-D4F79AC5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2BB9-B36A-5E49-A094-C375397D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F11AB-5E1E-E94D-882A-D9F8A5379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3017-0C78-5446-8F3D-849ABB06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9BF0-4DB7-6B40-B5E6-E540CE3D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DD4F9-B4D4-C645-AE4D-2D1B2EFB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9EF33-3CE1-FC41-B770-3850264A6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F7780-F25E-784D-BE70-AFD8CBAE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BB3F-1F54-414C-AA6A-3185970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B0FE-C8C4-9145-B9A9-3B238C4F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D153-6392-8E40-9EDF-2A3BE3BD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9C42-7A97-3C4D-B9C1-82FE66AA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C889-A440-0545-AAFB-75EF0C40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56BC-D82C-9242-9057-7C5FBCF1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D097-2D30-9F48-BC11-606C8C8F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DB9E-02D5-FA4E-99D4-CD8B6C9A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5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B25C-A88B-F445-9643-7BE2CB35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D6C1C-6676-DB4C-8895-4D1B98D9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DFC1A-C4A5-0C4D-8E64-F1A84DEA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0E70D-494C-7F49-A9FC-C806045E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F5D9-0630-444F-9A91-F569E415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6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BD91-2FBF-D144-AB19-CE7DE9E6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CDB5-C5EA-9C4F-AB10-A55837B71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8A597-3890-FD4D-8FFB-751EC3172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6E00A-CCF9-8D41-8D71-FE9041B5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99D27-2836-D745-B322-0C0875D4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D973D-AE2A-5144-918F-B136C542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8BD8-E733-D042-9AD5-F6F01C8C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F62D2-FA1F-5B4A-A81A-9FC8AE4C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B458-8C5B-8F42-8103-A2D46A69D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F99C4-9BB2-2948-BC56-633CDDACD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596D-31D7-574E-82D4-8DFC694D8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64C9A-F44F-584B-9C8E-7C5598D7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34353-67E5-CA40-A575-90DD728A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4080C-2687-724D-AA9F-0AE34FDA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6184-572C-154D-AD41-07B8C9C7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5F465-F13F-8847-9E59-87054640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D488A-C0E4-7F48-A6C4-674CFF51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5B41E-0F66-1949-97D8-755AE37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9D991-7865-484E-8CF8-A9E48D3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20251-80E6-9E4E-888F-9AFAAD55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453E9-9CAB-C347-8453-C50BB1B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5929-2B5F-0446-B067-E8FCCDEF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D265-456E-DD4E-AD0D-57BCCB30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9F5CA-4239-4D49-BBDB-A9CC5E28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0FE8E-E685-0848-9B01-AFC06011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DD409-79D0-7840-90E0-9FA9DE8A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61D7-27DB-864A-814C-CF93219A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DDF-83E5-E548-A7E5-7E5D7ADC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DF83A-369D-CD41-BB6E-A5939B552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C66BD-C993-D049-943E-20E97E6B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410F-15DC-2B42-B7D9-809B9A55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4AEA6-2082-5F47-98D9-40E3A2A8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25E45-0922-8946-863B-318052C2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3B97D-BB90-7542-B0FB-28AC71C1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1963-14B6-044C-A59B-C8C1CE17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1A58-CB7D-5F48-B4A7-4EA5A0690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58ED-A101-2240-8488-F2A0E583AB45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4F7C-B52A-CF4B-AC87-C849CA2F7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FB67-7837-8949-AE24-5A4C75A7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50A5-C8E3-EF4A-9788-51147E1AE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9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880B5-4EB4-9B47-A966-0270E26F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7523"/>
            <a:ext cx="10515600" cy="2116899"/>
          </a:xfrm>
        </p:spPr>
        <p:txBody>
          <a:bodyPr vert="horz" anchor="ctr" anchorCtr="0"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Hypertuning-IMDB Dataset</a:t>
            </a:r>
            <a:br>
              <a:rPr lang="en-US" dirty="0"/>
            </a:br>
            <a:r>
              <a:rPr lang="en-US" dirty="0"/>
              <a:t>                           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      -Harika                              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6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BB9E45-0273-4B45-A2B8-B29BDB81AB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921821"/>
              </p:ext>
            </p:extLst>
          </p:nvPr>
        </p:nvGraphicFramePr>
        <p:xfrm>
          <a:off x="237067" y="609600"/>
          <a:ext cx="11649075" cy="5649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606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544E61-3B67-AC4B-BD36-F8182A9ED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972372"/>
              </p:ext>
            </p:extLst>
          </p:nvPr>
        </p:nvGraphicFramePr>
        <p:xfrm>
          <a:off x="655320" y="612775"/>
          <a:ext cx="11333480" cy="563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716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Hypertuning-IMDB Dataset                                                                                                          -Harika                               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Hypertuning-IMDB Dataset  </dc:title>
  <dc:creator>Penjerla, Satyasri Pavani Harika</dc:creator>
  <cp:lastModifiedBy>Penjerla, Satyasri Pavani Harika</cp:lastModifiedBy>
  <cp:revision>2</cp:revision>
  <dcterms:created xsi:type="dcterms:W3CDTF">2020-02-08T00:19:55Z</dcterms:created>
  <dcterms:modified xsi:type="dcterms:W3CDTF">2020-02-08T00:55:35Z</dcterms:modified>
</cp:coreProperties>
</file>