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362" r:id="rId5"/>
    <p:sldId id="2147469777" r:id="rId6"/>
    <p:sldId id="2147469772" r:id="rId7"/>
    <p:sldId id="2147469771" r:id="rId8"/>
    <p:sldId id="2147469773" r:id="rId9"/>
    <p:sldId id="2147469774" r:id="rId10"/>
    <p:sldId id="2147469775" r:id="rId11"/>
    <p:sldId id="2147468648" r:id="rId12"/>
    <p:sldId id="2147469759" r:id="rId13"/>
    <p:sldId id="2147469760" r:id="rId14"/>
    <p:sldId id="2147469761" r:id="rId15"/>
    <p:sldId id="2147469762" r:id="rId16"/>
    <p:sldId id="2147469763" r:id="rId17"/>
    <p:sldId id="2147469764" r:id="rId18"/>
    <p:sldId id="2147469765" r:id="rId19"/>
    <p:sldId id="2147469766" r:id="rId20"/>
    <p:sldId id="2147469767" r:id="rId21"/>
    <p:sldId id="2147469768" r:id="rId22"/>
    <p:sldId id="2147469769" r:id="rId23"/>
    <p:sldId id="2147469770" r:id="rId24"/>
    <p:sldId id="2147469776" r:id="rId25"/>
    <p:sldId id="21474697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6/14/2024</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841396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11</a:t>
            </a:fld>
            <a:endParaRPr lang="en-US"/>
          </a:p>
        </p:txBody>
      </p:sp>
    </p:spTree>
    <p:extLst>
      <p:ext uri="{BB962C8B-B14F-4D97-AF65-F5344CB8AC3E}">
        <p14:creationId xmlns:p14="http://schemas.microsoft.com/office/powerpoint/2010/main" val="1964091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12</a:t>
            </a:fld>
            <a:endParaRPr lang="en-US"/>
          </a:p>
        </p:txBody>
      </p:sp>
    </p:spTree>
    <p:extLst>
      <p:ext uri="{BB962C8B-B14F-4D97-AF65-F5344CB8AC3E}">
        <p14:creationId xmlns:p14="http://schemas.microsoft.com/office/powerpoint/2010/main" val="3484204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13</a:t>
            </a:fld>
            <a:endParaRPr lang="en-US"/>
          </a:p>
        </p:txBody>
      </p:sp>
    </p:spTree>
    <p:extLst>
      <p:ext uri="{BB962C8B-B14F-4D97-AF65-F5344CB8AC3E}">
        <p14:creationId xmlns:p14="http://schemas.microsoft.com/office/powerpoint/2010/main" val="2930297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14</a:t>
            </a:fld>
            <a:endParaRPr lang="en-US"/>
          </a:p>
        </p:txBody>
      </p:sp>
    </p:spTree>
    <p:extLst>
      <p:ext uri="{BB962C8B-B14F-4D97-AF65-F5344CB8AC3E}">
        <p14:creationId xmlns:p14="http://schemas.microsoft.com/office/powerpoint/2010/main" val="275355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15</a:t>
            </a:fld>
            <a:endParaRPr lang="en-US"/>
          </a:p>
        </p:txBody>
      </p:sp>
    </p:spTree>
    <p:extLst>
      <p:ext uri="{BB962C8B-B14F-4D97-AF65-F5344CB8AC3E}">
        <p14:creationId xmlns:p14="http://schemas.microsoft.com/office/powerpoint/2010/main" val="3713641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16</a:t>
            </a:fld>
            <a:endParaRPr lang="en-US"/>
          </a:p>
        </p:txBody>
      </p:sp>
    </p:spTree>
    <p:extLst>
      <p:ext uri="{BB962C8B-B14F-4D97-AF65-F5344CB8AC3E}">
        <p14:creationId xmlns:p14="http://schemas.microsoft.com/office/powerpoint/2010/main" val="3927298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17</a:t>
            </a:fld>
            <a:endParaRPr lang="en-US"/>
          </a:p>
        </p:txBody>
      </p:sp>
    </p:spTree>
    <p:extLst>
      <p:ext uri="{BB962C8B-B14F-4D97-AF65-F5344CB8AC3E}">
        <p14:creationId xmlns:p14="http://schemas.microsoft.com/office/powerpoint/2010/main" val="2592969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18</a:t>
            </a:fld>
            <a:endParaRPr lang="en-US"/>
          </a:p>
        </p:txBody>
      </p:sp>
    </p:spTree>
    <p:extLst>
      <p:ext uri="{BB962C8B-B14F-4D97-AF65-F5344CB8AC3E}">
        <p14:creationId xmlns:p14="http://schemas.microsoft.com/office/powerpoint/2010/main" val="1051495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19</a:t>
            </a:fld>
            <a:endParaRPr lang="en-US"/>
          </a:p>
        </p:txBody>
      </p:sp>
    </p:spTree>
    <p:extLst>
      <p:ext uri="{BB962C8B-B14F-4D97-AF65-F5344CB8AC3E}">
        <p14:creationId xmlns:p14="http://schemas.microsoft.com/office/powerpoint/2010/main" val="3973561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20</a:t>
            </a:fld>
            <a:endParaRPr lang="en-US"/>
          </a:p>
        </p:txBody>
      </p:sp>
    </p:spTree>
    <p:extLst>
      <p:ext uri="{BB962C8B-B14F-4D97-AF65-F5344CB8AC3E}">
        <p14:creationId xmlns:p14="http://schemas.microsoft.com/office/powerpoint/2010/main" val="1466006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a:t>
            </a:fld>
            <a:endParaRPr lang="en-US"/>
          </a:p>
        </p:txBody>
      </p:sp>
    </p:spTree>
    <p:extLst>
      <p:ext uri="{BB962C8B-B14F-4D97-AF65-F5344CB8AC3E}">
        <p14:creationId xmlns:p14="http://schemas.microsoft.com/office/powerpoint/2010/main" val="870992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21</a:t>
            </a:fld>
            <a:endParaRPr lang="en-US"/>
          </a:p>
        </p:txBody>
      </p:sp>
    </p:spTree>
    <p:extLst>
      <p:ext uri="{BB962C8B-B14F-4D97-AF65-F5344CB8AC3E}">
        <p14:creationId xmlns:p14="http://schemas.microsoft.com/office/powerpoint/2010/main" val="316131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4</a:t>
            </a:fld>
            <a:endParaRPr lang="en-US"/>
          </a:p>
        </p:txBody>
      </p:sp>
    </p:spTree>
    <p:extLst>
      <p:ext uri="{BB962C8B-B14F-4D97-AF65-F5344CB8AC3E}">
        <p14:creationId xmlns:p14="http://schemas.microsoft.com/office/powerpoint/2010/main" val="3519375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5</a:t>
            </a:fld>
            <a:endParaRPr lang="en-US"/>
          </a:p>
        </p:txBody>
      </p:sp>
    </p:spTree>
    <p:extLst>
      <p:ext uri="{BB962C8B-B14F-4D97-AF65-F5344CB8AC3E}">
        <p14:creationId xmlns:p14="http://schemas.microsoft.com/office/powerpoint/2010/main" val="88868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6</a:t>
            </a:fld>
            <a:endParaRPr lang="en-US"/>
          </a:p>
        </p:txBody>
      </p:sp>
    </p:spTree>
    <p:extLst>
      <p:ext uri="{BB962C8B-B14F-4D97-AF65-F5344CB8AC3E}">
        <p14:creationId xmlns:p14="http://schemas.microsoft.com/office/powerpoint/2010/main" val="224500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7</a:t>
            </a:fld>
            <a:endParaRPr lang="en-US"/>
          </a:p>
        </p:txBody>
      </p:sp>
    </p:spTree>
    <p:extLst>
      <p:ext uri="{BB962C8B-B14F-4D97-AF65-F5344CB8AC3E}">
        <p14:creationId xmlns:p14="http://schemas.microsoft.com/office/powerpoint/2010/main" val="3201420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8</a:t>
            </a:fld>
            <a:endParaRPr lang="en-US"/>
          </a:p>
        </p:txBody>
      </p:sp>
    </p:spTree>
    <p:extLst>
      <p:ext uri="{BB962C8B-B14F-4D97-AF65-F5344CB8AC3E}">
        <p14:creationId xmlns:p14="http://schemas.microsoft.com/office/powerpoint/2010/main" val="328203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9</a:t>
            </a:fld>
            <a:endParaRPr lang="en-US"/>
          </a:p>
        </p:txBody>
      </p:sp>
    </p:spTree>
    <p:extLst>
      <p:ext uri="{BB962C8B-B14F-4D97-AF65-F5344CB8AC3E}">
        <p14:creationId xmlns:p14="http://schemas.microsoft.com/office/powerpoint/2010/main" val="343690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10</a:t>
            </a:fld>
            <a:endParaRPr lang="en-US"/>
          </a:p>
        </p:txBody>
      </p:sp>
    </p:spTree>
    <p:extLst>
      <p:ext uri="{BB962C8B-B14F-4D97-AF65-F5344CB8AC3E}">
        <p14:creationId xmlns:p14="http://schemas.microsoft.com/office/powerpoint/2010/main" val="263900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2024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ase study 1">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960DC93-7ACB-4889-9787-DC1BB074F876}"/>
              </a:ext>
            </a:extLst>
          </p:cNvPr>
          <p:cNvSpPr>
            <a:spLocks noGrp="1"/>
          </p:cNvSpPr>
          <p:nvPr>
            <p:ph type="body" sz="quarter" idx="12"/>
          </p:nvPr>
        </p:nvSpPr>
        <p:spPr>
          <a:xfrm>
            <a:off x="3363468" y="1513113"/>
            <a:ext cx="4733544" cy="1692701"/>
          </a:xfrm>
          <a:solidFill>
            <a:schemeClr val="accent1"/>
          </a:solidFill>
        </p:spPr>
        <p:txBody>
          <a:bodyPr lIns="216000" tIns="108000" rIns="216000" bIns="180000"/>
          <a:lstStyle>
            <a:lvl1pPr marL="0" indent="0">
              <a:buNone/>
              <a:defRPr>
                <a:solidFill>
                  <a:schemeClr val="bg1"/>
                </a:solidFill>
              </a:defRPr>
            </a:lvl1pPr>
          </a:lstStyle>
          <a:p>
            <a:pPr>
              <a:lnSpc>
                <a:spcPct val="110000"/>
              </a:lnSpc>
              <a:spcBef>
                <a:spcPts val="0"/>
              </a:spcBef>
              <a:spcAft>
                <a:spcPts val="800"/>
              </a:spcAft>
            </a:pPr>
            <a:r>
              <a:rPr lang="en-US" sz="1100" b="1"/>
              <a:t>CHALLENGE</a:t>
            </a:r>
          </a:p>
          <a:p>
            <a:pPr marL="144000" indent="-144000">
              <a:lnSpc>
                <a:spcPct val="110000"/>
              </a:lnSpc>
              <a:spcBef>
                <a:spcPts val="0"/>
              </a:spcBef>
              <a:spcAft>
                <a:spcPts val="400"/>
              </a:spcAft>
              <a:buFont typeface="Arial" panose="020B0604020202020204" pitchFamily="34" charset="0"/>
              <a:buChar char="•"/>
            </a:pPr>
            <a:r>
              <a:rPr lang="en-US" sz="1200"/>
              <a:t>Migrate 180+ VMs and a complex set of 50+ applications. </a:t>
            </a:r>
          </a:p>
          <a:p>
            <a:pPr marL="144000" indent="-144000">
              <a:lnSpc>
                <a:spcPct val="110000"/>
              </a:lnSpc>
              <a:spcBef>
                <a:spcPts val="0"/>
              </a:spcBef>
              <a:spcAft>
                <a:spcPts val="400"/>
              </a:spcAft>
              <a:buFont typeface="Arial" panose="020B0604020202020204" pitchFamily="34" charset="0"/>
              <a:buChar char="•"/>
            </a:pPr>
            <a:r>
              <a:rPr lang="en-US" sz="1200"/>
              <a:t>Migrate workflows to cloud to reduce CapEx footprint and reduce cost of legacy QA environment</a:t>
            </a:r>
          </a:p>
          <a:p>
            <a:pPr marL="144000" indent="-144000">
              <a:lnSpc>
                <a:spcPct val="110000"/>
              </a:lnSpc>
              <a:spcBef>
                <a:spcPts val="0"/>
              </a:spcBef>
              <a:spcAft>
                <a:spcPts val="400"/>
              </a:spcAft>
              <a:buFont typeface="Arial" panose="020B0604020202020204" pitchFamily="34" charset="0"/>
              <a:buChar char="•"/>
            </a:pPr>
            <a:r>
              <a:rPr lang="en-US" sz="1200"/>
              <a:t>Elasticity and scalability to support  proper compliance and governance policies </a:t>
            </a:r>
          </a:p>
        </p:txBody>
      </p:sp>
      <p:sp>
        <p:nvSpPr>
          <p:cNvPr id="12" name="Text Placeholder 3">
            <a:extLst>
              <a:ext uri="{FF2B5EF4-FFF2-40B4-BE49-F238E27FC236}">
                <a16:creationId xmlns:a16="http://schemas.microsoft.com/office/drawing/2014/main" id="{72D65AB0-A361-4162-969B-0A7946CCF84A}"/>
              </a:ext>
            </a:extLst>
          </p:cNvPr>
          <p:cNvSpPr>
            <a:spLocks noGrp="1"/>
          </p:cNvSpPr>
          <p:nvPr>
            <p:ph type="body" sz="quarter" idx="14" hasCustomPrompt="1"/>
          </p:nvPr>
        </p:nvSpPr>
        <p:spPr>
          <a:xfrm>
            <a:off x="8298180" y="1513113"/>
            <a:ext cx="3525012" cy="4557167"/>
          </a:xfrm>
          <a:solidFill>
            <a:schemeClr val="tx2"/>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en-GB"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BENEFITS</a:t>
            </a:r>
            <a:endParaRPr lang="en-GB" sz="1100" b="1"/>
          </a:p>
          <a:p>
            <a:pPr marL="144000" indent="-144000">
              <a:lnSpc>
                <a:spcPct val="110000"/>
              </a:lnSpc>
              <a:spcBef>
                <a:spcPts val="0"/>
              </a:spcBef>
              <a:spcAft>
                <a:spcPts val="800"/>
              </a:spcAft>
              <a:buFont typeface="Arial" panose="020B0604020202020204" pitchFamily="34" charset="0"/>
              <a:buChar char="•"/>
            </a:pPr>
            <a:r>
              <a:rPr lang="en-US" sz="1200"/>
              <a:t>By migrating to AWS, the client can now innovate on a more robust, secure and highly available platform.</a:t>
            </a:r>
          </a:p>
          <a:p>
            <a:pPr marL="144000" indent="-144000">
              <a:lnSpc>
                <a:spcPct val="110000"/>
              </a:lnSpc>
              <a:spcBef>
                <a:spcPts val="0"/>
              </a:spcBef>
              <a:spcAft>
                <a:spcPts val="800"/>
              </a:spcAft>
              <a:buFont typeface="Arial" panose="020B0604020202020204" pitchFamily="34" charset="0"/>
              <a:buChar char="•"/>
            </a:pPr>
            <a:r>
              <a:rPr lang="en-US" sz="1200"/>
              <a:t>Increased digital agility to innovate faster in the cloud</a:t>
            </a:r>
          </a:p>
          <a:p>
            <a:pPr marL="144000" indent="-144000">
              <a:lnSpc>
                <a:spcPct val="110000"/>
              </a:lnSpc>
              <a:spcBef>
                <a:spcPts val="0"/>
              </a:spcBef>
              <a:spcAft>
                <a:spcPts val="800"/>
              </a:spcAft>
              <a:buFont typeface="Arial" panose="020B0604020202020204" pitchFamily="34" charset="0"/>
              <a:buChar char="•"/>
            </a:pPr>
            <a:r>
              <a:rPr lang="en-US" sz="1200"/>
              <a:t>Reduced infrastructure TCO by ~ 20%</a:t>
            </a:r>
          </a:p>
          <a:p>
            <a:pPr marL="144000" indent="-144000">
              <a:lnSpc>
                <a:spcPct val="110000"/>
              </a:lnSpc>
              <a:spcBef>
                <a:spcPts val="0"/>
              </a:spcBef>
              <a:spcAft>
                <a:spcPts val="800"/>
              </a:spcAft>
              <a:buFont typeface="Arial" panose="020B0604020202020204" pitchFamily="34" charset="0"/>
              <a:buChar char="•"/>
            </a:pPr>
            <a:r>
              <a:rPr lang="en-US" sz="1200"/>
              <a:t>Reduce operational costs by ~ 25%</a:t>
            </a:r>
          </a:p>
        </p:txBody>
      </p:sp>
      <p:sp>
        <p:nvSpPr>
          <p:cNvPr id="13" name="Text Placeholder 4">
            <a:extLst>
              <a:ext uri="{FF2B5EF4-FFF2-40B4-BE49-F238E27FC236}">
                <a16:creationId xmlns:a16="http://schemas.microsoft.com/office/drawing/2014/main" id="{E9C84E5E-2721-48AC-BF1F-1E18FD7EC5B6}"/>
              </a:ext>
            </a:extLst>
          </p:cNvPr>
          <p:cNvSpPr>
            <a:spLocks noGrp="1"/>
          </p:cNvSpPr>
          <p:nvPr>
            <p:ph type="body" sz="quarter" idx="11" hasCustomPrompt="1"/>
          </p:nvPr>
        </p:nvSpPr>
        <p:spPr>
          <a:xfrm>
            <a:off x="3363468" y="3374571"/>
            <a:ext cx="4733545" cy="2696620"/>
          </a:xfrm>
          <a:solidFill>
            <a:schemeClr val="accent4"/>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uk-UA"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a:t>SOLUTION</a:t>
            </a:r>
            <a:endParaRPr lang="uk-UA" sz="1100" b="1"/>
          </a:p>
          <a:p>
            <a:pPr marL="144000" indent="-144000">
              <a:lnSpc>
                <a:spcPct val="110000"/>
              </a:lnSpc>
              <a:spcBef>
                <a:spcPts val="0"/>
              </a:spcBef>
              <a:spcAft>
                <a:spcPts val="800"/>
              </a:spcAft>
              <a:buFont typeface="Arial" panose="020B0604020202020204" pitchFamily="34" charset="0"/>
              <a:buChar char="•"/>
            </a:pPr>
            <a:r>
              <a:rPr lang="en-US" sz="1200"/>
              <a:t>Migrated legacy environments to AWS</a:t>
            </a:r>
          </a:p>
          <a:p>
            <a:pPr marL="144000" indent="-144000">
              <a:lnSpc>
                <a:spcPct val="110000"/>
              </a:lnSpc>
              <a:spcBef>
                <a:spcPts val="0"/>
              </a:spcBef>
              <a:spcAft>
                <a:spcPts val="800"/>
              </a:spcAft>
              <a:buFont typeface="Arial" panose="020B0604020202020204" pitchFamily="34" charset="0"/>
              <a:buChar char="•"/>
            </a:pPr>
            <a:r>
              <a:rPr lang="en-US" sz="1200"/>
              <a:t>Established new automated security and compliance processes and best practices for internal orchestration and management </a:t>
            </a:r>
          </a:p>
          <a:p>
            <a:pPr marL="144000" indent="-144000">
              <a:lnSpc>
                <a:spcPct val="110000"/>
              </a:lnSpc>
              <a:spcBef>
                <a:spcPts val="0"/>
              </a:spcBef>
              <a:spcAft>
                <a:spcPts val="800"/>
              </a:spcAft>
              <a:buFont typeface="Arial" panose="020B0604020202020204" pitchFamily="34" charset="0"/>
              <a:buChar char="•"/>
            </a:pPr>
            <a:r>
              <a:rPr lang="en-US" sz="1200"/>
              <a:t>Retained the existing configuration production, regression, test, and QA environments to maintain business continuity. </a:t>
            </a:r>
          </a:p>
          <a:p>
            <a:pPr marL="144000" indent="-144000">
              <a:lnSpc>
                <a:spcPct val="110000"/>
              </a:lnSpc>
              <a:spcBef>
                <a:spcPts val="0"/>
              </a:spcBef>
              <a:spcAft>
                <a:spcPts val="800"/>
              </a:spcAft>
              <a:buFont typeface="Arial" panose="020B0604020202020204" pitchFamily="34" charset="0"/>
              <a:buChar char="•"/>
            </a:pPr>
            <a:r>
              <a:rPr lang="en-US" sz="1200"/>
              <a:t>Re-factoring and re-platforming took full advantage of AWS’ extensive cloud benefits. </a:t>
            </a:r>
          </a:p>
        </p:txBody>
      </p:sp>
      <p:sp>
        <p:nvSpPr>
          <p:cNvPr id="17" name="Picture Placeholder 4">
            <a:extLst>
              <a:ext uri="{FF2B5EF4-FFF2-40B4-BE49-F238E27FC236}">
                <a16:creationId xmlns:a16="http://schemas.microsoft.com/office/drawing/2014/main" id="{473AB640-D256-4EBA-8FBC-DDFDA7AD04D3}"/>
              </a:ext>
            </a:extLst>
          </p:cNvPr>
          <p:cNvSpPr>
            <a:spLocks noGrp="1"/>
          </p:cNvSpPr>
          <p:nvPr>
            <p:ph type="pic" sz="quarter" idx="16" hasCustomPrompt="1"/>
          </p:nvPr>
        </p:nvSpPr>
        <p:spPr>
          <a:xfrm>
            <a:off x="365760" y="1514066"/>
            <a:ext cx="2797175" cy="4566059"/>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8" name="Title 1">
            <a:extLst>
              <a:ext uri="{FF2B5EF4-FFF2-40B4-BE49-F238E27FC236}">
                <a16:creationId xmlns:a16="http://schemas.microsoft.com/office/drawing/2014/main" id="{272FCC85-3D37-4837-B4CA-BB9295449B5A}"/>
              </a:ext>
            </a:extLst>
          </p:cNvPr>
          <p:cNvSpPr>
            <a:spLocks noGrp="1"/>
          </p:cNvSpPr>
          <p:nvPr>
            <p:ph type="title"/>
          </p:nvPr>
        </p:nvSpPr>
        <p:spPr>
          <a:xfrm>
            <a:off x="365760" y="365760"/>
            <a:ext cx="11457432" cy="914400"/>
          </a:xfrm>
        </p:spPr>
        <p:txBody>
          <a:bodyPr>
            <a:spAutoFit/>
          </a:body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1D0C9B1A-4978-D14B-9F8A-8BB486C22C94}"/>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17468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 id="2147483716"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3698-F020-3B49-BB62-E011A3A8F288}"/>
              </a:ext>
            </a:extLst>
          </p:cNvPr>
          <p:cNvSpPr>
            <a:spLocks noGrp="1"/>
          </p:cNvSpPr>
          <p:nvPr>
            <p:ph type="ctrTitle"/>
          </p:nvPr>
        </p:nvSpPr>
        <p:spPr>
          <a:xfrm>
            <a:off x="1702053" y="691618"/>
            <a:ext cx="8686800" cy="2105012"/>
          </a:xfrm>
        </p:spPr>
        <p:txBody>
          <a:bodyPr/>
          <a:lstStyle/>
          <a:p>
            <a:r>
              <a:rPr lang="en-GB" dirty="0"/>
              <a:t>UST </a:t>
            </a:r>
            <a:endParaRPr lang="en-UA" dirty="0"/>
          </a:p>
        </p:txBody>
      </p:sp>
      <p:sp>
        <p:nvSpPr>
          <p:cNvPr id="3" name="Subtitle 2">
            <a:extLst>
              <a:ext uri="{FF2B5EF4-FFF2-40B4-BE49-F238E27FC236}">
                <a16:creationId xmlns:a16="http://schemas.microsoft.com/office/drawing/2014/main" id="{7098806D-D9C7-4A4C-8BA6-DE721B8C22F5}"/>
              </a:ext>
            </a:extLst>
          </p:cNvPr>
          <p:cNvSpPr>
            <a:spLocks noGrp="1"/>
          </p:cNvSpPr>
          <p:nvPr>
            <p:ph type="subTitle" idx="1"/>
          </p:nvPr>
        </p:nvSpPr>
        <p:spPr>
          <a:xfrm>
            <a:off x="1702053" y="3027796"/>
            <a:ext cx="8686800" cy="914400"/>
          </a:xfrm>
        </p:spPr>
        <p:txBody>
          <a:bodyPr vert="horz" lIns="0" tIns="0" rIns="0" bIns="0" spcCol="301752" rtlCol="0" anchor="t">
            <a:noAutofit/>
          </a:bodyPr>
          <a:lstStyle/>
          <a:p>
            <a:r>
              <a:rPr lang="en-GB" dirty="0"/>
              <a:t>Case study </a:t>
            </a:r>
          </a:p>
          <a:p>
            <a:r>
              <a:rPr lang="en-GB" dirty="0"/>
              <a:t>GROUP 009 :-  Employee HR Data Management</a:t>
            </a:r>
          </a:p>
          <a:p>
            <a:endParaRPr lang="en-GB" dirty="0"/>
          </a:p>
          <a:p>
            <a:r>
              <a:rPr lang="en-GB" dirty="0"/>
              <a:t>Harika Pudota</a:t>
            </a:r>
          </a:p>
          <a:p>
            <a:r>
              <a:rPr lang="en-GB" dirty="0"/>
              <a:t>Vishnu Sashank </a:t>
            </a:r>
          </a:p>
          <a:p>
            <a:r>
              <a:rPr lang="en-GB" dirty="0"/>
              <a:t>Sanjeev Gowtham</a:t>
            </a:r>
          </a:p>
          <a:p>
            <a:endParaRPr lang="en-GB" dirty="0"/>
          </a:p>
        </p:txBody>
      </p:sp>
      <p:sp>
        <p:nvSpPr>
          <p:cNvPr id="4" name="Text Placeholder 3">
            <a:extLst>
              <a:ext uri="{FF2B5EF4-FFF2-40B4-BE49-F238E27FC236}">
                <a16:creationId xmlns:a16="http://schemas.microsoft.com/office/drawing/2014/main" id="{AFC1D777-FD8B-CD49-B2C5-951839FA0DC8}"/>
              </a:ext>
            </a:extLst>
          </p:cNvPr>
          <p:cNvSpPr>
            <a:spLocks noGrp="1"/>
          </p:cNvSpPr>
          <p:nvPr>
            <p:ph type="body" sz="quarter" idx="10"/>
          </p:nvPr>
        </p:nvSpPr>
        <p:spPr>
          <a:xfrm>
            <a:off x="1702052" y="5928192"/>
            <a:ext cx="3506946" cy="400689"/>
          </a:xfrm>
        </p:spPr>
        <p:txBody>
          <a:bodyPr/>
          <a:lstStyle/>
          <a:p>
            <a:r>
              <a:rPr lang="en-US" dirty="0"/>
              <a:t>11-06-2024								</a:t>
            </a:r>
          </a:p>
        </p:txBody>
      </p:sp>
      <p:sp>
        <p:nvSpPr>
          <p:cNvPr id="5" name="TextBox 4">
            <a:extLst>
              <a:ext uri="{FF2B5EF4-FFF2-40B4-BE49-F238E27FC236}">
                <a16:creationId xmlns:a16="http://schemas.microsoft.com/office/drawing/2014/main" id="{557589CD-68B9-4DFA-BD6D-6B8C512802AB}"/>
              </a:ext>
            </a:extLst>
          </p:cNvPr>
          <p:cNvSpPr txBox="1"/>
          <p:nvPr/>
        </p:nvSpPr>
        <p:spPr>
          <a:xfrm>
            <a:off x="8178230" y="5604560"/>
            <a:ext cx="3708970" cy="791107"/>
          </a:xfrm>
          <a:prstGeom prst="rect">
            <a:avLst/>
          </a:prstGeom>
          <a:noFill/>
        </p:spPr>
        <p:txBody>
          <a:bodyPr wrap="square" lIns="0" tIns="0" rIns="0" bIns="0" rtlCol="0">
            <a:noAutofit/>
          </a:bodyPr>
          <a:lstStyle/>
          <a:p>
            <a:pPr>
              <a:lnSpc>
                <a:spcPct val="100000"/>
              </a:lnSpc>
              <a:spcBef>
                <a:spcPts val="1200"/>
              </a:spcBef>
              <a:buSzPct val="100000"/>
            </a:pPr>
            <a:r>
              <a:rPr lang="en-US" sz="2000" dirty="0">
                <a:solidFill>
                  <a:schemeClr val="bg1"/>
                </a:solidFill>
              </a:rPr>
              <a:t>Under the Noble Guidance of</a:t>
            </a:r>
          </a:p>
          <a:p>
            <a:pPr>
              <a:lnSpc>
                <a:spcPct val="100000"/>
              </a:lnSpc>
              <a:spcBef>
                <a:spcPts val="1200"/>
              </a:spcBef>
              <a:buSzPct val="100000"/>
            </a:pPr>
            <a:r>
              <a:rPr lang="en-US" sz="2000" dirty="0">
                <a:solidFill>
                  <a:schemeClr val="bg1"/>
                </a:solidFill>
              </a:rPr>
              <a:t>Mr. Upendar Reddy </a:t>
            </a:r>
            <a:r>
              <a:rPr lang="en-US" sz="2000" dirty="0" err="1">
                <a:solidFill>
                  <a:schemeClr val="bg1"/>
                </a:solidFill>
              </a:rPr>
              <a:t>Nallori</a:t>
            </a:r>
            <a:endParaRPr lang="en-IN" sz="2000" dirty="0">
              <a:solidFill>
                <a:schemeClr val="bg1"/>
              </a:solidFill>
            </a:endParaRPr>
          </a:p>
        </p:txBody>
      </p:sp>
    </p:spTree>
    <p:extLst>
      <p:ext uri="{BB962C8B-B14F-4D97-AF65-F5344CB8AC3E}">
        <p14:creationId xmlns:p14="http://schemas.microsoft.com/office/powerpoint/2010/main" val="2297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INPUT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10</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49" y="890889"/>
            <a:ext cx="9510444" cy="5349624"/>
          </a:xfrm>
          <a:prstGeom prst="rect">
            <a:avLst/>
          </a:prstGeom>
        </p:spPr>
      </p:pic>
    </p:spTree>
    <p:extLst>
      <p:ext uri="{BB962C8B-B14F-4D97-AF65-F5344CB8AC3E}">
        <p14:creationId xmlns:p14="http://schemas.microsoft.com/office/powerpoint/2010/main" val="224778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INPUT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11</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4"/>
          </a:xfrm>
          <a:prstGeom prst="rect">
            <a:avLst/>
          </a:prstGeom>
        </p:spPr>
      </p:pic>
    </p:spTree>
    <p:extLst>
      <p:ext uri="{BB962C8B-B14F-4D97-AF65-F5344CB8AC3E}">
        <p14:creationId xmlns:p14="http://schemas.microsoft.com/office/powerpoint/2010/main" val="15680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INPUT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12</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12379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BUSSINESS LOGIC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13</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28841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BUSSINESS LOGIC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14</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398782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TYPE OF LEAVE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15</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300733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LEAVE DETAILS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16</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364603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LEAVE DOCUMENT SCREEN:</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17</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231486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LEAVE ACCEPT/REJECT SCREEN:</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18</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176232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LEAVE CONFIRMATION SCREEN:</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19</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90889"/>
            <a:ext cx="9510442" cy="5349623"/>
          </a:xfrm>
          <a:prstGeom prst="rect">
            <a:avLst/>
          </a:prstGeom>
        </p:spPr>
      </p:pic>
    </p:spTree>
    <p:extLst>
      <p:ext uri="{BB962C8B-B14F-4D97-AF65-F5344CB8AC3E}">
        <p14:creationId xmlns:p14="http://schemas.microsoft.com/office/powerpoint/2010/main" val="404948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2</a:t>
            </a:fld>
            <a:endParaRPr lang="en-US"/>
          </a:p>
        </p:txBody>
      </p:sp>
      <p:sp>
        <p:nvSpPr>
          <p:cNvPr id="2" name="TextBox 1">
            <a:extLst>
              <a:ext uri="{FF2B5EF4-FFF2-40B4-BE49-F238E27FC236}">
                <a16:creationId xmlns:a16="http://schemas.microsoft.com/office/drawing/2014/main" id="{391E9536-8477-B226-4C2E-726C0CF435D7}"/>
              </a:ext>
            </a:extLst>
          </p:cNvPr>
          <p:cNvSpPr txBox="1"/>
          <p:nvPr/>
        </p:nvSpPr>
        <p:spPr>
          <a:xfrm>
            <a:off x="184935" y="1993185"/>
            <a:ext cx="11825555" cy="4448708"/>
          </a:xfrm>
          <a:prstGeom prst="rect">
            <a:avLst/>
          </a:prstGeom>
          <a:noFill/>
        </p:spPr>
        <p:txBody>
          <a:bodyPr wrap="square" lIns="0" tIns="0" rIns="0" bIns="0" rtlCol="0">
            <a:noAutofit/>
          </a:bodyPr>
          <a:lstStyle/>
          <a:p>
            <a:pPr>
              <a:lnSpc>
                <a:spcPct val="100000"/>
              </a:lnSpc>
              <a:spcBef>
                <a:spcPts val="1200"/>
              </a:spcBef>
              <a:buSzPct val="100000"/>
            </a:pPr>
            <a:r>
              <a:rPr lang="en-US" sz="2000" dirty="0"/>
              <a:t>1</a:t>
            </a:r>
            <a:r>
              <a:rPr lang="en-US" sz="2800" dirty="0"/>
              <a:t>. </a:t>
            </a:r>
            <a:r>
              <a:rPr lang="en-US" sz="2000" dirty="0"/>
              <a:t>Role-based access control for managers and non-managers ensures proper permissions.</a:t>
            </a:r>
          </a:p>
          <a:p>
            <a:pPr>
              <a:lnSpc>
                <a:spcPct val="100000"/>
              </a:lnSpc>
              <a:spcBef>
                <a:spcPts val="1200"/>
              </a:spcBef>
              <a:buSzPct val="100000"/>
            </a:pPr>
            <a:r>
              <a:rPr lang="en-US" sz="2000" dirty="0"/>
              <a:t>2. Mandatory fields and error messages maintain data integrity and guide user actions.</a:t>
            </a:r>
          </a:p>
          <a:p>
            <a:pPr>
              <a:lnSpc>
                <a:spcPct val="100000"/>
              </a:lnSpc>
              <a:spcBef>
                <a:spcPts val="1200"/>
              </a:spcBef>
              <a:buSzPct val="100000"/>
            </a:pPr>
            <a:r>
              <a:rPr lang="en-US" sz="2000" dirty="0"/>
              <a:t>3. Automated email notifications streamline communication for leave and expense requests.</a:t>
            </a:r>
          </a:p>
          <a:p>
            <a:pPr>
              <a:lnSpc>
                <a:spcPct val="100000"/>
              </a:lnSpc>
              <a:spcBef>
                <a:spcPts val="1200"/>
              </a:spcBef>
              <a:buSzPct val="100000"/>
            </a:pPr>
            <a:r>
              <a:rPr lang="en-US" sz="2000" dirty="0"/>
              <a:t>4. Seamless integration with database tables facilitates accurate tracking of request statuses and employee data.</a:t>
            </a:r>
          </a:p>
          <a:p>
            <a:pPr>
              <a:lnSpc>
                <a:spcPct val="100000"/>
              </a:lnSpc>
              <a:spcBef>
                <a:spcPts val="1200"/>
              </a:spcBef>
              <a:buSzPct val="100000"/>
            </a:pPr>
            <a:r>
              <a:rPr lang="en-US" sz="2000" dirty="0"/>
              <a:t>5. User-friendly interface features dropdown menus, ALV displays, and functional buttons for intuitive navigation</a:t>
            </a:r>
            <a:r>
              <a:rPr lang="en-US" sz="2800" dirty="0"/>
              <a:t>.</a:t>
            </a:r>
          </a:p>
          <a:p>
            <a:pPr marL="571500" indent="-571500">
              <a:lnSpc>
                <a:spcPct val="100000"/>
              </a:lnSpc>
              <a:spcBef>
                <a:spcPts val="1200"/>
              </a:spcBef>
              <a:buSzPct val="100000"/>
              <a:buFont typeface="Arial" panose="020B0604020202020204" pitchFamily="34" charset="0"/>
              <a:buChar char="•"/>
            </a:pPr>
            <a:endParaRPr lang="en-IN" sz="3600" dirty="0"/>
          </a:p>
        </p:txBody>
      </p:sp>
      <p:sp>
        <p:nvSpPr>
          <p:cNvPr id="3" name="TextBox 2">
            <a:extLst>
              <a:ext uri="{FF2B5EF4-FFF2-40B4-BE49-F238E27FC236}">
                <a16:creationId xmlns:a16="http://schemas.microsoft.com/office/drawing/2014/main" id="{14363F25-52F3-7A85-0324-6039135A7F33}"/>
              </a:ext>
            </a:extLst>
          </p:cNvPr>
          <p:cNvSpPr txBox="1"/>
          <p:nvPr/>
        </p:nvSpPr>
        <p:spPr>
          <a:xfrm>
            <a:off x="184935" y="1047965"/>
            <a:ext cx="7705618" cy="657546"/>
          </a:xfrm>
          <a:prstGeom prst="rect">
            <a:avLst/>
          </a:prstGeom>
          <a:noFill/>
        </p:spPr>
        <p:txBody>
          <a:bodyPr wrap="square" lIns="0" tIns="0" rIns="0" bIns="0" rtlCol="0">
            <a:noAutofit/>
          </a:bodyPr>
          <a:lstStyle/>
          <a:p>
            <a:pPr>
              <a:lnSpc>
                <a:spcPct val="100000"/>
              </a:lnSpc>
              <a:spcBef>
                <a:spcPts val="1200"/>
              </a:spcBef>
              <a:buSzPct val="100000"/>
            </a:pPr>
            <a:r>
              <a:rPr lang="en-US" sz="3600" b="1" dirty="0"/>
              <a:t>OVERVIEW OF PROJECT</a:t>
            </a:r>
            <a:endParaRPr lang="en-IN" sz="3600" b="1" dirty="0"/>
          </a:p>
        </p:txBody>
      </p:sp>
    </p:spTree>
    <p:extLst>
      <p:ext uri="{BB962C8B-B14F-4D97-AF65-F5344CB8AC3E}">
        <p14:creationId xmlns:p14="http://schemas.microsoft.com/office/powerpoint/2010/main" val="13867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EMPLOYEE DETAILS SCREEN:</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20</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50" y="870341"/>
            <a:ext cx="9510442" cy="5349623"/>
          </a:xfrm>
          <a:prstGeom prst="rect">
            <a:avLst/>
          </a:prstGeom>
        </p:spPr>
      </p:pic>
    </p:spTree>
    <p:extLst>
      <p:ext uri="{BB962C8B-B14F-4D97-AF65-F5344CB8AC3E}">
        <p14:creationId xmlns:p14="http://schemas.microsoft.com/office/powerpoint/2010/main" val="12955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21</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362891" y="664861"/>
            <a:ext cx="9236759" cy="5349623"/>
          </a:xfrm>
          <a:prstGeom prst="rect">
            <a:avLst/>
          </a:prstGeom>
        </p:spPr>
      </p:pic>
    </p:spTree>
    <p:extLst>
      <p:ext uri="{BB962C8B-B14F-4D97-AF65-F5344CB8AC3E}">
        <p14:creationId xmlns:p14="http://schemas.microsoft.com/office/powerpoint/2010/main" val="27616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3009B1-6E2E-AC4C-86B1-8484B45AD043}"/>
              </a:ext>
            </a:extLst>
          </p:cNvPr>
          <p:cNvSpPr>
            <a:spLocks noGrp="1"/>
          </p:cNvSpPr>
          <p:nvPr>
            <p:ph type="body" sz="quarter" idx="10"/>
          </p:nvPr>
        </p:nvSpPr>
        <p:spPr/>
        <p:txBody>
          <a:bodyPr/>
          <a:lstStyle/>
          <a:p>
            <a:r>
              <a:rPr lang="en-GB" dirty="0"/>
              <a:t>GROUP 009 :</a:t>
            </a:r>
          </a:p>
          <a:p>
            <a:endParaRPr lang="en-GB" dirty="0"/>
          </a:p>
          <a:p>
            <a:r>
              <a:rPr lang="en-GB" dirty="0"/>
              <a:t>Harika Pudota</a:t>
            </a:r>
          </a:p>
          <a:p>
            <a:r>
              <a:rPr lang="en-GB" dirty="0"/>
              <a:t>Vishnu Sashank </a:t>
            </a:r>
          </a:p>
          <a:p>
            <a:r>
              <a:rPr lang="en-GB" dirty="0"/>
              <a:t>Sanjeev Gowtham</a:t>
            </a:r>
          </a:p>
          <a:p>
            <a:endParaRPr lang="en-US" dirty="0"/>
          </a:p>
        </p:txBody>
      </p:sp>
    </p:spTree>
    <p:extLst>
      <p:ext uri="{BB962C8B-B14F-4D97-AF65-F5344CB8AC3E}">
        <p14:creationId xmlns:p14="http://schemas.microsoft.com/office/powerpoint/2010/main" val="10244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sz="4800" dirty="0"/>
              <a:t>TABLE OF CONTENTS</a:t>
            </a:r>
            <a:endParaRPr lang="en-IN" sz="4800"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3</a:t>
            </a:fld>
            <a:endParaRPr lang="en-US"/>
          </a:p>
        </p:txBody>
      </p:sp>
      <p:sp>
        <p:nvSpPr>
          <p:cNvPr id="2" name="TextBox 1">
            <a:extLst>
              <a:ext uri="{FF2B5EF4-FFF2-40B4-BE49-F238E27FC236}">
                <a16:creationId xmlns:a16="http://schemas.microsoft.com/office/drawing/2014/main" id="{391E9536-8477-B226-4C2E-726C0CF435D7}"/>
              </a:ext>
            </a:extLst>
          </p:cNvPr>
          <p:cNvSpPr txBox="1"/>
          <p:nvPr/>
        </p:nvSpPr>
        <p:spPr>
          <a:xfrm>
            <a:off x="183222" y="1428104"/>
            <a:ext cx="11825555" cy="5147353"/>
          </a:xfrm>
          <a:prstGeom prst="rect">
            <a:avLst/>
          </a:prstGeom>
          <a:noFill/>
        </p:spPr>
        <p:txBody>
          <a:bodyPr wrap="square" lIns="0" tIns="0" rIns="0" bIns="0" rtlCol="0">
            <a:noAutofit/>
          </a:bodyPr>
          <a:lstStyle/>
          <a:p>
            <a:pPr marL="342900" indent="-342900">
              <a:lnSpc>
                <a:spcPct val="100000"/>
              </a:lnSpc>
              <a:spcBef>
                <a:spcPts val="1200"/>
              </a:spcBef>
              <a:buSzPct val="100000"/>
              <a:buFont typeface="+mj-lt"/>
              <a:buAutoNum type="arabicPeriod"/>
            </a:pPr>
            <a:r>
              <a:rPr lang="en-US" sz="3200" b="1" dirty="0"/>
              <a:t>TABLES USED</a:t>
            </a:r>
          </a:p>
          <a:p>
            <a:pPr marL="342900" indent="-342900">
              <a:lnSpc>
                <a:spcPct val="100000"/>
              </a:lnSpc>
              <a:spcBef>
                <a:spcPts val="1200"/>
              </a:spcBef>
              <a:buSzPct val="100000"/>
              <a:buFont typeface="+mj-lt"/>
              <a:buAutoNum type="arabicPeriod"/>
            </a:pPr>
            <a:r>
              <a:rPr lang="en-US" sz="3200" b="1" dirty="0"/>
              <a:t>REPORTS</a:t>
            </a:r>
          </a:p>
          <a:p>
            <a:pPr marL="342900" indent="-342900">
              <a:lnSpc>
                <a:spcPct val="100000"/>
              </a:lnSpc>
              <a:spcBef>
                <a:spcPts val="1200"/>
              </a:spcBef>
              <a:buSzPct val="100000"/>
              <a:buFont typeface="+mj-lt"/>
              <a:buAutoNum type="arabicPeriod"/>
            </a:pPr>
            <a:r>
              <a:rPr lang="en-US" sz="3200" b="1" dirty="0"/>
              <a:t>FORMS</a:t>
            </a:r>
          </a:p>
          <a:p>
            <a:pPr marL="342900" indent="-342900">
              <a:lnSpc>
                <a:spcPct val="100000"/>
              </a:lnSpc>
              <a:spcBef>
                <a:spcPts val="1200"/>
              </a:spcBef>
              <a:buSzPct val="100000"/>
              <a:buFont typeface="+mj-lt"/>
              <a:buAutoNum type="arabicPeriod"/>
            </a:pPr>
            <a:r>
              <a:rPr lang="en-US" sz="3200" b="1" dirty="0"/>
              <a:t>EMAIL</a:t>
            </a:r>
          </a:p>
          <a:p>
            <a:pPr marL="342900" indent="-342900">
              <a:lnSpc>
                <a:spcPct val="100000"/>
              </a:lnSpc>
              <a:spcBef>
                <a:spcPts val="1200"/>
              </a:spcBef>
              <a:buSzPct val="100000"/>
              <a:buFont typeface="+mj-lt"/>
              <a:buAutoNum type="arabicPeriod"/>
            </a:pPr>
            <a:r>
              <a:rPr lang="en-US" sz="3200" b="1" dirty="0"/>
              <a:t>CDS VIEWS</a:t>
            </a:r>
          </a:p>
          <a:p>
            <a:pPr marL="342900" indent="-342900">
              <a:lnSpc>
                <a:spcPct val="100000"/>
              </a:lnSpc>
              <a:spcBef>
                <a:spcPts val="1200"/>
              </a:spcBef>
              <a:buSzPct val="100000"/>
              <a:buFont typeface="+mj-lt"/>
              <a:buAutoNum type="arabicPeriod"/>
            </a:pPr>
            <a:r>
              <a:rPr lang="en-US" sz="3200" b="1" dirty="0"/>
              <a:t>CDS REPORTS</a:t>
            </a:r>
          </a:p>
          <a:p>
            <a:pPr marL="342900" indent="-342900">
              <a:lnSpc>
                <a:spcPct val="100000"/>
              </a:lnSpc>
              <a:spcBef>
                <a:spcPts val="1200"/>
              </a:spcBef>
              <a:buSzPct val="100000"/>
              <a:buFont typeface="+mj-lt"/>
              <a:buAutoNum type="arabicPeriod"/>
            </a:pPr>
            <a:r>
              <a:rPr lang="en-US" sz="3200" b="1" dirty="0"/>
              <a:t>PERFORMANCE TUNING</a:t>
            </a:r>
          </a:p>
          <a:p>
            <a:pPr>
              <a:lnSpc>
                <a:spcPct val="100000"/>
              </a:lnSpc>
              <a:spcBef>
                <a:spcPts val="1200"/>
              </a:spcBef>
              <a:buSzPct val="100000"/>
            </a:pPr>
            <a:endParaRPr lang="en-US" sz="3200" dirty="0"/>
          </a:p>
          <a:p>
            <a:pPr>
              <a:lnSpc>
                <a:spcPct val="100000"/>
              </a:lnSpc>
              <a:spcBef>
                <a:spcPts val="1200"/>
              </a:spcBef>
              <a:buSzPct val="100000"/>
            </a:pPr>
            <a:endParaRPr lang="en-IN" sz="3200" dirty="0"/>
          </a:p>
        </p:txBody>
      </p:sp>
    </p:spTree>
    <p:extLst>
      <p:ext uri="{BB962C8B-B14F-4D97-AF65-F5344CB8AC3E}">
        <p14:creationId xmlns:p14="http://schemas.microsoft.com/office/powerpoint/2010/main" val="151822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4</a:t>
            </a:fld>
            <a:endParaRPr lang="en-US"/>
          </a:p>
        </p:txBody>
      </p:sp>
      <p:sp>
        <p:nvSpPr>
          <p:cNvPr id="2" name="TextBox 1">
            <a:extLst>
              <a:ext uri="{FF2B5EF4-FFF2-40B4-BE49-F238E27FC236}">
                <a16:creationId xmlns:a16="http://schemas.microsoft.com/office/drawing/2014/main" id="{391E9536-8477-B226-4C2E-726C0CF435D7}"/>
              </a:ext>
            </a:extLst>
          </p:cNvPr>
          <p:cNvSpPr txBox="1"/>
          <p:nvPr/>
        </p:nvSpPr>
        <p:spPr>
          <a:xfrm>
            <a:off x="184935" y="462339"/>
            <a:ext cx="11825555" cy="5876814"/>
          </a:xfrm>
          <a:prstGeom prst="rect">
            <a:avLst/>
          </a:prstGeom>
          <a:noFill/>
        </p:spPr>
        <p:txBody>
          <a:bodyPr wrap="square" lIns="0" tIns="0" rIns="0" bIns="0" rtlCol="0">
            <a:noAutofit/>
          </a:bodyPr>
          <a:lstStyle/>
          <a:p>
            <a:pPr marL="342900" indent="-342900">
              <a:lnSpc>
                <a:spcPct val="100000"/>
              </a:lnSpc>
              <a:spcBef>
                <a:spcPts val="1200"/>
              </a:spcBef>
              <a:buSzPct val="100000"/>
              <a:buFont typeface="+mj-lt"/>
              <a:buAutoNum type="arabicPeriod"/>
            </a:pPr>
            <a:r>
              <a:rPr lang="en-US" sz="3600" b="1" dirty="0"/>
              <a:t>TABLES USED : </a:t>
            </a:r>
            <a:r>
              <a:rPr lang="en-US" sz="3600" dirty="0"/>
              <a:t> </a:t>
            </a:r>
          </a:p>
          <a:p>
            <a:pPr marL="571500" indent="-571500">
              <a:lnSpc>
                <a:spcPct val="100000"/>
              </a:lnSpc>
              <a:spcBef>
                <a:spcPts val="1200"/>
              </a:spcBef>
              <a:buSzPct val="100000"/>
              <a:buFont typeface="Arial" panose="020B0604020202020204" pitchFamily="34" charset="0"/>
              <a:buChar char="•"/>
            </a:pPr>
            <a:r>
              <a:rPr lang="en-IN" sz="3200" dirty="0"/>
              <a:t>ZTR_ORG_TREE: Organisation tree</a:t>
            </a:r>
            <a:endParaRPr lang="en-US" sz="3200" dirty="0"/>
          </a:p>
          <a:p>
            <a:pPr marL="571500" indent="-571500">
              <a:lnSpc>
                <a:spcPct val="100000"/>
              </a:lnSpc>
              <a:spcBef>
                <a:spcPts val="1200"/>
              </a:spcBef>
              <a:buSzPct val="100000"/>
              <a:buFont typeface="Arial" panose="020B0604020202020204" pitchFamily="34" charset="0"/>
              <a:buChar char="•"/>
            </a:pPr>
            <a:r>
              <a:rPr lang="en-US" sz="3200" dirty="0"/>
              <a:t>ZTR_E0000 : Employee Availability data</a:t>
            </a:r>
          </a:p>
          <a:p>
            <a:pPr marL="571500" indent="-571500">
              <a:lnSpc>
                <a:spcPct val="100000"/>
              </a:lnSpc>
              <a:spcBef>
                <a:spcPts val="1200"/>
              </a:spcBef>
              <a:buSzPct val="100000"/>
              <a:buFont typeface="Arial" panose="020B0604020202020204" pitchFamily="34" charset="0"/>
              <a:buChar char="•"/>
            </a:pPr>
            <a:r>
              <a:rPr lang="en-US" sz="3200" dirty="0"/>
              <a:t>ZTR_HR_DATA: Employee Reporting data</a:t>
            </a:r>
          </a:p>
          <a:p>
            <a:pPr marL="571500" indent="-571500">
              <a:lnSpc>
                <a:spcPct val="100000"/>
              </a:lnSpc>
              <a:spcBef>
                <a:spcPts val="1200"/>
              </a:spcBef>
              <a:buSzPct val="100000"/>
              <a:buFont typeface="Arial" panose="020B0604020202020204" pitchFamily="34" charset="0"/>
              <a:buChar char="•"/>
            </a:pPr>
            <a:r>
              <a:rPr lang="en-US" sz="3200" dirty="0"/>
              <a:t>ZTR_EMP_EXPENSE: Employee Expense Table</a:t>
            </a:r>
          </a:p>
          <a:p>
            <a:pPr marL="571500" indent="-571500">
              <a:lnSpc>
                <a:spcPct val="100000"/>
              </a:lnSpc>
              <a:spcBef>
                <a:spcPts val="1200"/>
              </a:spcBef>
              <a:buSzPct val="100000"/>
              <a:buFont typeface="Arial" panose="020B0604020202020204" pitchFamily="34" charset="0"/>
              <a:buChar char="•"/>
            </a:pPr>
            <a:r>
              <a:rPr lang="en-US" sz="3200" dirty="0"/>
              <a:t>ZTR_HR_LEAVE_REC: HR Leave Data</a:t>
            </a:r>
          </a:p>
          <a:p>
            <a:pPr marL="571500" indent="-571500">
              <a:lnSpc>
                <a:spcPct val="100000"/>
              </a:lnSpc>
              <a:spcBef>
                <a:spcPts val="1200"/>
              </a:spcBef>
              <a:buSzPct val="100000"/>
              <a:buFont typeface="Arial" panose="020B0604020202020204" pitchFamily="34" charset="0"/>
              <a:buChar char="•"/>
            </a:pPr>
            <a:r>
              <a:rPr lang="en-US" sz="3200" dirty="0"/>
              <a:t>ZTR_REQ_STATUS: Resource Leave Request Exchange Table</a:t>
            </a:r>
          </a:p>
          <a:p>
            <a:pPr marL="571500" indent="-571500">
              <a:lnSpc>
                <a:spcPct val="100000"/>
              </a:lnSpc>
              <a:spcBef>
                <a:spcPts val="1200"/>
              </a:spcBef>
              <a:buSzPct val="100000"/>
              <a:buFont typeface="Arial" panose="020B0604020202020204" pitchFamily="34" charset="0"/>
              <a:buChar char="•"/>
            </a:pPr>
            <a:r>
              <a:rPr lang="en-US" sz="3200" dirty="0"/>
              <a:t>ZTR_TIMESHEET: For Storing Employee Time Sheet Details</a:t>
            </a:r>
          </a:p>
          <a:p>
            <a:pPr marL="571500" indent="-571500">
              <a:lnSpc>
                <a:spcPct val="100000"/>
              </a:lnSpc>
              <a:spcBef>
                <a:spcPts val="1200"/>
              </a:spcBef>
              <a:buSzPct val="100000"/>
              <a:buFont typeface="Arial" panose="020B0604020202020204" pitchFamily="34" charset="0"/>
              <a:buChar char="•"/>
            </a:pPr>
            <a:endParaRPr lang="en-US" sz="3600" dirty="0"/>
          </a:p>
          <a:p>
            <a:pPr marL="571500" indent="-571500">
              <a:lnSpc>
                <a:spcPct val="100000"/>
              </a:lnSpc>
              <a:spcBef>
                <a:spcPts val="1200"/>
              </a:spcBef>
              <a:buSzPct val="100000"/>
              <a:buFont typeface="Arial" panose="020B0604020202020204" pitchFamily="34" charset="0"/>
              <a:buChar char="•"/>
            </a:pPr>
            <a:endParaRPr lang="en-IN" sz="3600" dirty="0"/>
          </a:p>
        </p:txBody>
      </p:sp>
    </p:spTree>
    <p:extLst>
      <p:ext uri="{BB962C8B-B14F-4D97-AF65-F5344CB8AC3E}">
        <p14:creationId xmlns:p14="http://schemas.microsoft.com/office/powerpoint/2010/main" val="298719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5</a:t>
            </a:fld>
            <a:endParaRPr lang="en-US"/>
          </a:p>
        </p:txBody>
      </p:sp>
      <p:sp>
        <p:nvSpPr>
          <p:cNvPr id="2" name="TextBox 1">
            <a:extLst>
              <a:ext uri="{FF2B5EF4-FFF2-40B4-BE49-F238E27FC236}">
                <a16:creationId xmlns:a16="http://schemas.microsoft.com/office/drawing/2014/main" id="{391E9536-8477-B226-4C2E-726C0CF435D7}"/>
              </a:ext>
            </a:extLst>
          </p:cNvPr>
          <p:cNvSpPr txBox="1"/>
          <p:nvPr/>
        </p:nvSpPr>
        <p:spPr>
          <a:xfrm>
            <a:off x="184935" y="729469"/>
            <a:ext cx="11825555" cy="5147353"/>
          </a:xfrm>
          <a:prstGeom prst="rect">
            <a:avLst/>
          </a:prstGeom>
          <a:noFill/>
        </p:spPr>
        <p:txBody>
          <a:bodyPr wrap="square" lIns="0" tIns="0" rIns="0" bIns="0" rtlCol="0">
            <a:noAutofit/>
          </a:bodyPr>
          <a:lstStyle/>
          <a:p>
            <a:pPr>
              <a:lnSpc>
                <a:spcPct val="100000"/>
              </a:lnSpc>
              <a:spcBef>
                <a:spcPts val="1200"/>
              </a:spcBef>
              <a:buSzPct val="100000"/>
            </a:pPr>
            <a:r>
              <a:rPr lang="en-US" sz="3600" b="1" dirty="0"/>
              <a:t>2. REPORTS</a:t>
            </a:r>
          </a:p>
          <a:p>
            <a:pPr marL="571500" indent="-571500">
              <a:lnSpc>
                <a:spcPct val="100000"/>
              </a:lnSpc>
              <a:spcBef>
                <a:spcPts val="1200"/>
              </a:spcBef>
              <a:buSzPct val="100000"/>
              <a:buFont typeface="Arial" panose="020B0604020202020204" pitchFamily="34" charset="0"/>
              <a:buChar char="•"/>
            </a:pPr>
            <a:r>
              <a:rPr lang="en-US" sz="3600" dirty="0"/>
              <a:t>ZG09_BUSSINESS_LOGIC</a:t>
            </a:r>
          </a:p>
          <a:p>
            <a:pPr marL="571500" indent="-571500">
              <a:lnSpc>
                <a:spcPct val="100000"/>
              </a:lnSpc>
              <a:spcBef>
                <a:spcPts val="1200"/>
              </a:spcBef>
              <a:buSzPct val="100000"/>
              <a:buFont typeface="Arial" panose="020B0604020202020204" pitchFamily="34" charset="0"/>
              <a:buChar char="•"/>
            </a:pPr>
            <a:r>
              <a:rPr lang="en-US" sz="3600" dirty="0"/>
              <a:t>ZG09_EXPENSE_REQUEST</a:t>
            </a:r>
          </a:p>
          <a:p>
            <a:pPr marL="571500" indent="-571500">
              <a:lnSpc>
                <a:spcPct val="100000"/>
              </a:lnSpc>
              <a:spcBef>
                <a:spcPts val="1200"/>
              </a:spcBef>
              <a:buSzPct val="100000"/>
              <a:buFont typeface="Arial" panose="020B0604020202020204" pitchFamily="34" charset="0"/>
              <a:buChar char="•"/>
            </a:pPr>
            <a:r>
              <a:rPr lang="en-US" sz="3600" dirty="0"/>
              <a:t>ZG09_LEAVE_REQUEST</a:t>
            </a:r>
          </a:p>
          <a:p>
            <a:pPr marL="571500" indent="-571500">
              <a:lnSpc>
                <a:spcPct val="100000"/>
              </a:lnSpc>
              <a:spcBef>
                <a:spcPts val="1200"/>
              </a:spcBef>
              <a:buSzPct val="100000"/>
              <a:buFont typeface="Arial" panose="020B0604020202020204" pitchFamily="34" charset="0"/>
              <a:buChar char="•"/>
            </a:pPr>
            <a:r>
              <a:rPr lang="en-US" sz="3600" dirty="0"/>
              <a:t>ZG09_ADOBE</a:t>
            </a:r>
          </a:p>
          <a:p>
            <a:pPr marL="571500" indent="-571500">
              <a:lnSpc>
                <a:spcPct val="100000"/>
              </a:lnSpc>
              <a:spcBef>
                <a:spcPts val="1200"/>
              </a:spcBef>
              <a:buSzPct val="100000"/>
              <a:buFont typeface="Arial" panose="020B0604020202020204" pitchFamily="34" charset="0"/>
              <a:buChar char="•"/>
            </a:pPr>
            <a:r>
              <a:rPr lang="en-US" sz="3600" dirty="0"/>
              <a:t>ZG09_DRIVER_PROGRAM</a:t>
            </a:r>
          </a:p>
          <a:p>
            <a:pPr marL="571500" indent="-571500">
              <a:lnSpc>
                <a:spcPct val="100000"/>
              </a:lnSpc>
              <a:spcBef>
                <a:spcPts val="1200"/>
              </a:spcBef>
              <a:buSzPct val="100000"/>
              <a:buFont typeface="Arial" panose="020B0604020202020204" pitchFamily="34" charset="0"/>
              <a:buChar char="•"/>
            </a:pPr>
            <a:r>
              <a:rPr lang="en-US" sz="3600" dirty="0"/>
              <a:t>ZG09_SF_PROGRAM </a:t>
            </a:r>
          </a:p>
          <a:p>
            <a:pPr marL="571500" indent="-571500">
              <a:lnSpc>
                <a:spcPct val="100000"/>
              </a:lnSpc>
              <a:spcBef>
                <a:spcPts val="1200"/>
              </a:spcBef>
              <a:buSzPct val="100000"/>
              <a:buFont typeface="Arial" panose="020B0604020202020204" pitchFamily="34" charset="0"/>
              <a:buChar char="•"/>
            </a:pPr>
            <a:endParaRPr lang="en-US" sz="3600" b="1" dirty="0"/>
          </a:p>
          <a:p>
            <a:pPr>
              <a:lnSpc>
                <a:spcPct val="100000"/>
              </a:lnSpc>
              <a:spcBef>
                <a:spcPts val="1200"/>
              </a:spcBef>
              <a:buSzPct val="100000"/>
            </a:pPr>
            <a:endParaRPr lang="en-US" sz="3600" b="1" dirty="0"/>
          </a:p>
          <a:p>
            <a:pPr>
              <a:lnSpc>
                <a:spcPct val="100000"/>
              </a:lnSpc>
              <a:spcBef>
                <a:spcPts val="1200"/>
              </a:spcBef>
              <a:buSzPct val="100000"/>
            </a:pPr>
            <a:endParaRPr lang="en-US" sz="3600" b="1" dirty="0"/>
          </a:p>
          <a:p>
            <a:pPr>
              <a:lnSpc>
                <a:spcPct val="100000"/>
              </a:lnSpc>
              <a:spcBef>
                <a:spcPts val="1200"/>
              </a:spcBef>
              <a:buSzPct val="100000"/>
            </a:pPr>
            <a:endParaRPr lang="en-US" sz="3600" b="1" dirty="0"/>
          </a:p>
          <a:p>
            <a:pPr>
              <a:lnSpc>
                <a:spcPct val="100000"/>
              </a:lnSpc>
              <a:spcBef>
                <a:spcPts val="1200"/>
              </a:spcBef>
              <a:buSzPct val="100000"/>
            </a:pPr>
            <a:r>
              <a:rPr lang="en-US" sz="3600" b="1" dirty="0"/>
              <a:t> </a:t>
            </a:r>
            <a:r>
              <a:rPr lang="en-US" sz="3600" dirty="0"/>
              <a:t> </a:t>
            </a:r>
          </a:p>
          <a:p>
            <a:pPr marL="571500" indent="-571500">
              <a:lnSpc>
                <a:spcPct val="100000"/>
              </a:lnSpc>
              <a:spcBef>
                <a:spcPts val="1200"/>
              </a:spcBef>
              <a:buSzPct val="100000"/>
              <a:buFont typeface="Arial" panose="020B0604020202020204" pitchFamily="34" charset="0"/>
              <a:buChar char="•"/>
            </a:pPr>
            <a:endParaRPr lang="en-US" sz="3600" dirty="0"/>
          </a:p>
          <a:p>
            <a:pPr marL="571500" indent="-571500">
              <a:lnSpc>
                <a:spcPct val="100000"/>
              </a:lnSpc>
              <a:spcBef>
                <a:spcPts val="1200"/>
              </a:spcBef>
              <a:buSzPct val="100000"/>
              <a:buFont typeface="Arial" panose="020B0604020202020204" pitchFamily="34" charset="0"/>
              <a:buChar char="•"/>
            </a:pPr>
            <a:endParaRPr lang="en-IN" sz="3600" dirty="0"/>
          </a:p>
        </p:txBody>
      </p:sp>
    </p:spTree>
    <p:extLst>
      <p:ext uri="{BB962C8B-B14F-4D97-AF65-F5344CB8AC3E}">
        <p14:creationId xmlns:p14="http://schemas.microsoft.com/office/powerpoint/2010/main" val="411809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6</a:t>
            </a:fld>
            <a:endParaRPr lang="en-US"/>
          </a:p>
        </p:txBody>
      </p:sp>
      <p:sp>
        <p:nvSpPr>
          <p:cNvPr id="2" name="TextBox 1">
            <a:extLst>
              <a:ext uri="{FF2B5EF4-FFF2-40B4-BE49-F238E27FC236}">
                <a16:creationId xmlns:a16="http://schemas.microsoft.com/office/drawing/2014/main" id="{391E9536-8477-B226-4C2E-726C0CF435D7}"/>
              </a:ext>
            </a:extLst>
          </p:cNvPr>
          <p:cNvSpPr txBox="1"/>
          <p:nvPr/>
        </p:nvSpPr>
        <p:spPr>
          <a:xfrm>
            <a:off x="184935" y="462339"/>
            <a:ext cx="11825555" cy="5876814"/>
          </a:xfrm>
          <a:prstGeom prst="rect">
            <a:avLst/>
          </a:prstGeom>
          <a:noFill/>
        </p:spPr>
        <p:txBody>
          <a:bodyPr wrap="square" lIns="0" tIns="0" rIns="0" bIns="0" rtlCol="0">
            <a:noAutofit/>
          </a:bodyPr>
          <a:lstStyle/>
          <a:p>
            <a:pPr>
              <a:lnSpc>
                <a:spcPct val="100000"/>
              </a:lnSpc>
              <a:spcBef>
                <a:spcPts val="1200"/>
              </a:spcBef>
              <a:buSzPct val="100000"/>
            </a:pPr>
            <a:r>
              <a:rPr lang="en-US" sz="3600" b="1" dirty="0"/>
              <a:t>3. FORMS </a:t>
            </a:r>
            <a:r>
              <a:rPr lang="en-US" sz="3600" dirty="0"/>
              <a:t> </a:t>
            </a:r>
          </a:p>
          <a:p>
            <a:pPr marL="571500" indent="-571500">
              <a:lnSpc>
                <a:spcPct val="100000"/>
              </a:lnSpc>
              <a:spcBef>
                <a:spcPts val="1200"/>
              </a:spcBef>
              <a:buSzPct val="100000"/>
              <a:buFont typeface="Arial" panose="020B0604020202020204" pitchFamily="34" charset="0"/>
              <a:buChar char="•"/>
            </a:pPr>
            <a:r>
              <a:rPr lang="en-IN" sz="3200" dirty="0"/>
              <a:t>SMART FORMS : ZG09_SF</a:t>
            </a:r>
          </a:p>
          <a:p>
            <a:pPr marL="571500" indent="-571500">
              <a:lnSpc>
                <a:spcPct val="100000"/>
              </a:lnSpc>
              <a:spcBef>
                <a:spcPts val="1200"/>
              </a:spcBef>
              <a:buSzPct val="100000"/>
              <a:buFont typeface="Arial" panose="020B0604020202020204" pitchFamily="34" charset="0"/>
              <a:buChar char="•"/>
            </a:pPr>
            <a:r>
              <a:rPr lang="en-IN" sz="3200" dirty="0"/>
              <a:t>ADOBE FORMS : ZG09_ADOBE_FORM_</a:t>
            </a:r>
          </a:p>
          <a:p>
            <a:pPr marL="571500" indent="-571500">
              <a:lnSpc>
                <a:spcPct val="100000"/>
              </a:lnSpc>
              <a:spcBef>
                <a:spcPts val="1200"/>
              </a:spcBef>
              <a:buSzPct val="100000"/>
              <a:buFont typeface="Arial" panose="020B0604020202020204" pitchFamily="34" charset="0"/>
              <a:buChar char="•"/>
            </a:pPr>
            <a:endParaRPr lang="en-IN" sz="3200" dirty="0"/>
          </a:p>
          <a:p>
            <a:pPr>
              <a:lnSpc>
                <a:spcPct val="100000"/>
              </a:lnSpc>
              <a:spcBef>
                <a:spcPts val="1200"/>
              </a:spcBef>
              <a:buSzPct val="100000"/>
            </a:pPr>
            <a:r>
              <a:rPr lang="en-IN" sz="3200" b="1" dirty="0"/>
              <a:t>4. EMAIL</a:t>
            </a:r>
            <a:endParaRPr lang="en-US" sz="3200" b="1" dirty="0"/>
          </a:p>
          <a:p>
            <a:pPr marL="571500" indent="-571500">
              <a:lnSpc>
                <a:spcPct val="100000"/>
              </a:lnSpc>
              <a:spcBef>
                <a:spcPts val="1200"/>
              </a:spcBef>
              <a:buSzPct val="100000"/>
              <a:buFont typeface="Arial" panose="020B0604020202020204" pitchFamily="34" charset="0"/>
              <a:buChar char="•"/>
            </a:pPr>
            <a:r>
              <a:rPr lang="en-US" sz="3600" dirty="0"/>
              <a:t>INCLUDE ZDG09EMAIL</a:t>
            </a:r>
          </a:p>
          <a:p>
            <a:pPr marL="571500" indent="-571500">
              <a:lnSpc>
                <a:spcPct val="100000"/>
              </a:lnSpc>
              <a:spcBef>
                <a:spcPts val="1200"/>
              </a:spcBef>
              <a:buSzPct val="100000"/>
              <a:buFont typeface="Arial" panose="020B0604020202020204" pitchFamily="34" charset="0"/>
              <a:buChar char="•"/>
            </a:pPr>
            <a:endParaRPr lang="en-US" sz="3600" dirty="0"/>
          </a:p>
          <a:p>
            <a:pPr marL="571500" indent="-571500">
              <a:lnSpc>
                <a:spcPct val="100000"/>
              </a:lnSpc>
              <a:spcBef>
                <a:spcPts val="1200"/>
              </a:spcBef>
              <a:buSzPct val="100000"/>
              <a:buFont typeface="Arial" panose="020B0604020202020204" pitchFamily="34" charset="0"/>
              <a:buChar char="•"/>
            </a:pPr>
            <a:endParaRPr lang="en-IN" sz="3600" dirty="0"/>
          </a:p>
        </p:txBody>
      </p:sp>
    </p:spTree>
    <p:extLst>
      <p:ext uri="{BB962C8B-B14F-4D97-AF65-F5344CB8AC3E}">
        <p14:creationId xmlns:p14="http://schemas.microsoft.com/office/powerpoint/2010/main" val="75733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7</a:t>
            </a:fld>
            <a:endParaRPr lang="en-US"/>
          </a:p>
        </p:txBody>
      </p:sp>
      <p:sp>
        <p:nvSpPr>
          <p:cNvPr id="2" name="TextBox 1">
            <a:extLst>
              <a:ext uri="{FF2B5EF4-FFF2-40B4-BE49-F238E27FC236}">
                <a16:creationId xmlns:a16="http://schemas.microsoft.com/office/drawing/2014/main" id="{391E9536-8477-B226-4C2E-726C0CF435D7}"/>
              </a:ext>
            </a:extLst>
          </p:cNvPr>
          <p:cNvSpPr txBox="1"/>
          <p:nvPr/>
        </p:nvSpPr>
        <p:spPr>
          <a:xfrm>
            <a:off x="184935" y="462339"/>
            <a:ext cx="11825555" cy="5876814"/>
          </a:xfrm>
          <a:prstGeom prst="rect">
            <a:avLst/>
          </a:prstGeom>
          <a:noFill/>
        </p:spPr>
        <p:txBody>
          <a:bodyPr wrap="square" lIns="0" tIns="0" rIns="0" bIns="0" rtlCol="0">
            <a:noAutofit/>
          </a:bodyPr>
          <a:lstStyle/>
          <a:p>
            <a:pPr>
              <a:lnSpc>
                <a:spcPct val="100000"/>
              </a:lnSpc>
              <a:spcBef>
                <a:spcPts val="1200"/>
              </a:spcBef>
              <a:buSzPct val="100000"/>
            </a:pPr>
            <a:r>
              <a:rPr lang="en-US" sz="3600" b="1" dirty="0"/>
              <a:t>5 &amp; 6 :- CDS VIEWS &amp; REPORTS</a:t>
            </a:r>
            <a:endParaRPr lang="en-US" sz="3600" dirty="0"/>
          </a:p>
          <a:p>
            <a:pPr marL="457200" indent="-457200">
              <a:lnSpc>
                <a:spcPct val="100000"/>
              </a:lnSpc>
              <a:spcBef>
                <a:spcPts val="1200"/>
              </a:spcBef>
              <a:buSzPct val="100000"/>
              <a:buFont typeface="Arial" panose="020B0604020202020204" pitchFamily="34" charset="0"/>
              <a:buChar char="•"/>
            </a:pPr>
            <a:r>
              <a:rPr lang="en-IN" sz="3200" dirty="0"/>
              <a:t>ZG09_CDS_VIEW : CDS VIEW</a:t>
            </a:r>
          </a:p>
          <a:p>
            <a:pPr marL="457200" indent="-457200">
              <a:lnSpc>
                <a:spcPct val="100000"/>
              </a:lnSpc>
              <a:spcBef>
                <a:spcPts val="1200"/>
              </a:spcBef>
              <a:buSzPct val="100000"/>
              <a:buFont typeface="Arial" panose="020B0604020202020204" pitchFamily="34" charset="0"/>
              <a:buChar char="•"/>
            </a:pPr>
            <a:r>
              <a:rPr lang="en-IN" sz="3200" dirty="0"/>
              <a:t>ZG09_CDS_REPORT : CDS REPORT</a:t>
            </a:r>
          </a:p>
          <a:p>
            <a:pPr marL="457200" indent="-457200">
              <a:lnSpc>
                <a:spcPct val="100000"/>
              </a:lnSpc>
              <a:spcBef>
                <a:spcPts val="1200"/>
              </a:spcBef>
              <a:buSzPct val="100000"/>
              <a:buFont typeface="Arial" panose="020B0604020202020204" pitchFamily="34" charset="0"/>
              <a:buChar char="•"/>
            </a:pPr>
            <a:endParaRPr lang="en-IN" sz="3200" dirty="0"/>
          </a:p>
          <a:p>
            <a:pPr>
              <a:lnSpc>
                <a:spcPct val="100000"/>
              </a:lnSpc>
              <a:spcBef>
                <a:spcPts val="1200"/>
              </a:spcBef>
              <a:buSzPct val="100000"/>
            </a:pPr>
            <a:r>
              <a:rPr lang="en-IN" sz="3200" b="1" dirty="0"/>
              <a:t>7. PERFORMANCE TUNING</a:t>
            </a:r>
          </a:p>
          <a:p>
            <a:pPr marL="571500" indent="-571500">
              <a:lnSpc>
                <a:spcPct val="100000"/>
              </a:lnSpc>
              <a:spcBef>
                <a:spcPts val="1200"/>
              </a:spcBef>
              <a:buSzPct val="100000"/>
              <a:buFont typeface="Arial" panose="020B0604020202020204" pitchFamily="34" charset="0"/>
              <a:buChar char="•"/>
            </a:pPr>
            <a:r>
              <a:rPr lang="en-US" sz="3600" dirty="0"/>
              <a:t>EPC CHECKS</a:t>
            </a:r>
          </a:p>
          <a:p>
            <a:pPr marL="571500" indent="-571500">
              <a:lnSpc>
                <a:spcPct val="100000"/>
              </a:lnSpc>
              <a:spcBef>
                <a:spcPts val="1200"/>
              </a:spcBef>
              <a:buSzPct val="100000"/>
              <a:buFont typeface="Arial" panose="020B0604020202020204" pitchFamily="34" charset="0"/>
              <a:buChar char="•"/>
            </a:pPr>
            <a:r>
              <a:rPr lang="en-US" sz="3600" dirty="0"/>
              <a:t>ATC CHECKS</a:t>
            </a:r>
          </a:p>
          <a:p>
            <a:pPr marL="571500" indent="-571500">
              <a:lnSpc>
                <a:spcPct val="100000"/>
              </a:lnSpc>
              <a:spcBef>
                <a:spcPts val="1200"/>
              </a:spcBef>
              <a:buSzPct val="100000"/>
              <a:buFont typeface="Arial" panose="020B0604020202020204" pitchFamily="34" charset="0"/>
              <a:buChar char="•"/>
            </a:pPr>
            <a:endParaRPr lang="en-IN" sz="3600" dirty="0"/>
          </a:p>
        </p:txBody>
      </p:sp>
    </p:spTree>
    <p:extLst>
      <p:ext uri="{BB962C8B-B14F-4D97-AF65-F5344CB8AC3E}">
        <p14:creationId xmlns:p14="http://schemas.microsoft.com/office/powerpoint/2010/main" val="389989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INPUT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8</a:t>
            </a:fld>
            <a:endParaRPr lang="en-US"/>
          </a:p>
        </p:txBody>
      </p:sp>
      <p:pic>
        <p:nvPicPr>
          <p:cNvPr id="17" name="Picture 16" descr="A computer screen shot of a computer&#10;&#10;Description automatically generated">
            <a:extLst>
              <a:ext uri="{FF2B5EF4-FFF2-40B4-BE49-F238E27FC236}">
                <a16:creationId xmlns:a16="http://schemas.microsoft.com/office/drawing/2014/main" id="{8BF564D7-5216-BB48-E48F-645E54303132}"/>
              </a:ext>
            </a:extLst>
          </p:cNvPr>
          <p:cNvPicPr>
            <a:picLocks noChangeAspect="1"/>
          </p:cNvPicPr>
          <p:nvPr/>
        </p:nvPicPr>
        <p:blipFill>
          <a:blip r:embed="rId3"/>
          <a:stretch>
            <a:fillRect/>
          </a:stretch>
        </p:blipFill>
        <p:spPr>
          <a:xfrm>
            <a:off x="1226049" y="890889"/>
            <a:ext cx="9510445" cy="5349625"/>
          </a:xfrm>
          <a:prstGeom prst="rect">
            <a:avLst/>
          </a:prstGeom>
        </p:spPr>
      </p:pic>
    </p:spTree>
    <p:extLst>
      <p:ext uri="{BB962C8B-B14F-4D97-AF65-F5344CB8AC3E}">
        <p14:creationId xmlns:p14="http://schemas.microsoft.com/office/powerpoint/2010/main" val="58417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DD310C-ADE4-4316-9F5C-69E918573EB9}"/>
              </a:ext>
            </a:extLst>
          </p:cNvPr>
          <p:cNvSpPr>
            <a:spLocks noGrp="1"/>
          </p:cNvSpPr>
          <p:nvPr>
            <p:ph type="title"/>
          </p:nvPr>
        </p:nvSpPr>
        <p:spPr>
          <a:xfrm>
            <a:off x="367284" y="320675"/>
            <a:ext cx="11457432" cy="914400"/>
          </a:xfrm>
        </p:spPr>
        <p:txBody>
          <a:bodyPr anchor="t">
            <a:normAutofit/>
          </a:bodyPr>
          <a:lstStyle/>
          <a:p>
            <a:r>
              <a:rPr lang="en-US" dirty="0"/>
              <a:t>INPUT SELECTION SCREENS:</a:t>
            </a:r>
            <a:endParaRPr lang="en-IN" dirty="0"/>
          </a:p>
        </p:txBody>
      </p:sp>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9</a:t>
            </a:fld>
            <a:endParaRPr lang="en-US"/>
          </a:p>
        </p:txBody>
      </p:sp>
      <p:pic>
        <p:nvPicPr>
          <p:cNvPr id="17" name="Picture 16">
            <a:extLst>
              <a:ext uri="{FF2B5EF4-FFF2-40B4-BE49-F238E27FC236}">
                <a16:creationId xmlns:a16="http://schemas.microsoft.com/office/drawing/2014/main" id="{8BF564D7-5216-BB48-E48F-645E54303132}"/>
              </a:ext>
            </a:extLst>
          </p:cNvPr>
          <p:cNvPicPr>
            <a:picLocks noChangeAspect="1"/>
          </p:cNvPicPr>
          <p:nvPr/>
        </p:nvPicPr>
        <p:blipFill>
          <a:blip r:embed="rId3"/>
          <a:srcRect/>
          <a:stretch/>
        </p:blipFill>
        <p:spPr>
          <a:xfrm>
            <a:off x="1226049" y="890889"/>
            <a:ext cx="9510444" cy="5349625"/>
          </a:xfrm>
          <a:prstGeom prst="rect">
            <a:avLst/>
          </a:prstGeom>
        </p:spPr>
      </p:pic>
    </p:spTree>
    <p:extLst>
      <p:ext uri="{BB962C8B-B14F-4D97-AF65-F5344CB8AC3E}">
        <p14:creationId xmlns:p14="http://schemas.microsoft.com/office/powerpoint/2010/main" val="45579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BA25364D9C4E4786A27F131F82BF80" ma:contentTypeVersion="6" ma:contentTypeDescription="Create a new document." ma:contentTypeScope="" ma:versionID="257a6a16ae3c46646dc59ec46c0f2f86">
  <xsd:schema xmlns:xsd="http://www.w3.org/2001/XMLSchema" xmlns:xs="http://www.w3.org/2001/XMLSchema" xmlns:p="http://schemas.microsoft.com/office/2006/metadata/properties" xmlns:ns2="a8a48011-3807-46b2-8a7f-148d7d7d2019" xmlns:ns3="a72782fd-4a91-4927-853b-0c820ca2fd49" targetNamespace="http://schemas.microsoft.com/office/2006/metadata/properties" ma:root="true" ma:fieldsID="df31ae3534da61e61aa4fc6b1e36a7c1" ns2:_="" ns3:_="">
    <xsd:import namespace="a8a48011-3807-46b2-8a7f-148d7d7d2019"/>
    <xsd:import namespace="a72782fd-4a91-4927-853b-0c820ca2fd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a48011-3807-46b2-8a7f-148d7d7d2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2782fd-4a91-4927-853b-0c820ca2fd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87E24-B5DB-41FB-95E5-193CDAF2A57B}">
  <ds:schemaRefs>
    <ds:schemaRef ds:uri="a72782fd-4a91-4927-853b-0c820ca2fd49"/>
    <ds:schemaRef ds:uri="a8a48011-3807-46b2-8a7f-148d7d7d20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A8DD57A-72D1-48C6-AD75-D10A1090C28F}">
  <ds:schemaRefs>
    <ds:schemaRef ds:uri="http://schemas.microsoft.com/sharepoint/v3/contenttype/forms"/>
  </ds:schemaRefs>
</ds:datastoreItem>
</file>

<file path=customXml/itemProps3.xml><?xml version="1.0" encoding="utf-8"?>
<ds:datastoreItem xmlns:ds="http://schemas.openxmlformats.org/officeDocument/2006/customXml" ds:itemID="{C44B4988-AF94-4530-A572-2D8F68FA16E5}">
  <ds:schemaRefs>
    <ds:schemaRef ds:uri="http://schemas.microsoft.com/office/2006/documentManagement/types"/>
    <ds:schemaRef ds:uri="http://purl.org/dc/dcmitype/"/>
    <ds:schemaRef ds:uri="a72782fd-4a91-4927-853b-0c820ca2fd49"/>
    <ds:schemaRef ds:uri="http://schemas.microsoft.com/office/infopath/2007/PartnerControls"/>
    <ds:schemaRef ds:uri="http://purl.org/dc/terms/"/>
    <ds:schemaRef ds:uri="a8a48011-3807-46b2-8a7f-148d7d7d2019"/>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UST</Template>
  <TotalTime>681</TotalTime>
  <Words>390</Words>
  <Application>Microsoft Office PowerPoint</Application>
  <PresentationFormat>Widescreen</PresentationFormat>
  <Paragraphs>115</Paragraphs>
  <Slides>22</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UST</vt:lpstr>
      <vt:lpstr>UST </vt:lpstr>
      <vt:lpstr>PowerPoint Presentation</vt:lpstr>
      <vt:lpstr>TABLE OF CONTENTS</vt:lpstr>
      <vt:lpstr>PowerPoint Presentation</vt:lpstr>
      <vt:lpstr>PowerPoint Presentation</vt:lpstr>
      <vt:lpstr>PowerPoint Presentation</vt:lpstr>
      <vt:lpstr>PowerPoint Presentation</vt:lpstr>
      <vt:lpstr>INPUT SELECTION SCREENS:</vt:lpstr>
      <vt:lpstr>INPUT SELECTION SCREENS:</vt:lpstr>
      <vt:lpstr>INPUT SELECTION SCREENS:</vt:lpstr>
      <vt:lpstr>INPUT SELECTION SCREENS:</vt:lpstr>
      <vt:lpstr>INPUT SELECTION SCREENS:</vt:lpstr>
      <vt:lpstr>BUSSINESS LOGIC SELECTION SCREENS:</vt:lpstr>
      <vt:lpstr>BUSSINESS LOGIC SELECTION SCREENS:</vt:lpstr>
      <vt:lpstr>TYPE OF LEAVE SELECTION SCREENS:</vt:lpstr>
      <vt:lpstr>LEAVE DETAILS SCREENS:</vt:lpstr>
      <vt:lpstr>LEAVE DOCUMENT SCREEN:</vt:lpstr>
      <vt:lpstr>LEAVE ACCEPT/REJECT SCREEN:</vt:lpstr>
      <vt:lpstr>LEAVE CONFIRMATION SCREEN:</vt:lpstr>
      <vt:lpstr>EMPLOYEE DETAILS SCREEN: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Pudota Mary Harika(UST,IN)</cp:lastModifiedBy>
  <cp:revision>11</cp:revision>
  <cp:lastPrinted>2019-10-06T00:46:52Z</cp:lastPrinted>
  <dcterms:created xsi:type="dcterms:W3CDTF">2020-11-03T11:34:40Z</dcterms:created>
  <dcterms:modified xsi:type="dcterms:W3CDTF">2024-06-14T12:20:02Z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