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65" r:id="rId7"/>
    <p:sldId id="267" r:id="rId8"/>
    <p:sldId id="259" r:id="rId9"/>
    <p:sldId id="262" r:id="rId10"/>
    <p:sldId id="264" r:id="rId11"/>
    <p:sldId id="268" r:id="rId12"/>
  </p:sldIdLst>
  <p:sldSz cx="18288000" cy="10287000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Canva Sans" panose="020B0604020202020204" charset="0"/>
      <p:regular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DM Sans Bold" charset="0"/>
      <p:regular r:id="rId19"/>
    </p:embeddedFont>
    <p:embeddedFont>
      <p:font typeface="Montserrat Classic Bold" panose="020B0604020202020204" charset="0"/>
      <p:regular r:id="rId20"/>
    </p:embeddedFont>
    <p:embeddedFont>
      <p:font typeface="Oswald" panose="00000500000000000000" pitchFamily="2" charset="0"/>
      <p:regular r:id="rId21"/>
      <p:bold r:id="rId22"/>
    </p:embeddedFont>
    <p:embeddedFont>
      <p:font typeface="Oswald Bold" panose="00000800000000000000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050CD6-B56B-4FED-8CEB-59796314B8C6}" v="1" dt="2024-03-14T18:43:30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4490489" y="2905877"/>
            <a:ext cx="9307021" cy="2395144"/>
            <a:chOff x="0" y="0"/>
            <a:chExt cx="189549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895495" cy="812800"/>
            </a:xfrm>
            <a:custGeom>
              <a:avLst/>
              <a:gdLst/>
              <a:ahLst/>
              <a:cxnLst/>
              <a:rect l="l" t="t" r="r" b="b"/>
              <a:pathLst>
                <a:path w="1895495" h="812800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895254" y="495619"/>
            <a:ext cx="2442456" cy="2483853"/>
          </a:xfrm>
          <a:custGeom>
            <a:avLst/>
            <a:gdLst/>
            <a:ahLst/>
            <a:cxnLst/>
            <a:rect l="l" t="t" r="r" b="b"/>
            <a:pathLst>
              <a:path w="2442456" h="2483853">
                <a:moveTo>
                  <a:pt x="0" y="0"/>
                </a:moveTo>
                <a:lnTo>
                  <a:pt x="2442455" y="0"/>
                </a:lnTo>
                <a:lnTo>
                  <a:pt x="2442455" y="2483853"/>
                </a:lnTo>
                <a:lnTo>
                  <a:pt x="0" y="2483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490489" y="3094126"/>
            <a:ext cx="9535316" cy="2388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ACADEMIC </a:t>
            </a:r>
            <a:r>
              <a:rPr lang="en-US" sz="7200" spc="1610" dirty="0">
                <a:solidFill>
                  <a:srgbClr val="231F20"/>
                </a:solidFill>
                <a:latin typeface="Oswald Bold"/>
              </a:rPr>
              <a:t>PROJECT</a:t>
            </a:r>
          </a:p>
          <a:p>
            <a:pPr algn="ctr">
              <a:lnSpc>
                <a:spcPts val="9748"/>
              </a:lnSpc>
            </a:pPr>
            <a:endParaRPr lang="en-US" sz="7063" spc="692" dirty="0">
              <a:solidFill>
                <a:srgbClr val="231F20"/>
              </a:solidFill>
              <a:latin typeface="Oswal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86000" y="4321583"/>
            <a:ext cx="12848809" cy="441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1"/>
              </a:lnSpc>
            </a:pPr>
            <a:r>
              <a:rPr lang="en-US" sz="2653" spc="140" dirty="0">
                <a:solidFill>
                  <a:srgbClr val="231F20"/>
                </a:solidFill>
                <a:latin typeface="Montserrat Classic Bold"/>
              </a:rPr>
              <a:t>REVIEW - II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8F594A-3EE3-ED18-8127-4BF0084878BF}"/>
              </a:ext>
            </a:extLst>
          </p:cNvPr>
          <p:cNvSpPr txBox="1"/>
          <p:nvPr/>
        </p:nvSpPr>
        <p:spPr>
          <a:xfrm>
            <a:off x="7895254" y="6772863"/>
            <a:ext cx="1013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TEAM </a:t>
            </a:r>
          </a:p>
          <a:p>
            <a:r>
              <a:rPr lang="en-IN" sz="3600" b="1" dirty="0"/>
              <a:t>R.S.S. HARIKA  - 20VV1A0541</a:t>
            </a:r>
          </a:p>
          <a:p>
            <a:pPr marL="342900" indent="-342900">
              <a:buAutoNum type="alphaUcPeriod"/>
            </a:pPr>
            <a:r>
              <a:rPr lang="en-IN" sz="3600" b="1" dirty="0"/>
              <a:t>VENKAT CHOUDHARY – 20VV1A0503</a:t>
            </a:r>
          </a:p>
          <a:p>
            <a:r>
              <a:rPr lang="en-IN" sz="3600" b="1" dirty="0"/>
              <a:t>CH. VIGNAN – 20VV1A0510</a:t>
            </a:r>
          </a:p>
          <a:p>
            <a:r>
              <a:rPr lang="en-IN" sz="3600" b="1" dirty="0"/>
              <a:t>CH. MAHESH BABU – 21VV5A0569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300045-DEF2-BFBA-310F-EB50062A8E58}"/>
              </a:ext>
            </a:extLst>
          </p:cNvPr>
          <p:cNvSpPr txBox="1"/>
          <p:nvPr/>
        </p:nvSpPr>
        <p:spPr>
          <a:xfrm>
            <a:off x="5156110" y="5616230"/>
            <a:ext cx="103632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b="1" dirty="0"/>
              <a:t>Mentor : </a:t>
            </a:r>
            <a:r>
              <a:rPr lang="en-IN" sz="6000" b="0" i="0" dirty="0" err="1">
                <a:solidFill>
                  <a:srgbClr val="333333"/>
                </a:solidFill>
                <a:effectLst/>
                <a:latin typeface="Francois One"/>
              </a:rPr>
              <a:t>Dr.</a:t>
            </a:r>
            <a:r>
              <a:rPr lang="en-IN" sz="6000" b="0" i="0" dirty="0">
                <a:solidFill>
                  <a:srgbClr val="333333"/>
                </a:solidFill>
                <a:effectLst/>
                <a:latin typeface="Francois One"/>
              </a:rPr>
              <a:t> </a:t>
            </a:r>
            <a:r>
              <a:rPr lang="en-IN" sz="6000" b="0" i="0" dirty="0" err="1">
                <a:solidFill>
                  <a:srgbClr val="333333"/>
                </a:solidFill>
                <a:effectLst/>
                <a:latin typeface="Francois One"/>
              </a:rPr>
              <a:t>R.Rajeswara</a:t>
            </a:r>
            <a:r>
              <a:rPr lang="en-IN" sz="6000" b="0" i="0" dirty="0">
                <a:solidFill>
                  <a:srgbClr val="333333"/>
                </a:solidFill>
                <a:effectLst/>
                <a:latin typeface="Francois One"/>
              </a:rPr>
              <a:t> Rao</a:t>
            </a:r>
          </a:p>
          <a:p>
            <a:endParaRPr lang="en-IN" sz="5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53650" y="2306030"/>
            <a:ext cx="13580700" cy="6120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ESTIMATED DATE OF COMPLETION</a:t>
            </a:r>
          </a:p>
          <a:p>
            <a:pPr algn="ctr">
              <a:lnSpc>
                <a:spcPts val="9748"/>
              </a:lnSpc>
            </a:pPr>
            <a:endParaRPr lang="en-US" sz="7063" spc="692" dirty="0">
              <a:solidFill>
                <a:srgbClr val="231F20"/>
              </a:solidFill>
              <a:latin typeface="Oswald Bold"/>
            </a:endParaRPr>
          </a:p>
          <a:p>
            <a:pPr algn="ctr">
              <a:lnSpc>
                <a:spcPts val="9748"/>
              </a:lnSpc>
            </a:pPr>
            <a:endParaRPr lang="en-US" sz="7063" spc="692" dirty="0">
              <a:solidFill>
                <a:srgbClr val="231F20"/>
              </a:solidFill>
              <a:latin typeface="Oswald Bold"/>
            </a:endParaRPr>
          </a:p>
          <a:p>
            <a:pPr algn="ctr">
              <a:lnSpc>
                <a:spcPts val="9748"/>
              </a:lnSpc>
            </a:pPr>
            <a:r>
              <a:rPr lang="en-US" sz="7063" spc="692" dirty="0">
                <a:solidFill>
                  <a:srgbClr val="231F20"/>
                </a:solidFill>
                <a:latin typeface="Oswald Bold"/>
              </a:rPr>
              <a:t>APRIL 15,2024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4305300"/>
            <a:ext cx="13580700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9600" spc="692" dirty="0">
                <a:solidFill>
                  <a:srgbClr val="231F20"/>
                </a:solidFill>
                <a:latin typeface="Oswald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6383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019321" y="2901697"/>
            <a:ext cx="1381480" cy="5442203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sz="9981" spc="978" dirty="0">
                <a:solidFill>
                  <a:srgbClr val="231F20"/>
                </a:solidFill>
                <a:latin typeface="Oswald Bold"/>
              </a:rPr>
              <a:t>CONTENTS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>
                <a:solidFill>
                  <a:srgbClr val="363636"/>
                </a:solidFill>
                <a:latin typeface="Oswald Bold Italics"/>
              </a:rPr>
              <a:t>06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</a:rPr>
              <a:t>ARCHITECTURE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755092" y="5907876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OUR PROGRESS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631838" y="4103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IN DETAILED APPROACHES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681260" y="5022799"/>
            <a:ext cx="6076629" cy="42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SYSTEM FLOW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755091" y="6731634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CURRENT OBJECTIVES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681260" y="7606167"/>
            <a:ext cx="6224291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r>
              <a:rPr lang="en-US" sz="2524" spc="247" dirty="0">
                <a:solidFill>
                  <a:srgbClr val="231F20"/>
                </a:solidFill>
                <a:latin typeface="DM Sans"/>
              </a:rPr>
              <a:t>ESTIMATED DATE OF COMPLETION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23152" y="1828663"/>
            <a:ext cx="7495804" cy="7956410"/>
          </a:xfrm>
          <a:custGeom>
            <a:avLst/>
            <a:gdLst/>
            <a:ahLst/>
            <a:cxnLst/>
            <a:rect l="l" t="t" r="r" b="b"/>
            <a:pathLst>
              <a:path w="7495804" h="7956410">
                <a:moveTo>
                  <a:pt x="0" y="0"/>
                </a:moveTo>
                <a:lnTo>
                  <a:pt x="7495805" y="0"/>
                </a:lnTo>
                <a:lnTo>
                  <a:pt x="7495805" y="7956410"/>
                </a:lnTo>
                <a:lnTo>
                  <a:pt x="0" y="7956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36" b="-1663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57985" y="1123134"/>
            <a:ext cx="5846105" cy="705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6"/>
              </a:lnSpc>
            </a:pPr>
            <a:r>
              <a:rPr lang="en-US" sz="4207" spc="412">
                <a:solidFill>
                  <a:srgbClr val="231F20"/>
                </a:solidFill>
                <a:latin typeface="Oswald Bold"/>
              </a:rPr>
              <a:t>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-3258071" y="-4629150"/>
            <a:ext cx="26078032" cy="17943793"/>
            <a:chOff x="0" y="0"/>
            <a:chExt cx="34770710" cy="23925058"/>
          </a:xfrm>
        </p:grpSpPr>
        <p:sp>
          <p:nvSpPr>
            <p:cNvPr id="4" name="Freeform 4"/>
            <p:cNvSpPr/>
            <p:nvPr/>
          </p:nvSpPr>
          <p:spPr>
            <a:xfrm rot="7659121">
              <a:off x="24465470" y="13619818"/>
              <a:ext cx="10172392" cy="10438088"/>
            </a:xfrm>
            <a:custGeom>
              <a:avLst/>
              <a:gdLst/>
              <a:ahLst/>
              <a:cxnLst/>
              <a:rect l="l" t="t" r="r" b="b"/>
              <a:pathLst>
                <a:path w="10172392" h="10438088">
                  <a:moveTo>
                    <a:pt x="0" y="0"/>
                  </a:moveTo>
                  <a:lnTo>
                    <a:pt x="10172392" y="0"/>
                  </a:lnTo>
                  <a:lnTo>
                    <a:pt x="10172392" y="10438089"/>
                  </a:lnTo>
                  <a:lnTo>
                    <a:pt x="0" y="10438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30179" cy="12344400"/>
            </a:xfrm>
            <a:custGeom>
              <a:avLst/>
              <a:gdLst/>
              <a:ahLst/>
              <a:cxnLst/>
              <a:rect l="l" t="t" r="r" b="b"/>
              <a:pathLst>
                <a:path w="12030179" h="12344400">
                  <a:moveTo>
                    <a:pt x="0" y="0"/>
                  </a:moveTo>
                  <a:lnTo>
                    <a:pt x="12030179" y="0"/>
                  </a:lnTo>
                  <a:lnTo>
                    <a:pt x="12030179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9881863" y="8760847"/>
              <a:ext cx="5593227" cy="830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91"/>
                </a:lnSpc>
              </a:pPr>
              <a:r>
                <a:rPr lang="en-US" sz="3834" spc="375" dirty="0">
                  <a:solidFill>
                    <a:srgbClr val="231F20"/>
                  </a:solidFill>
                  <a:latin typeface="Oswald Bold"/>
                </a:rPr>
                <a:t>PRE-PROCESSING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58278" y="8938587"/>
              <a:ext cx="14819339" cy="387046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600"/>
                </a:lnSpc>
              </a:pPr>
              <a:endParaRPr dirty="0"/>
            </a:p>
            <a:p>
              <a:pPr marL="540664" lvl="1" indent="-270332">
                <a:lnSpc>
                  <a:spcPts val="3455"/>
                </a:lnSpc>
                <a:buFont typeface="Arial"/>
                <a:buChar char="•"/>
              </a:pPr>
              <a:r>
                <a:rPr lang="en-US" sz="2504" spc="245" dirty="0">
                  <a:solidFill>
                    <a:srgbClr val="231F20"/>
                  </a:solidFill>
                  <a:latin typeface="Oswald"/>
                </a:rPr>
                <a:t>LOWERING THE SENTENCES</a:t>
              </a:r>
            </a:p>
            <a:p>
              <a:pPr marL="540664" lvl="1" indent="-270332">
                <a:lnSpc>
                  <a:spcPts val="3455"/>
                </a:lnSpc>
                <a:buFont typeface="Arial"/>
                <a:buChar char="•"/>
              </a:pPr>
              <a:r>
                <a:rPr lang="en-US" sz="2504" spc="245" dirty="0">
                  <a:solidFill>
                    <a:srgbClr val="231F20"/>
                  </a:solidFill>
                  <a:latin typeface="Oswald"/>
                </a:rPr>
                <a:t>SENTENCE TOKENIZATION &amp; WORDV TOKENIZATION </a:t>
              </a:r>
            </a:p>
            <a:p>
              <a:pPr marL="540664" lvl="1" indent="-270332">
                <a:lnSpc>
                  <a:spcPts val="3455"/>
                </a:lnSpc>
                <a:buFont typeface="Arial"/>
                <a:buChar char="•"/>
              </a:pPr>
              <a:r>
                <a:rPr lang="en-US" sz="2504" spc="245" dirty="0">
                  <a:solidFill>
                    <a:srgbClr val="231F20"/>
                  </a:solidFill>
                  <a:latin typeface="Oswald"/>
                </a:rPr>
                <a:t>STEMMING</a:t>
              </a:r>
            </a:p>
            <a:p>
              <a:pPr marL="540664" lvl="1" indent="-270332">
                <a:lnSpc>
                  <a:spcPts val="3455"/>
                </a:lnSpc>
                <a:buFont typeface="Arial"/>
                <a:buChar char="•"/>
              </a:pPr>
              <a:r>
                <a:rPr lang="en-US" sz="2504" spc="245" dirty="0">
                  <a:solidFill>
                    <a:srgbClr val="231F20"/>
                  </a:solidFill>
                  <a:latin typeface="Oswald"/>
                </a:rPr>
                <a:t>STOP WORD REMOVAL</a:t>
              </a:r>
            </a:p>
            <a:p>
              <a:pPr>
                <a:lnSpc>
                  <a:spcPts val="4600"/>
                </a:lnSpc>
              </a:pPr>
              <a:endParaRPr lang="en-US" sz="2504" spc="245" dirty="0">
                <a:solidFill>
                  <a:srgbClr val="231F20"/>
                </a:solidFill>
                <a:latin typeface="Oswa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9660468" y="12125348"/>
              <a:ext cx="16667199" cy="8307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5291"/>
                </a:lnSpc>
              </a:pPr>
              <a:r>
                <a:rPr lang="en-US" sz="3834" spc="375" dirty="0">
                  <a:solidFill>
                    <a:srgbClr val="231F20"/>
                  </a:solidFill>
                  <a:latin typeface="Oswald Bold"/>
                </a:rPr>
                <a:t>KEYWORD EXTRACTION / KEYPHRASE EXTRACTION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355083" y="13019191"/>
              <a:ext cx="11262892" cy="11474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40664" lvl="1" indent="-270332" algn="just">
                <a:lnSpc>
                  <a:spcPts val="3455"/>
                </a:lnSpc>
                <a:buFont typeface="Arial"/>
                <a:buChar char="•"/>
              </a:pPr>
              <a:r>
                <a:rPr lang="en-US" sz="2504" spc="245" dirty="0">
                  <a:solidFill>
                    <a:srgbClr val="231F20"/>
                  </a:solidFill>
                  <a:latin typeface="Oswald"/>
                </a:rPr>
                <a:t>TERM FREQUENCY – INVERSE DOCUMENT FREQUENCY</a:t>
              </a:r>
            </a:p>
            <a:p>
              <a:pPr marL="270332" lvl="1" algn="just">
                <a:lnSpc>
                  <a:spcPts val="3455"/>
                </a:lnSpc>
              </a:pPr>
              <a:r>
                <a:rPr lang="en-US" sz="2504" spc="245" dirty="0">
                  <a:solidFill>
                    <a:srgbClr val="231F20"/>
                  </a:solidFill>
                  <a:latin typeface="Oswald"/>
                </a:rPr>
                <a:t>            (TF-IDF)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643867" y="14277739"/>
              <a:ext cx="12238439" cy="8330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5291"/>
                </a:lnSpc>
              </a:pPr>
              <a:r>
                <a:rPr lang="en-US" sz="3834" spc="375" dirty="0">
                  <a:solidFill>
                    <a:srgbClr val="231F20"/>
                  </a:solidFill>
                  <a:latin typeface="Oswald Bold"/>
                </a:rPr>
                <a:t>LEADING SENTENCES EXTRACTION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0345090" y="15273470"/>
              <a:ext cx="15851600" cy="35413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40664" lvl="1" indent="-270332" algn="just">
                <a:lnSpc>
                  <a:spcPts val="3455"/>
                </a:lnSpc>
                <a:buFont typeface="Arial"/>
                <a:buChar char="•"/>
              </a:pPr>
              <a:r>
                <a:rPr lang="en-US" sz="2504" spc="245" dirty="0">
                  <a:solidFill>
                    <a:srgbClr val="231F20"/>
                  </a:solidFill>
                  <a:latin typeface="Oswald"/>
                </a:rPr>
                <a:t>TEXT RANK ALGORITHM (DERVED FROM PAGE RANK ALGORITHM OF GOOGLE)</a:t>
              </a:r>
            </a:p>
            <a:p>
              <a:pPr marL="2556332" lvl="5" indent="-457200" algn="just">
                <a:lnSpc>
                  <a:spcPts val="3455"/>
                </a:lnSpc>
                <a:buFont typeface="Wingdings" panose="05000000000000000000" pitchFamily="2" charset="2"/>
                <a:buChar char="Ø"/>
              </a:pPr>
              <a:r>
                <a:rPr lang="en-US" sz="2800" spc="245" dirty="0">
                  <a:solidFill>
                    <a:srgbClr val="231F20"/>
                  </a:solidFill>
                  <a:latin typeface="Oswald"/>
                </a:rPr>
                <a:t> PRE-PROCESSING</a:t>
              </a:r>
            </a:p>
            <a:p>
              <a:pPr marL="2556332" lvl="5" indent="-457200" algn="just">
                <a:lnSpc>
                  <a:spcPts val="3455"/>
                </a:lnSpc>
                <a:buFont typeface="Wingdings" panose="05000000000000000000" pitchFamily="2" charset="2"/>
                <a:buChar char="Ø"/>
              </a:pPr>
              <a:r>
                <a:rPr lang="en-US" sz="2800" spc="245" dirty="0">
                  <a:solidFill>
                    <a:srgbClr val="231F20"/>
                  </a:solidFill>
                  <a:latin typeface="Oswald"/>
                </a:rPr>
                <a:t> WORD2VEC</a:t>
              </a:r>
            </a:p>
            <a:p>
              <a:pPr marL="2556332" lvl="5" indent="-457200" algn="just">
                <a:lnSpc>
                  <a:spcPts val="3455"/>
                </a:lnSpc>
                <a:buFont typeface="Wingdings" panose="05000000000000000000" pitchFamily="2" charset="2"/>
                <a:buChar char="Ø"/>
              </a:pPr>
              <a:r>
                <a:rPr lang="en-US" sz="2800" spc="245" dirty="0">
                  <a:solidFill>
                    <a:srgbClr val="231F20"/>
                  </a:solidFill>
                  <a:latin typeface="Oswald"/>
                </a:rPr>
                <a:t>SIMILARITY MATRIX</a:t>
              </a:r>
            </a:p>
            <a:p>
              <a:pPr marL="2556332" lvl="5" indent="-457200" algn="just">
                <a:lnSpc>
                  <a:spcPts val="3455"/>
                </a:lnSpc>
                <a:buFont typeface="Wingdings" panose="05000000000000000000" pitchFamily="2" charset="2"/>
                <a:buChar char="Ø"/>
              </a:pPr>
              <a:r>
                <a:rPr lang="en-US" sz="2800" spc="245" dirty="0">
                  <a:solidFill>
                    <a:srgbClr val="231F20"/>
                  </a:solidFill>
                  <a:latin typeface="Oswald"/>
                </a:rPr>
                <a:t>TEXT RANK  </a:t>
              </a:r>
            </a:p>
            <a:p>
              <a:pPr marL="540664" lvl="1" indent="-270332" algn="just">
                <a:lnSpc>
                  <a:spcPts val="3455"/>
                </a:lnSpc>
                <a:buFont typeface="Arial"/>
                <a:buChar char="•"/>
              </a:pPr>
              <a:endParaRPr lang="en-US" sz="2504" spc="245" dirty="0">
                <a:solidFill>
                  <a:srgbClr val="231F20"/>
                </a:solidFill>
                <a:latin typeface="Oswa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826027" y="7098812"/>
              <a:ext cx="7341757" cy="10697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820"/>
                </a:lnSpc>
              </a:pPr>
              <a:r>
                <a:rPr lang="en-US" sz="4942" spc="484" dirty="0">
                  <a:solidFill>
                    <a:srgbClr val="231F20"/>
                  </a:solidFill>
                  <a:latin typeface="Oswald Bold"/>
                </a:rPr>
                <a:t>IN DETAIL...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9583400" cy="119253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-3258071" y="-4629150"/>
            <a:ext cx="26078032" cy="17943793"/>
            <a:chOff x="0" y="0"/>
            <a:chExt cx="34770710" cy="23925058"/>
          </a:xfrm>
        </p:grpSpPr>
        <p:sp>
          <p:nvSpPr>
            <p:cNvPr id="4" name="Freeform 4"/>
            <p:cNvSpPr/>
            <p:nvPr/>
          </p:nvSpPr>
          <p:spPr>
            <a:xfrm rot="7659121">
              <a:off x="24465470" y="13619818"/>
              <a:ext cx="10172392" cy="10438088"/>
            </a:xfrm>
            <a:custGeom>
              <a:avLst/>
              <a:gdLst/>
              <a:ahLst/>
              <a:cxnLst/>
              <a:rect l="l" t="t" r="r" b="b"/>
              <a:pathLst>
                <a:path w="10172392" h="10438088">
                  <a:moveTo>
                    <a:pt x="0" y="0"/>
                  </a:moveTo>
                  <a:lnTo>
                    <a:pt x="10172392" y="0"/>
                  </a:lnTo>
                  <a:lnTo>
                    <a:pt x="10172392" y="10438089"/>
                  </a:lnTo>
                  <a:lnTo>
                    <a:pt x="0" y="10438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30179" cy="12344400"/>
            </a:xfrm>
            <a:custGeom>
              <a:avLst/>
              <a:gdLst/>
              <a:ahLst/>
              <a:cxnLst/>
              <a:rect l="l" t="t" r="r" b="b"/>
              <a:pathLst>
                <a:path w="12030179" h="12344400">
                  <a:moveTo>
                    <a:pt x="0" y="0"/>
                  </a:moveTo>
                  <a:lnTo>
                    <a:pt x="12030179" y="0"/>
                  </a:lnTo>
                  <a:lnTo>
                    <a:pt x="12030179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9660468" y="12125348"/>
              <a:ext cx="16667199" cy="8307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5291"/>
                </a:lnSpc>
              </a:pPr>
              <a:endParaRPr lang="en-US" sz="3834" spc="375" dirty="0">
                <a:solidFill>
                  <a:srgbClr val="231F20"/>
                </a:solidFill>
                <a:latin typeface="Oswald Bold"/>
              </a:endParaRP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355083" y="13019191"/>
              <a:ext cx="11262892" cy="54903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40664" lvl="1" indent="-270332" algn="just">
                <a:lnSpc>
                  <a:spcPts val="3455"/>
                </a:lnSpc>
                <a:buFont typeface="Arial"/>
                <a:buChar char="•"/>
              </a:pPr>
              <a:endParaRPr lang="en-US" sz="2504" spc="245" dirty="0">
                <a:solidFill>
                  <a:srgbClr val="231F20"/>
                </a:solidFill>
                <a:latin typeface="Oswa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643867" y="14277739"/>
              <a:ext cx="12238439" cy="8330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5291"/>
                </a:lnSpc>
              </a:pPr>
              <a:endParaRPr lang="en-US" sz="3834" spc="375" dirty="0">
                <a:solidFill>
                  <a:srgbClr val="231F20"/>
                </a:solidFill>
                <a:latin typeface="Oswald Bold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826027" y="7098812"/>
              <a:ext cx="7341757" cy="10697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820"/>
                </a:lnSpc>
              </a:pPr>
              <a:r>
                <a:rPr lang="en-US" sz="4942" spc="484" dirty="0">
                  <a:solidFill>
                    <a:srgbClr val="231F20"/>
                  </a:solidFill>
                  <a:latin typeface="Oswald Bold"/>
                </a:rPr>
                <a:t>IN DETAIL...</a:t>
              </a:r>
            </a:p>
          </p:txBody>
        </p:sp>
      </p:grpSp>
      <p:sp>
        <p:nvSpPr>
          <p:cNvPr id="13" name="TextBox 10">
            <a:extLst>
              <a:ext uri="{FF2B5EF4-FFF2-40B4-BE49-F238E27FC236}">
                <a16:creationId xmlns:a16="http://schemas.microsoft.com/office/drawing/2014/main" id="{DCA8D132-3343-F2C3-9D42-436C7DE35728}"/>
              </a:ext>
            </a:extLst>
          </p:cNvPr>
          <p:cNvSpPr txBox="1"/>
          <p:nvPr/>
        </p:nvSpPr>
        <p:spPr>
          <a:xfrm>
            <a:off x="3493710" y="6018022"/>
            <a:ext cx="9178829" cy="6247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291"/>
              </a:lnSpc>
            </a:pPr>
            <a:r>
              <a:rPr lang="en-US" sz="3834" spc="375" dirty="0">
                <a:solidFill>
                  <a:srgbClr val="231F20"/>
                </a:solidFill>
                <a:latin typeface="Oswald Bold"/>
              </a:rPr>
              <a:t>PARSE TREE GENERATION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A9E5EA56-CA62-4A19-321F-BDD33A6DA587}"/>
              </a:ext>
            </a:extLst>
          </p:cNvPr>
          <p:cNvSpPr txBox="1"/>
          <p:nvPr/>
        </p:nvSpPr>
        <p:spPr>
          <a:xfrm>
            <a:off x="2452363" y="7048462"/>
            <a:ext cx="12178037" cy="13094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455064" lvl="3" indent="-270332" algn="just">
              <a:lnSpc>
                <a:spcPts val="3455"/>
              </a:lnSpc>
              <a:buFont typeface="Arial"/>
              <a:buChar char="•"/>
            </a:pPr>
            <a:r>
              <a:rPr lang="en-US" sz="2504" spc="245" dirty="0">
                <a:solidFill>
                  <a:srgbClr val="231F20"/>
                </a:solidFill>
                <a:latin typeface="Oswald"/>
              </a:rPr>
              <a:t>GENERATE A SEMANTIC PARSE TREE ACCORDING TO THE SPECIFIED GRAMMAR  (PARSE TREE CAN BE GENERATED FROM STANFORD PARSER)</a:t>
            </a:r>
          </a:p>
          <a:p>
            <a:pPr marL="540664" lvl="1" indent="-270332" algn="just">
              <a:lnSpc>
                <a:spcPts val="3455"/>
              </a:lnSpc>
              <a:buFont typeface="Arial"/>
              <a:buChar char="•"/>
            </a:pPr>
            <a:endParaRPr lang="en-US" sz="2504" spc="245" dirty="0">
              <a:solidFill>
                <a:srgbClr val="231F20"/>
              </a:solidFill>
              <a:latin typeface="Oswa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B1B0F6-8CE4-11A5-7ECB-D24A4967E5CA}"/>
              </a:ext>
            </a:extLst>
          </p:cNvPr>
          <p:cNvSpPr txBox="1"/>
          <p:nvPr/>
        </p:nvSpPr>
        <p:spPr>
          <a:xfrm>
            <a:off x="2689878" y="2551047"/>
            <a:ext cx="1264480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Oswald" panose="00000500000000000000" pitchFamily="2" charset="0"/>
              </a:rPr>
              <a:t>        HERE WE ARE SELECTING THE NUMBER OF LEADING SENTENCES AS FOLLOWS :</a:t>
            </a:r>
          </a:p>
          <a:p>
            <a:endParaRPr lang="en-IN" sz="2800" dirty="0">
              <a:latin typeface="Oswald" panose="00000500000000000000" pitchFamily="2" charset="0"/>
            </a:endParaRP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Oswald" panose="00000500000000000000" pitchFamily="2" charset="0"/>
              </a:rPr>
              <a:t>   BASED ON TEXT RANK ALGORITHM WE ARE COLLECTING A  SENTENCE WITH RANK 1</a:t>
            </a:r>
          </a:p>
          <a:p>
            <a:pPr lvl="2"/>
            <a:r>
              <a:rPr lang="en-IN" sz="2800" dirty="0">
                <a:latin typeface="Oswald" panose="00000500000000000000" pitchFamily="2" charset="0"/>
              </a:rPr>
              <a:t>         (LEADING SENTENCE) FROM EACH PARAGRAPH   IN AN ARTICLE.</a:t>
            </a:r>
          </a:p>
          <a:p>
            <a:pPr lvl="2"/>
            <a:endParaRPr lang="en-IN" sz="2800" dirty="0">
              <a:latin typeface="Oswald" panose="00000500000000000000" pitchFamily="2" charset="0"/>
            </a:endParaRPr>
          </a:p>
          <a:p>
            <a:pPr marL="1371600" lvl="2" indent="-457200">
              <a:buFont typeface="Wingdings" panose="05000000000000000000" pitchFamily="2" charset="2"/>
              <a:buChar char="v"/>
            </a:pPr>
            <a:r>
              <a:rPr lang="en-IN" sz="2800" dirty="0">
                <a:latin typeface="Oswald" panose="00000500000000000000" pitchFamily="2" charset="0"/>
              </a:rPr>
              <a:t>IF THERE IS ONLY A SINGLE PARAGRAPH THEN THE NUMBER OF LEADING SENTENCES </a:t>
            </a:r>
          </a:p>
          <a:p>
            <a:pPr lvl="2"/>
            <a:r>
              <a:rPr lang="en-IN" sz="2800" dirty="0">
                <a:latin typeface="Oswald" panose="00000500000000000000" pitchFamily="2" charset="0"/>
              </a:rPr>
              <a:t>      WILL BE PROPOTIONAL TO NUMBER OF WORDS IN THE ARTICLE.</a:t>
            </a:r>
          </a:p>
        </p:txBody>
      </p:sp>
    </p:spTree>
    <p:extLst>
      <p:ext uri="{BB962C8B-B14F-4D97-AF65-F5344CB8AC3E}">
        <p14:creationId xmlns:p14="http://schemas.microsoft.com/office/powerpoint/2010/main" val="37740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-3258071" y="-4629150"/>
            <a:ext cx="26078032" cy="17943793"/>
            <a:chOff x="0" y="0"/>
            <a:chExt cx="34770710" cy="23925058"/>
          </a:xfrm>
        </p:grpSpPr>
        <p:sp>
          <p:nvSpPr>
            <p:cNvPr id="4" name="Freeform 4"/>
            <p:cNvSpPr/>
            <p:nvPr/>
          </p:nvSpPr>
          <p:spPr>
            <a:xfrm rot="7659121">
              <a:off x="24465470" y="13619818"/>
              <a:ext cx="10172392" cy="10438088"/>
            </a:xfrm>
            <a:custGeom>
              <a:avLst/>
              <a:gdLst/>
              <a:ahLst/>
              <a:cxnLst/>
              <a:rect l="l" t="t" r="r" b="b"/>
              <a:pathLst>
                <a:path w="10172392" h="10438088">
                  <a:moveTo>
                    <a:pt x="0" y="0"/>
                  </a:moveTo>
                  <a:lnTo>
                    <a:pt x="10172392" y="0"/>
                  </a:lnTo>
                  <a:lnTo>
                    <a:pt x="10172392" y="10438089"/>
                  </a:lnTo>
                  <a:lnTo>
                    <a:pt x="0" y="104380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12030179" cy="12344400"/>
            </a:xfrm>
            <a:custGeom>
              <a:avLst/>
              <a:gdLst/>
              <a:ahLst/>
              <a:cxnLst/>
              <a:rect l="l" t="t" r="r" b="b"/>
              <a:pathLst>
                <a:path w="12030179" h="12344400">
                  <a:moveTo>
                    <a:pt x="0" y="0"/>
                  </a:moveTo>
                  <a:lnTo>
                    <a:pt x="12030179" y="0"/>
                  </a:lnTo>
                  <a:lnTo>
                    <a:pt x="12030179" y="12344400"/>
                  </a:lnTo>
                  <a:lnTo>
                    <a:pt x="0" y="12344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9139518" y="9159987"/>
              <a:ext cx="12679778" cy="8330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5291"/>
                </a:lnSpc>
              </a:pPr>
              <a:r>
                <a:rPr lang="en-US" sz="3834" spc="375" dirty="0">
                  <a:solidFill>
                    <a:srgbClr val="231F20"/>
                  </a:solidFill>
                  <a:latin typeface="Oswald Bold"/>
                </a:rPr>
                <a:t>GENERAING COMPRESSED SENTENCES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158278" y="8938587"/>
              <a:ext cx="14819339" cy="6901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600"/>
                </a:lnSpc>
              </a:pPr>
              <a:endParaRPr lang="en-US" sz="2504" spc="245" dirty="0">
                <a:solidFill>
                  <a:srgbClr val="231F20"/>
                </a:solidFill>
                <a:latin typeface="Oswa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9672086" y="12556726"/>
              <a:ext cx="16934026" cy="17392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5291"/>
                </a:lnSpc>
              </a:pPr>
              <a:r>
                <a:rPr lang="en-US" sz="3834" spc="375" dirty="0">
                  <a:solidFill>
                    <a:srgbClr val="231F20"/>
                  </a:solidFill>
                  <a:latin typeface="Oswald Bold"/>
                </a:rPr>
                <a:t>MACHING KEYWORDS AND COMPRESSED SENTENCES AND RANKING OF SENTENCES 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9467331" y="15072979"/>
              <a:ext cx="15528059" cy="234440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540664" lvl="1" indent="-270332" algn="just">
                <a:lnSpc>
                  <a:spcPts val="3455"/>
                </a:lnSpc>
                <a:buFont typeface="Arial"/>
                <a:buChar char="•"/>
              </a:pPr>
              <a:r>
                <a:rPr lang="en-US" sz="2504" spc="245" dirty="0">
                  <a:solidFill>
                    <a:srgbClr val="231F20"/>
                  </a:solidFill>
                  <a:latin typeface="Oswald"/>
                </a:rPr>
                <a:t>MATCHING THE KEY WORDS PRODUCES WITH COMPRESSED SENTENCES AND FORMING SEMANTICS AND RANKING THEM AND SELECTING THE SENTENCES WITH RANK 1 AS HEADLINE OF NEWS ARTICLE.(	HEADLINE LENGTH IS BASED ON FREQUENCY DISTRIBUTION TABLE)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826027" y="7098812"/>
              <a:ext cx="7341757" cy="10697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820"/>
                </a:lnSpc>
              </a:pPr>
              <a:r>
                <a:rPr lang="en-US" sz="4942" spc="484" dirty="0">
                  <a:solidFill>
                    <a:srgbClr val="231F20"/>
                  </a:solidFill>
                  <a:latin typeface="Oswald Bold"/>
                </a:rPr>
                <a:t>IN DETAIL...</a:t>
              </a:r>
            </a:p>
          </p:txBody>
        </p:sp>
      </p:grpSp>
      <p:sp>
        <p:nvSpPr>
          <p:cNvPr id="15" name="TextBox 9">
            <a:extLst>
              <a:ext uri="{FF2B5EF4-FFF2-40B4-BE49-F238E27FC236}">
                <a16:creationId xmlns:a16="http://schemas.microsoft.com/office/drawing/2014/main" id="{DDD95F89-FF95-06ED-0BCF-8B562F1347C7}"/>
              </a:ext>
            </a:extLst>
          </p:cNvPr>
          <p:cNvSpPr txBox="1"/>
          <p:nvPr/>
        </p:nvSpPr>
        <p:spPr>
          <a:xfrm>
            <a:off x="3733800" y="3325630"/>
            <a:ext cx="12041327" cy="860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40664" lvl="1" indent="-270332" algn="just">
              <a:lnSpc>
                <a:spcPts val="3455"/>
              </a:lnSpc>
              <a:buFont typeface="Arial"/>
              <a:buChar char="•"/>
            </a:pPr>
            <a:r>
              <a:rPr lang="en-US" sz="2504" spc="245" dirty="0">
                <a:solidFill>
                  <a:srgbClr val="231F20"/>
                </a:solidFill>
                <a:latin typeface="Oswald"/>
              </a:rPr>
              <a:t>REMOVE OR PRUNE THE PART OF PARSE TREE WHICH DON’T HAVE  MAJOR IMPORTANCE AND PRODUCE COMPRESSED SENTENCES</a:t>
            </a:r>
          </a:p>
        </p:txBody>
      </p:sp>
    </p:spTree>
    <p:extLst>
      <p:ext uri="{BB962C8B-B14F-4D97-AF65-F5344CB8AC3E}">
        <p14:creationId xmlns:p14="http://schemas.microsoft.com/office/powerpoint/2010/main" val="288206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7F4CEF17-9D1F-6457-ED8C-F2871E56A1A5}"/>
              </a:ext>
            </a:extLst>
          </p:cNvPr>
          <p:cNvGrpSpPr/>
          <p:nvPr/>
        </p:nvGrpSpPr>
        <p:grpSpPr>
          <a:xfrm>
            <a:off x="990600" y="1028700"/>
            <a:ext cx="16725900" cy="8872027"/>
            <a:chOff x="457200" y="1010265"/>
            <a:chExt cx="16725900" cy="887202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DFE4715-E9CF-B035-D625-D67AD39D69BF}"/>
                </a:ext>
              </a:extLst>
            </p:cNvPr>
            <p:cNvSpPr txBox="1"/>
            <p:nvPr/>
          </p:nvSpPr>
          <p:spPr>
            <a:xfrm>
              <a:off x="1676400" y="1010265"/>
              <a:ext cx="143256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6600" dirty="0">
                  <a:latin typeface="Algerian" panose="04020705040A02060702" pitchFamily="82" charset="0"/>
                </a:rPr>
                <a:t>SYSTEM FLOW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1A0025-44BC-596D-6D79-F04FD5A2645A}"/>
                </a:ext>
              </a:extLst>
            </p:cNvPr>
            <p:cNvSpPr/>
            <p:nvPr/>
          </p:nvSpPr>
          <p:spPr>
            <a:xfrm>
              <a:off x="838200" y="2552700"/>
              <a:ext cx="3048000" cy="1524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rgbClr val="FF000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46685B0-07F3-611A-DF3B-90CFE1872B79}"/>
                </a:ext>
              </a:extLst>
            </p:cNvPr>
            <p:cNvSpPr txBox="1"/>
            <p:nvPr/>
          </p:nvSpPr>
          <p:spPr>
            <a:xfrm>
              <a:off x="838200" y="2857500"/>
              <a:ext cx="3200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Body of the News Article</a:t>
              </a:r>
              <a:endParaRPr lang="en-IN" sz="3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D3E5B-133F-9B3C-C441-EB654DAD3D04}"/>
                </a:ext>
              </a:extLst>
            </p:cNvPr>
            <p:cNvSpPr/>
            <p:nvPr/>
          </p:nvSpPr>
          <p:spPr>
            <a:xfrm>
              <a:off x="5181600" y="2552700"/>
              <a:ext cx="2514600" cy="13820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EE37CB-4023-5B7E-B80A-08BD27C94303}"/>
                </a:ext>
              </a:extLst>
            </p:cNvPr>
            <p:cNvSpPr txBox="1"/>
            <p:nvPr/>
          </p:nvSpPr>
          <p:spPr>
            <a:xfrm>
              <a:off x="5410200" y="2735240"/>
              <a:ext cx="2057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Pre-processing</a:t>
              </a:r>
              <a:endParaRPr lang="en-IN" sz="32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B218C8-B7C5-BD34-3814-0676217E4AB1}"/>
                </a:ext>
              </a:extLst>
            </p:cNvPr>
            <p:cNvSpPr/>
            <p:nvPr/>
          </p:nvSpPr>
          <p:spPr>
            <a:xfrm>
              <a:off x="8994060" y="2118260"/>
              <a:ext cx="7617540" cy="386343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14147B-FF36-A287-C2AB-B295955FB927}"/>
                </a:ext>
              </a:extLst>
            </p:cNvPr>
            <p:cNvSpPr txBox="1"/>
            <p:nvPr/>
          </p:nvSpPr>
          <p:spPr>
            <a:xfrm>
              <a:off x="5410200" y="5405279"/>
              <a:ext cx="25146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Keyword-Extraction</a:t>
              </a:r>
              <a:endParaRPr lang="en-IN" sz="3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EB7C49-87E5-CF2B-872F-7781731CD20D}"/>
                </a:ext>
              </a:extLst>
            </p:cNvPr>
            <p:cNvSpPr/>
            <p:nvPr/>
          </p:nvSpPr>
          <p:spPr>
            <a:xfrm>
              <a:off x="5149645" y="5252879"/>
              <a:ext cx="3232355" cy="138201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825E98-3A4F-B787-5D51-25B07A6583A6}"/>
                </a:ext>
              </a:extLst>
            </p:cNvPr>
            <p:cNvSpPr txBox="1"/>
            <p:nvPr/>
          </p:nvSpPr>
          <p:spPr>
            <a:xfrm>
              <a:off x="9190705" y="2746301"/>
              <a:ext cx="7162800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3200" dirty="0"/>
                <a:t>Word2Vex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3200" dirty="0"/>
                <a:t>Similarity Matrix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3200" dirty="0"/>
                <a:t>Text Rank</a:t>
              </a:r>
            </a:p>
            <a:p>
              <a:r>
                <a:rPr lang="en-US" sz="2400" dirty="0"/>
                <a:t>Since the sentences are Ranked the sentence with Rank 1 will be </a:t>
              </a:r>
              <a:r>
                <a:rPr lang="en-US" sz="2400" dirty="0" err="1"/>
                <a:t>choosen</a:t>
              </a:r>
              <a:r>
                <a:rPr lang="en-US" sz="2400" dirty="0"/>
                <a:t> from every paragraph of article. If the article has only one sentence then number of leading sentences are </a:t>
              </a:r>
              <a:r>
                <a:rPr lang="en-US" sz="2400" dirty="0" err="1"/>
                <a:t>propotional</a:t>
              </a:r>
              <a:r>
                <a:rPr lang="en-US" sz="2400" dirty="0"/>
                <a:t> to num of words in article</a:t>
              </a:r>
            </a:p>
            <a:p>
              <a:pPr marL="285750" indent="-285750">
                <a:buFont typeface="Wingdings" panose="05000000000000000000" pitchFamily="2" charset="2"/>
                <a:buChar char="§"/>
              </a:pPr>
              <a:endParaRPr lang="en-IN" sz="32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ED52BE-F52F-C21C-6579-64584AAC8A95}"/>
                </a:ext>
              </a:extLst>
            </p:cNvPr>
            <p:cNvSpPr txBox="1"/>
            <p:nvPr/>
          </p:nvSpPr>
          <p:spPr>
            <a:xfrm>
              <a:off x="9144000" y="2400300"/>
              <a:ext cx="4122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Leading Sentence Generation</a:t>
              </a:r>
              <a:endParaRPr lang="en-IN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112B7F-3D9D-720B-075A-1AF811A528AF}"/>
                </a:ext>
              </a:extLst>
            </p:cNvPr>
            <p:cNvSpPr txBox="1"/>
            <p:nvPr/>
          </p:nvSpPr>
          <p:spPr>
            <a:xfrm>
              <a:off x="5275009" y="5370097"/>
              <a:ext cx="33355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Keywords Extraction using TF-IDF</a:t>
              </a:r>
              <a:endParaRPr lang="en-IN" sz="28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069F5B-ECFE-21C3-9D8F-B34F42E5585B}"/>
                </a:ext>
              </a:extLst>
            </p:cNvPr>
            <p:cNvSpPr/>
            <p:nvPr/>
          </p:nvSpPr>
          <p:spPr>
            <a:xfrm>
              <a:off x="9513324" y="7425036"/>
              <a:ext cx="7505700" cy="22142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0586C5D-7079-5CDA-F0A4-6BB522A5E2D9}"/>
                </a:ext>
              </a:extLst>
            </p:cNvPr>
            <p:cNvSpPr txBox="1"/>
            <p:nvPr/>
          </p:nvSpPr>
          <p:spPr>
            <a:xfrm>
              <a:off x="9753600" y="7440956"/>
              <a:ext cx="7429500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Parse tree Generation from Leading sentences</a:t>
              </a:r>
            </a:p>
            <a:p>
              <a:endParaRPr lang="en-US" sz="2800" dirty="0"/>
            </a:p>
            <a:p>
              <a:pPr marL="457200" indent="-457200">
                <a:buFont typeface="Wingdings" panose="05000000000000000000" pitchFamily="2" charset="2"/>
                <a:buChar char="v"/>
              </a:pPr>
              <a:r>
                <a:rPr lang="en-US" sz="2800" dirty="0"/>
                <a:t> Each leading sentence will have a unique parse tree and a compressed sentence is produces from parse tree. </a:t>
              </a:r>
              <a:endParaRPr lang="en-IN" sz="28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DE7F1FC-4D26-3DF0-4DAD-4993AFA8460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8229600" y="8532168"/>
              <a:ext cx="1283724" cy="1279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EE58205-312F-6FA2-A07F-0BE3AD7638C4}"/>
                </a:ext>
              </a:extLst>
            </p:cNvPr>
            <p:cNvSpPr txBox="1"/>
            <p:nvPr/>
          </p:nvSpPr>
          <p:spPr>
            <a:xfrm>
              <a:off x="8282706" y="7742029"/>
              <a:ext cx="17225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Output is Compressed</a:t>
              </a:r>
            </a:p>
            <a:p>
              <a:r>
                <a:rPr lang="en-US" sz="1400" b="1" dirty="0"/>
                <a:t> Sentences</a:t>
              </a:r>
              <a:endParaRPr lang="en-IN" sz="1400" b="1" dirty="0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EAA05DC9-6358-FDA5-3C45-F9D8A75B0863}"/>
                </a:ext>
              </a:extLst>
            </p:cNvPr>
            <p:cNvSpPr/>
            <p:nvPr/>
          </p:nvSpPr>
          <p:spPr>
            <a:xfrm>
              <a:off x="457200" y="7630087"/>
              <a:ext cx="5782898" cy="2196086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B352D3-AA4E-0968-F667-8DD8534B2A05}"/>
                </a:ext>
              </a:extLst>
            </p:cNvPr>
            <p:cNvSpPr txBox="1"/>
            <p:nvPr/>
          </p:nvSpPr>
          <p:spPr>
            <a:xfrm>
              <a:off x="709624" y="7573968"/>
              <a:ext cx="5782899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sz="2400" dirty="0"/>
                <a:t>Match the Keywords with Compressed Sentences and do Post-processing to generate semantically correct sentences. Assign Ranking to the sentences and select the sentence with Rank 1 As headline.</a:t>
              </a:r>
              <a:endParaRPr lang="en-IN" sz="2400" dirty="0"/>
            </a:p>
          </p:txBody>
        </p: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D2CD45E-6022-3C06-1F30-7A5EBF9ED0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58238" y="7132232"/>
              <a:ext cx="1282980" cy="425251"/>
            </a:xfrm>
            <a:prstGeom prst="bentConnector3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242807D-C927-AC95-56B6-2F58D0420F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3200" y="6341850"/>
              <a:ext cx="0" cy="12882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8D743F9-8AEA-492B-56D4-C6C758569893}"/>
                </a:ext>
              </a:extLst>
            </p:cNvPr>
            <p:cNvSpPr/>
            <p:nvPr/>
          </p:nvSpPr>
          <p:spPr>
            <a:xfrm>
              <a:off x="1447800" y="5015771"/>
              <a:ext cx="2590799" cy="126996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982A22-9A56-3ADB-41EF-3A8B3F866A33}"/>
                </a:ext>
              </a:extLst>
            </p:cNvPr>
            <p:cNvSpPr txBox="1"/>
            <p:nvPr/>
          </p:nvSpPr>
          <p:spPr>
            <a:xfrm>
              <a:off x="1957851" y="5359404"/>
              <a:ext cx="2209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Headline </a:t>
              </a:r>
              <a:endParaRPr lang="en-IN" sz="32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7B03E0-F6E1-FEB3-366B-48293609BCFB}"/>
                </a:ext>
              </a:extLst>
            </p:cNvPr>
            <p:cNvCxnSpPr/>
            <p:nvPr/>
          </p:nvCxnSpPr>
          <p:spPr>
            <a:xfrm>
              <a:off x="3886200" y="3314700"/>
              <a:ext cx="126344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B6BBC59-138F-3A7E-2D86-031CE9C70673}"/>
                </a:ext>
              </a:extLst>
            </p:cNvPr>
            <p:cNvCxnSpPr>
              <a:stCxn id="10" idx="3"/>
            </p:cNvCxnSpPr>
            <p:nvPr/>
          </p:nvCxnSpPr>
          <p:spPr>
            <a:xfrm>
              <a:off x="7696200" y="3243709"/>
              <a:ext cx="129786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449B480-A552-6193-5B6E-D3FB342D24D9}"/>
                </a:ext>
              </a:extLst>
            </p:cNvPr>
            <p:cNvCxnSpPr>
              <a:stCxn id="10" idx="2"/>
            </p:cNvCxnSpPr>
            <p:nvPr/>
          </p:nvCxnSpPr>
          <p:spPr>
            <a:xfrm>
              <a:off x="6438900" y="3934718"/>
              <a:ext cx="0" cy="131816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E0F4A20-FC41-474C-78FE-52D6F88ADA61}"/>
                </a:ext>
              </a:extLst>
            </p:cNvPr>
            <p:cNvCxnSpPr/>
            <p:nvPr/>
          </p:nvCxnSpPr>
          <p:spPr>
            <a:xfrm>
              <a:off x="12573000" y="5981699"/>
              <a:ext cx="0" cy="144333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A6710A9-D515-1949-7D95-D540DE70AF50}"/>
                </a:ext>
              </a:extLst>
            </p:cNvPr>
            <p:cNvSpPr/>
            <p:nvPr/>
          </p:nvSpPr>
          <p:spPr>
            <a:xfrm>
              <a:off x="6942805" y="7986348"/>
              <a:ext cx="1247547" cy="890847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7D700F8-8317-F426-98AC-EC8BC6A74FC6}"/>
                </a:ext>
              </a:extLst>
            </p:cNvPr>
            <p:cNvSpPr txBox="1"/>
            <p:nvPr/>
          </p:nvSpPr>
          <p:spPr>
            <a:xfrm>
              <a:off x="6942805" y="8271791"/>
              <a:ext cx="11777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Matching </a:t>
              </a:r>
              <a:endParaRPr lang="en-IN" sz="1600" b="1" dirty="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5FF9CCE-C2DD-87F9-2753-27F3C1960430}"/>
                </a:ext>
              </a:extLst>
            </p:cNvPr>
            <p:cNvCxnSpPr>
              <a:stCxn id="60" idx="1"/>
            </p:cNvCxnSpPr>
            <p:nvPr/>
          </p:nvCxnSpPr>
          <p:spPr>
            <a:xfrm flipH="1">
              <a:off x="6240098" y="8441068"/>
              <a:ext cx="702707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567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422326" y="302172"/>
            <a:ext cx="17443348" cy="9599129"/>
            <a:chOff x="25400" y="-114300"/>
            <a:chExt cx="23257798" cy="12798838"/>
          </a:xfrm>
        </p:grpSpPr>
        <p:sp>
          <p:nvSpPr>
            <p:cNvPr id="4" name="Freeform 4"/>
            <p:cNvSpPr/>
            <p:nvPr/>
          </p:nvSpPr>
          <p:spPr>
            <a:xfrm>
              <a:off x="1269837" y="4860913"/>
              <a:ext cx="2120893" cy="3222351"/>
            </a:xfrm>
            <a:custGeom>
              <a:avLst/>
              <a:gdLst/>
              <a:ahLst/>
              <a:cxnLst/>
              <a:rect l="l" t="t" r="r" b="b"/>
              <a:pathLst>
                <a:path w="2120893" h="3222351">
                  <a:moveTo>
                    <a:pt x="0" y="0"/>
                  </a:moveTo>
                  <a:lnTo>
                    <a:pt x="2120893" y="0"/>
                  </a:lnTo>
                  <a:lnTo>
                    <a:pt x="2120893" y="3222351"/>
                  </a:lnTo>
                  <a:lnTo>
                    <a:pt x="0" y="3222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AutoShape 5"/>
            <p:cNvSpPr/>
            <p:nvPr/>
          </p:nvSpPr>
          <p:spPr>
            <a:xfrm>
              <a:off x="25400" y="8594386"/>
              <a:ext cx="15804529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2068208" y="8333688"/>
              <a:ext cx="524151" cy="52415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9854" tIns="39854" rIns="39854" bIns="39854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269837" y="5332569"/>
              <a:ext cx="2120893" cy="1139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72"/>
                </a:lnSpc>
              </a:pPr>
              <a:r>
                <a:rPr lang="en-US" sz="5197" spc="509">
                  <a:solidFill>
                    <a:srgbClr val="FFFBFB"/>
                  </a:solidFill>
                  <a:latin typeface="DM Sans Bold"/>
                </a:rPr>
                <a:t>01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16945" y="9073739"/>
              <a:ext cx="3626677" cy="1043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95"/>
                </a:lnSpc>
              </a:pPr>
              <a:r>
                <a:rPr lang="en-US" sz="2315" spc="226">
                  <a:solidFill>
                    <a:srgbClr val="231F20"/>
                  </a:solidFill>
                  <a:latin typeface="DM Sans Bold"/>
                </a:rPr>
                <a:t>PRE-PROCESSING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4918737" y="4860913"/>
              <a:ext cx="2120893" cy="3222351"/>
            </a:xfrm>
            <a:custGeom>
              <a:avLst/>
              <a:gdLst/>
              <a:ahLst/>
              <a:cxnLst/>
              <a:rect l="l" t="t" r="r" b="b"/>
              <a:pathLst>
                <a:path w="2120893" h="3222351">
                  <a:moveTo>
                    <a:pt x="0" y="0"/>
                  </a:moveTo>
                  <a:lnTo>
                    <a:pt x="2120893" y="0"/>
                  </a:lnTo>
                  <a:lnTo>
                    <a:pt x="2120893" y="3222351"/>
                  </a:lnTo>
                  <a:lnTo>
                    <a:pt x="0" y="3222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2" name="Group 12"/>
            <p:cNvGrpSpPr/>
            <p:nvPr/>
          </p:nvGrpSpPr>
          <p:grpSpPr>
            <a:xfrm>
              <a:off x="5717108" y="8333688"/>
              <a:ext cx="524151" cy="524151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9854" tIns="39854" rIns="39854" bIns="39854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15" name="TextBox 15"/>
            <p:cNvSpPr txBox="1"/>
            <p:nvPr/>
          </p:nvSpPr>
          <p:spPr>
            <a:xfrm>
              <a:off x="4918737" y="5332569"/>
              <a:ext cx="2120893" cy="1139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72"/>
                </a:lnSpc>
              </a:pPr>
              <a:r>
                <a:rPr lang="en-US" sz="5197" spc="509">
                  <a:solidFill>
                    <a:srgbClr val="FFFBFB"/>
                  </a:solidFill>
                  <a:latin typeface="DM Sans Bold"/>
                </a:rPr>
                <a:t>02</a:t>
              </a:r>
            </a:p>
          </p:txBody>
        </p:sp>
        <p:sp>
          <p:nvSpPr>
            <p:cNvPr id="16" name="Freeform 16"/>
            <p:cNvSpPr/>
            <p:nvPr/>
          </p:nvSpPr>
          <p:spPr>
            <a:xfrm>
              <a:off x="8569998" y="4860913"/>
              <a:ext cx="2120893" cy="3222351"/>
            </a:xfrm>
            <a:custGeom>
              <a:avLst/>
              <a:gdLst/>
              <a:ahLst/>
              <a:cxnLst/>
              <a:rect l="l" t="t" r="r" b="b"/>
              <a:pathLst>
                <a:path w="2120893" h="3222351">
                  <a:moveTo>
                    <a:pt x="0" y="0"/>
                  </a:moveTo>
                  <a:lnTo>
                    <a:pt x="2120893" y="0"/>
                  </a:lnTo>
                  <a:lnTo>
                    <a:pt x="2120893" y="3222351"/>
                  </a:lnTo>
                  <a:lnTo>
                    <a:pt x="0" y="3222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17" name="Group 17"/>
            <p:cNvGrpSpPr/>
            <p:nvPr/>
          </p:nvGrpSpPr>
          <p:grpSpPr>
            <a:xfrm>
              <a:off x="9368369" y="8333688"/>
              <a:ext cx="524151" cy="524151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9854" tIns="39854" rIns="39854" bIns="39854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8569998" y="5332569"/>
              <a:ext cx="2120893" cy="1139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72"/>
                </a:lnSpc>
              </a:pPr>
              <a:r>
                <a:rPr lang="en-US" sz="5197" spc="509">
                  <a:solidFill>
                    <a:srgbClr val="FFFBFB"/>
                  </a:solidFill>
                  <a:latin typeface="DM Sans Bold"/>
                </a:rPr>
                <a:t>03</a:t>
              </a:r>
            </a:p>
          </p:txBody>
        </p:sp>
        <p:sp>
          <p:nvSpPr>
            <p:cNvPr id="21" name="Freeform 21"/>
            <p:cNvSpPr/>
            <p:nvPr/>
          </p:nvSpPr>
          <p:spPr>
            <a:xfrm>
              <a:off x="12221259" y="4860913"/>
              <a:ext cx="2120893" cy="3222351"/>
            </a:xfrm>
            <a:custGeom>
              <a:avLst/>
              <a:gdLst/>
              <a:ahLst/>
              <a:cxnLst/>
              <a:rect l="l" t="t" r="r" b="b"/>
              <a:pathLst>
                <a:path w="2120893" h="3222351">
                  <a:moveTo>
                    <a:pt x="0" y="0"/>
                  </a:moveTo>
                  <a:lnTo>
                    <a:pt x="2120893" y="0"/>
                  </a:lnTo>
                  <a:lnTo>
                    <a:pt x="2120893" y="3222351"/>
                  </a:lnTo>
                  <a:lnTo>
                    <a:pt x="0" y="3222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22" name="Group 22"/>
            <p:cNvGrpSpPr/>
            <p:nvPr/>
          </p:nvGrpSpPr>
          <p:grpSpPr>
            <a:xfrm>
              <a:off x="13019630" y="8333688"/>
              <a:ext cx="524151" cy="524151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9854" tIns="39854" rIns="39854" bIns="39854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25" name="TextBox 25"/>
            <p:cNvSpPr txBox="1"/>
            <p:nvPr/>
          </p:nvSpPr>
          <p:spPr>
            <a:xfrm>
              <a:off x="12221259" y="5332569"/>
              <a:ext cx="2120893" cy="1139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72"/>
                </a:lnSpc>
              </a:pPr>
              <a:r>
                <a:rPr lang="en-US" sz="5197" spc="509">
                  <a:solidFill>
                    <a:srgbClr val="FFFBFB"/>
                  </a:solidFill>
                  <a:latin typeface="DM Sans Bold"/>
                </a:rPr>
                <a:t>04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4523560" y="9068685"/>
              <a:ext cx="2955109" cy="1043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95"/>
                </a:lnSpc>
              </a:pPr>
              <a:r>
                <a:rPr lang="en-US" sz="2315" spc="226">
                  <a:solidFill>
                    <a:srgbClr val="231F20"/>
                  </a:solidFill>
                  <a:latin typeface="DM Sans Bold"/>
                </a:rPr>
                <a:t>KEYWORD EXTRACTION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8174822" y="9068685"/>
              <a:ext cx="2838461" cy="1581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95"/>
                </a:lnSpc>
              </a:pPr>
              <a:r>
                <a:rPr lang="en-US" sz="2315" spc="226">
                  <a:solidFill>
                    <a:srgbClr val="231F20"/>
                  </a:solidFill>
                  <a:latin typeface="DM Sans Bold"/>
                </a:rPr>
                <a:t>LEADING SENTENCE EXTRACTION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1826083" y="9070162"/>
              <a:ext cx="2989208" cy="27121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95"/>
                </a:lnSpc>
              </a:pPr>
              <a:r>
                <a:rPr lang="en-US" sz="2315" spc="226" dirty="0">
                  <a:solidFill>
                    <a:srgbClr val="231F20"/>
                  </a:solidFill>
                  <a:latin typeface="DM Sans Bold"/>
                </a:rPr>
                <a:t>GRAMMAR DEFINITION AND</a:t>
              </a:r>
            </a:p>
            <a:p>
              <a:pPr algn="ctr">
                <a:lnSpc>
                  <a:spcPts val="3195"/>
                </a:lnSpc>
              </a:pPr>
              <a:r>
                <a:rPr lang="en-US" sz="2315" spc="226" dirty="0">
                  <a:solidFill>
                    <a:srgbClr val="231F20"/>
                  </a:solidFill>
                  <a:latin typeface="DM Sans Bold"/>
                </a:rPr>
                <a:t>PARSE TREE GENERATION</a:t>
              </a:r>
            </a:p>
          </p:txBody>
        </p:sp>
        <p:sp>
          <p:nvSpPr>
            <p:cNvPr id="29" name="AutoShape 29"/>
            <p:cNvSpPr/>
            <p:nvPr/>
          </p:nvSpPr>
          <p:spPr>
            <a:xfrm>
              <a:off x="7478669" y="8594386"/>
              <a:ext cx="15804529" cy="0"/>
            </a:xfrm>
            <a:prstGeom prst="line">
              <a:avLst/>
            </a:prstGeom>
            <a:ln w="381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Freeform 30"/>
            <p:cNvSpPr/>
            <p:nvPr/>
          </p:nvSpPr>
          <p:spPr>
            <a:xfrm>
              <a:off x="16023267" y="4860913"/>
              <a:ext cx="2120893" cy="3222351"/>
            </a:xfrm>
            <a:custGeom>
              <a:avLst/>
              <a:gdLst/>
              <a:ahLst/>
              <a:cxnLst/>
              <a:rect l="l" t="t" r="r" b="b"/>
              <a:pathLst>
                <a:path w="2120893" h="3222351">
                  <a:moveTo>
                    <a:pt x="0" y="0"/>
                  </a:moveTo>
                  <a:lnTo>
                    <a:pt x="2120893" y="0"/>
                  </a:lnTo>
                  <a:lnTo>
                    <a:pt x="2120893" y="3222351"/>
                  </a:lnTo>
                  <a:lnTo>
                    <a:pt x="0" y="3222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>
              <a:off x="16821638" y="8333688"/>
              <a:ext cx="524151" cy="524151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9854" tIns="39854" rIns="39854" bIns="39854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16023267" y="5332569"/>
              <a:ext cx="2120893" cy="1139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72"/>
                </a:lnSpc>
              </a:pPr>
              <a:r>
                <a:rPr lang="en-US" sz="5197" spc="509">
                  <a:solidFill>
                    <a:srgbClr val="FFFBFB"/>
                  </a:solidFill>
                  <a:latin typeface="DM Sans Bold"/>
                </a:rPr>
                <a:t>05</a:t>
              </a:r>
            </a:p>
          </p:txBody>
        </p:sp>
        <p:sp>
          <p:nvSpPr>
            <p:cNvPr id="35" name="Freeform 35"/>
            <p:cNvSpPr/>
            <p:nvPr/>
          </p:nvSpPr>
          <p:spPr>
            <a:xfrm>
              <a:off x="19674528" y="4860913"/>
              <a:ext cx="2120893" cy="3222351"/>
            </a:xfrm>
            <a:custGeom>
              <a:avLst/>
              <a:gdLst/>
              <a:ahLst/>
              <a:cxnLst/>
              <a:rect l="l" t="t" r="r" b="b"/>
              <a:pathLst>
                <a:path w="2120893" h="3222351">
                  <a:moveTo>
                    <a:pt x="0" y="0"/>
                  </a:moveTo>
                  <a:lnTo>
                    <a:pt x="2120893" y="0"/>
                  </a:lnTo>
                  <a:lnTo>
                    <a:pt x="2120893" y="3222351"/>
                  </a:lnTo>
                  <a:lnTo>
                    <a:pt x="0" y="32223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36" name="Group 36"/>
            <p:cNvGrpSpPr/>
            <p:nvPr/>
          </p:nvGrpSpPr>
          <p:grpSpPr>
            <a:xfrm>
              <a:off x="20472899" y="8333688"/>
              <a:ext cx="524151" cy="524151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31211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76200" y="57150"/>
                <a:ext cx="660400" cy="679450"/>
              </a:xfrm>
              <a:prstGeom prst="rect">
                <a:avLst/>
              </a:prstGeom>
            </p:spPr>
            <p:txBody>
              <a:bodyPr lIns="39854" tIns="39854" rIns="39854" bIns="39854" rtlCol="0" anchor="ctr"/>
              <a:lstStyle/>
              <a:p>
                <a:pPr algn="ctr">
                  <a:lnSpc>
                    <a:spcPts val="2859"/>
                  </a:lnSpc>
                </a:pPr>
                <a:endParaRPr/>
              </a:p>
            </p:txBody>
          </p:sp>
        </p:grpSp>
        <p:sp>
          <p:nvSpPr>
            <p:cNvPr id="39" name="TextBox 39"/>
            <p:cNvSpPr txBox="1"/>
            <p:nvPr/>
          </p:nvSpPr>
          <p:spPr>
            <a:xfrm>
              <a:off x="19674528" y="5332569"/>
              <a:ext cx="2120893" cy="11395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72"/>
                </a:lnSpc>
              </a:pPr>
              <a:r>
                <a:rPr lang="en-US" sz="5197" spc="509">
                  <a:solidFill>
                    <a:srgbClr val="FFFBFB"/>
                  </a:solidFill>
                  <a:latin typeface="DM Sans Bold"/>
                </a:rPr>
                <a:t>06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5368483" y="9073739"/>
              <a:ext cx="3430462" cy="104341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95"/>
                </a:lnSpc>
              </a:pPr>
              <a:r>
                <a:rPr lang="en-US" sz="2315" spc="226" dirty="0">
                  <a:solidFill>
                    <a:srgbClr val="231F20"/>
                  </a:solidFill>
                  <a:latin typeface="DM Sans Bold"/>
                </a:rPr>
                <a:t>SENTENCE COMPRESSION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9279352" y="9070163"/>
              <a:ext cx="2834593" cy="3195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95"/>
                </a:lnSpc>
              </a:pPr>
              <a:r>
                <a:rPr lang="en-US" sz="2315" spc="226" dirty="0">
                  <a:solidFill>
                    <a:srgbClr val="231F20"/>
                  </a:solidFill>
                  <a:latin typeface="DM Sans Bold"/>
                </a:rPr>
                <a:t>KEYWORD MATCHING AND RANKING THE SENTENCES</a:t>
              </a:r>
            </a:p>
          </p:txBody>
        </p:sp>
        <p:sp>
          <p:nvSpPr>
            <p:cNvPr id="42" name="Freeform 42"/>
            <p:cNvSpPr/>
            <p:nvPr/>
          </p:nvSpPr>
          <p:spPr>
            <a:xfrm>
              <a:off x="1541761" y="2632937"/>
              <a:ext cx="1619603" cy="1619603"/>
            </a:xfrm>
            <a:custGeom>
              <a:avLst/>
              <a:gdLst/>
              <a:ahLst/>
              <a:cxnLst/>
              <a:rect l="l" t="t" r="r" b="b"/>
              <a:pathLst>
                <a:path w="1619603" h="1619603">
                  <a:moveTo>
                    <a:pt x="0" y="0"/>
                  </a:moveTo>
                  <a:lnTo>
                    <a:pt x="1619603" y="0"/>
                  </a:lnTo>
                  <a:lnTo>
                    <a:pt x="1619603" y="1619603"/>
                  </a:lnTo>
                  <a:lnTo>
                    <a:pt x="0" y="1619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43" name="Freeform 43"/>
            <p:cNvSpPr/>
            <p:nvPr/>
          </p:nvSpPr>
          <p:spPr>
            <a:xfrm>
              <a:off x="5091977" y="2632937"/>
              <a:ext cx="1619603" cy="1619603"/>
            </a:xfrm>
            <a:custGeom>
              <a:avLst/>
              <a:gdLst/>
              <a:ahLst/>
              <a:cxnLst/>
              <a:rect l="l" t="t" r="r" b="b"/>
              <a:pathLst>
                <a:path w="1619603" h="1619603">
                  <a:moveTo>
                    <a:pt x="0" y="0"/>
                  </a:moveTo>
                  <a:lnTo>
                    <a:pt x="1619603" y="0"/>
                  </a:lnTo>
                  <a:lnTo>
                    <a:pt x="1619603" y="1619603"/>
                  </a:lnTo>
                  <a:lnTo>
                    <a:pt x="0" y="1619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44" name="Freeform 44"/>
            <p:cNvSpPr/>
            <p:nvPr/>
          </p:nvSpPr>
          <p:spPr>
            <a:xfrm>
              <a:off x="8641980" y="2632937"/>
              <a:ext cx="1619603" cy="1619603"/>
            </a:xfrm>
            <a:custGeom>
              <a:avLst/>
              <a:gdLst/>
              <a:ahLst/>
              <a:cxnLst/>
              <a:rect l="l" t="t" r="r" b="b"/>
              <a:pathLst>
                <a:path w="1619603" h="1619603">
                  <a:moveTo>
                    <a:pt x="0" y="0"/>
                  </a:moveTo>
                  <a:lnTo>
                    <a:pt x="1619603" y="0"/>
                  </a:lnTo>
                  <a:lnTo>
                    <a:pt x="1619603" y="1619603"/>
                  </a:lnTo>
                  <a:lnTo>
                    <a:pt x="0" y="16196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sp>
          <p:nvSpPr>
            <p:cNvPr id="45" name="AutoShape 45"/>
            <p:cNvSpPr/>
            <p:nvPr/>
          </p:nvSpPr>
          <p:spPr>
            <a:xfrm>
              <a:off x="25400" y="2042185"/>
              <a:ext cx="23257798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AutoShape 46"/>
            <p:cNvSpPr/>
            <p:nvPr/>
          </p:nvSpPr>
          <p:spPr>
            <a:xfrm>
              <a:off x="25400" y="12684537"/>
              <a:ext cx="23257798" cy="0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7" name="AutoShape 47"/>
            <p:cNvSpPr/>
            <p:nvPr/>
          </p:nvSpPr>
          <p:spPr>
            <a:xfrm>
              <a:off x="25400" y="2042185"/>
              <a:ext cx="0" cy="1064235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8" name="AutoShape 48"/>
            <p:cNvSpPr/>
            <p:nvPr/>
          </p:nvSpPr>
          <p:spPr>
            <a:xfrm flipV="1">
              <a:off x="23283198" y="2042185"/>
              <a:ext cx="0" cy="1064235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5637377" y="-114300"/>
              <a:ext cx="12033844" cy="14293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963"/>
                </a:lnSpc>
              </a:pPr>
              <a:r>
                <a:rPr lang="en-US" sz="6495" spc="636">
                  <a:solidFill>
                    <a:srgbClr val="231F20"/>
                  </a:solidFill>
                  <a:latin typeface="Oswald Bold"/>
                </a:rPr>
                <a:t>OUR PROGRESS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112238" y="-1005305"/>
            <a:ext cx="27105188" cy="14319948"/>
            <a:chOff x="2020033" y="3666511"/>
            <a:chExt cx="36140251" cy="19093265"/>
          </a:xfrm>
        </p:grpSpPr>
        <p:sp>
          <p:nvSpPr>
            <p:cNvPr id="3" name="Freeform 3"/>
            <p:cNvSpPr/>
            <p:nvPr/>
          </p:nvSpPr>
          <p:spPr>
            <a:xfrm rot="7659121">
              <a:off x="2152881" y="12454536"/>
              <a:ext cx="10172392" cy="10438088"/>
            </a:xfrm>
            <a:custGeom>
              <a:avLst/>
              <a:gdLst/>
              <a:ahLst/>
              <a:cxnLst/>
              <a:rect l="l" t="t" r="r" b="b"/>
              <a:pathLst>
                <a:path w="10172392" h="10438088">
                  <a:moveTo>
                    <a:pt x="0" y="0"/>
                  </a:moveTo>
                  <a:lnTo>
                    <a:pt x="10172392" y="0"/>
                  </a:lnTo>
                  <a:lnTo>
                    <a:pt x="10172392" y="10438088"/>
                  </a:lnTo>
                  <a:lnTo>
                    <a:pt x="0" y="10438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2016048">
              <a:off x="23827666" y="3666511"/>
              <a:ext cx="14332618" cy="3583154"/>
            </a:xfrm>
            <a:custGeom>
              <a:avLst/>
              <a:gdLst/>
              <a:ahLst/>
              <a:cxnLst/>
              <a:rect l="l" t="t" r="r" b="b"/>
              <a:pathLst>
                <a:path w="14332618" h="3583154">
                  <a:moveTo>
                    <a:pt x="0" y="0"/>
                  </a:moveTo>
                  <a:lnTo>
                    <a:pt x="14332618" y="0"/>
                  </a:lnTo>
                  <a:lnTo>
                    <a:pt x="14332618" y="3583154"/>
                  </a:lnTo>
                  <a:lnTo>
                    <a:pt x="0" y="3583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13413991" y="6264218"/>
              <a:ext cx="13087076" cy="1544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748"/>
                </a:lnSpc>
              </a:pPr>
              <a:r>
                <a:rPr lang="en-US" sz="7063" spc="692">
                  <a:solidFill>
                    <a:srgbClr val="231F20"/>
                  </a:solidFill>
                  <a:latin typeface="Oswald Bold"/>
                </a:rPr>
                <a:t>CURRENT OBJECTIVES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075017" y="8715318"/>
              <a:ext cx="16459200" cy="67492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604519" lvl="1" indent="-302260">
                <a:lnSpc>
                  <a:spcPts val="4983"/>
                </a:lnSpc>
                <a:buFont typeface="Arial"/>
                <a:buChar char="•"/>
              </a:pPr>
              <a:r>
                <a:rPr lang="en-US" sz="2799" spc="369" dirty="0">
                  <a:solidFill>
                    <a:srgbClr val="231F20"/>
                  </a:solidFill>
                  <a:latin typeface="Canva Sans"/>
                </a:rPr>
                <a:t>Defining an accurate Grammar to produce a correct parse tree</a:t>
              </a:r>
            </a:p>
            <a:p>
              <a:pPr marL="604519" lvl="1" indent="-302260">
                <a:lnSpc>
                  <a:spcPts val="4983"/>
                </a:lnSpc>
                <a:buFont typeface="Arial"/>
                <a:buChar char="•"/>
              </a:pPr>
              <a:r>
                <a:rPr lang="en-US" sz="2799" spc="369" dirty="0">
                  <a:solidFill>
                    <a:srgbClr val="231F20"/>
                  </a:solidFill>
                  <a:latin typeface="Canva Sans"/>
                </a:rPr>
                <a:t>Implementing various Parsing Algorithms to select a better Parsing Strategy for our system</a:t>
              </a:r>
            </a:p>
            <a:p>
              <a:pPr marL="604519" lvl="1" indent="-302260">
                <a:lnSpc>
                  <a:spcPts val="4983"/>
                </a:lnSpc>
                <a:buFont typeface="Arial"/>
                <a:buChar char="•"/>
              </a:pPr>
              <a:r>
                <a:rPr lang="en-US" sz="2799" spc="369" dirty="0">
                  <a:solidFill>
                    <a:srgbClr val="231F20"/>
                  </a:solidFill>
                  <a:latin typeface="Canva Sans"/>
                </a:rPr>
                <a:t>Exploring various Data Resources to collect more data for the survey (Autonomous Headline Length selection and frequence distribution table creation)</a:t>
              </a:r>
            </a:p>
            <a:p>
              <a:pPr marL="604519" lvl="1" indent="-302260">
                <a:lnSpc>
                  <a:spcPts val="4983"/>
                </a:lnSpc>
                <a:buFont typeface="Arial"/>
                <a:buChar char="•"/>
              </a:pPr>
              <a:r>
                <a:rPr lang="en-US" sz="2799" spc="369" dirty="0">
                  <a:solidFill>
                    <a:srgbClr val="231F20"/>
                  </a:solidFill>
                  <a:latin typeface="Canva Sans"/>
                </a:rPr>
                <a:t>Exploring Post-Processing Strategies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482</Words>
  <Application>Microsoft Office PowerPoint</Application>
  <PresentationFormat>Custom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Montserrat Classic Bold</vt:lpstr>
      <vt:lpstr>Francois One</vt:lpstr>
      <vt:lpstr>Calibri</vt:lpstr>
      <vt:lpstr>Oswald Bold</vt:lpstr>
      <vt:lpstr>Algerian</vt:lpstr>
      <vt:lpstr>Oswald Bold Italics</vt:lpstr>
      <vt:lpstr>Oswald</vt:lpstr>
      <vt:lpstr>Wingdings</vt:lpstr>
      <vt:lpstr>Arial</vt:lpstr>
      <vt:lpstr>DM Sans Bold</vt:lpstr>
      <vt:lpstr>DM Sans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Review-II</dc:title>
  <dc:creator>SUDHA SRI HARIKA</dc:creator>
  <cp:lastModifiedBy>Raja Sudha Sri Harika</cp:lastModifiedBy>
  <cp:revision>3</cp:revision>
  <dcterms:created xsi:type="dcterms:W3CDTF">2006-08-16T00:00:00Z</dcterms:created>
  <dcterms:modified xsi:type="dcterms:W3CDTF">2024-03-14T21:26:21Z</dcterms:modified>
  <dc:identifier>DAF_dIuRtRc</dc:identifier>
</cp:coreProperties>
</file>