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5" r:id="rId2"/>
    <p:sldId id="256" r:id="rId3"/>
    <p:sldId id="264" r:id="rId4"/>
    <p:sldId id="268" r:id="rId5"/>
    <p:sldId id="257" r:id="rId6"/>
    <p:sldId id="259" r:id="rId7"/>
    <p:sldId id="261" r:id="rId8"/>
    <p:sldId id="267" r:id="rId9"/>
    <p:sldId id="266" r:id="rId10"/>
    <p:sldId id="269" r:id="rId11"/>
    <p:sldId id="270" r:id="rId12"/>
    <p:sldId id="271"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 Sudha Sri Harika" userId="a79a0b534e196c14" providerId="LiveId" clId="{AC490D1B-4A8A-4876-9F71-004ED4FE384E}"/>
    <pc:docChg chg="addSld delSld modSld">
      <pc:chgData name="Raja Sudha Sri Harika" userId="a79a0b534e196c14" providerId="LiveId" clId="{AC490D1B-4A8A-4876-9F71-004ED4FE384E}" dt="2023-10-30T05:42:25.156" v="190" actId="680"/>
      <pc:docMkLst>
        <pc:docMk/>
      </pc:docMkLst>
      <pc:sldChg chg="modSp mod">
        <pc:chgData name="Raja Sudha Sri Harika" userId="a79a0b534e196c14" providerId="LiveId" clId="{AC490D1B-4A8A-4876-9F71-004ED4FE384E}" dt="2023-10-30T05:19:50.025" v="187" actId="20577"/>
        <pc:sldMkLst>
          <pc:docMk/>
          <pc:sldMk cId="0" sldId="256"/>
        </pc:sldMkLst>
        <pc:spChg chg="mod">
          <ac:chgData name="Raja Sudha Sri Harika" userId="a79a0b534e196c14" providerId="LiveId" clId="{AC490D1B-4A8A-4876-9F71-004ED4FE384E}" dt="2023-10-30T05:19:50.025" v="187" actId="20577"/>
          <ac:spMkLst>
            <pc:docMk/>
            <pc:sldMk cId="0" sldId="256"/>
            <ac:spMk id="5" creationId="{00000000-0000-0000-0000-000000000000}"/>
          </ac:spMkLst>
        </pc:spChg>
      </pc:sldChg>
      <pc:sldChg chg="modSp mod">
        <pc:chgData name="Raja Sudha Sri Harika" userId="a79a0b534e196c14" providerId="LiveId" clId="{AC490D1B-4A8A-4876-9F71-004ED4FE384E}" dt="2023-10-30T05:15:24.162" v="46" actId="20577"/>
        <pc:sldMkLst>
          <pc:docMk/>
          <pc:sldMk cId="0" sldId="264"/>
        </pc:sldMkLst>
        <pc:spChg chg="mod">
          <ac:chgData name="Raja Sudha Sri Harika" userId="a79a0b534e196c14" providerId="LiveId" clId="{AC490D1B-4A8A-4876-9F71-004ED4FE384E}" dt="2023-10-30T05:15:11.708" v="18" actId="1076"/>
          <ac:spMkLst>
            <pc:docMk/>
            <pc:sldMk cId="0" sldId="264"/>
            <ac:spMk id="3" creationId="{00000000-0000-0000-0000-000000000000}"/>
          </ac:spMkLst>
        </pc:spChg>
        <pc:spChg chg="mod">
          <ac:chgData name="Raja Sudha Sri Harika" userId="a79a0b534e196c14" providerId="LiveId" clId="{AC490D1B-4A8A-4876-9F71-004ED4FE384E}" dt="2023-10-30T05:15:24.162" v="46" actId="20577"/>
          <ac:spMkLst>
            <pc:docMk/>
            <pc:sldMk cId="0" sldId="264"/>
            <ac:spMk id="33" creationId="{6203D583-46B9-5CFE-42CF-B885125212DF}"/>
          </ac:spMkLst>
        </pc:spChg>
      </pc:sldChg>
      <pc:sldChg chg="modSp mod">
        <pc:chgData name="Raja Sudha Sri Harika" userId="a79a0b534e196c14" providerId="LiveId" clId="{AC490D1B-4A8A-4876-9F71-004ED4FE384E}" dt="2023-10-30T04:56:17.114" v="0" actId="20577"/>
        <pc:sldMkLst>
          <pc:docMk/>
          <pc:sldMk cId="3701204049" sldId="265"/>
        </pc:sldMkLst>
        <pc:spChg chg="mod">
          <ac:chgData name="Raja Sudha Sri Harika" userId="a79a0b534e196c14" providerId="LiveId" clId="{AC490D1B-4A8A-4876-9F71-004ED4FE384E}" dt="2023-10-30T04:56:17.114" v="0" actId="20577"/>
          <ac:spMkLst>
            <pc:docMk/>
            <pc:sldMk cId="3701204049" sldId="265"/>
            <ac:spMk id="7" creationId="{D4437E50-4D7A-2461-F2F2-A40C84D567E3}"/>
          </ac:spMkLst>
        </pc:spChg>
      </pc:sldChg>
      <pc:sldChg chg="new del">
        <pc:chgData name="Raja Sudha Sri Harika" userId="a79a0b534e196c14" providerId="LiveId" clId="{AC490D1B-4A8A-4876-9F71-004ED4FE384E}" dt="2023-10-30T05:15:47.091" v="48" actId="2696"/>
        <pc:sldMkLst>
          <pc:docMk/>
          <pc:sldMk cId="396281434" sldId="268"/>
        </pc:sldMkLst>
      </pc:sldChg>
      <pc:sldChg chg="modSp add mod">
        <pc:chgData name="Raja Sudha Sri Harika" userId="a79a0b534e196c14" providerId="LiveId" clId="{AC490D1B-4A8A-4876-9F71-004ED4FE384E}" dt="2023-10-30T05:17:12.534" v="179" actId="20577"/>
        <pc:sldMkLst>
          <pc:docMk/>
          <pc:sldMk cId="1089454910" sldId="268"/>
        </pc:sldMkLst>
        <pc:spChg chg="mod">
          <ac:chgData name="Raja Sudha Sri Harika" userId="a79a0b534e196c14" providerId="LiveId" clId="{AC490D1B-4A8A-4876-9F71-004ED4FE384E}" dt="2023-10-30T05:17:12.534" v="179" actId="20577"/>
          <ac:spMkLst>
            <pc:docMk/>
            <pc:sldMk cId="1089454910" sldId="268"/>
            <ac:spMk id="33" creationId="{6203D583-46B9-5CFE-42CF-B885125212DF}"/>
          </ac:spMkLst>
        </pc:spChg>
      </pc:sldChg>
      <pc:sldChg chg="new">
        <pc:chgData name="Raja Sudha Sri Harika" userId="a79a0b534e196c14" providerId="LiveId" clId="{AC490D1B-4A8A-4876-9F71-004ED4FE384E}" dt="2023-10-30T05:42:25.113" v="188" actId="680"/>
        <pc:sldMkLst>
          <pc:docMk/>
          <pc:sldMk cId="667416550" sldId="269"/>
        </pc:sldMkLst>
      </pc:sldChg>
      <pc:sldChg chg="new">
        <pc:chgData name="Raja Sudha Sri Harika" userId="a79a0b534e196c14" providerId="LiveId" clId="{AC490D1B-4A8A-4876-9F71-004ED4FE384E}" dt="2023-10-30T05:42:25.136" v="189" actId="680"/>
        <pc:sldMkLst>
          <pc:docMk/>
          <pc:sldMk cId="4231668424" sldId="270"/>
        </pc:sldMkLst>
      </pc:sldChg>
      <pc:sldChg chg="new">
        <pc:chgData name="Raja Sudha Sri Harika" userId="a79a0b534e196c14" providerId="LiveId" clId="{AC490D1B-4A8A-4876-9F71-004ED4FE384E}" dt="2023-10-30T05:42:25.156" v="190" actId="680"/>
        <pc:sldMkLst>
          <pc:docMk/>
          <pc:sldMk cId="1357607529"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81533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94887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083040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1533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Shape 0"/>
          <p:cNvSpPr>
            <a:spLocks noChangeAspect="1"/>
          </p:cNvSpPr>
          <p:nvPr/>
        </p:nvSpPr>
        <p:spPr>
          <a:xfrm>
            <a:off x="0" y="21516"/>
            <a:ext cx="14630400" cy="8229600"/>
          </a:xfrm>
          <a:prstGeom prst="rect">
            <a:avLst/>
          </a:prstGeom>
          <a:solidFill>
            <a:srgbClr val="0C0C0C"/>
          </a:solidFill>
          <a:ln/>
        </p:spPr>
        <p:txBody>
          <a:bodyPr/>
          <a:lstStyle/>
          <a:p>
            <a:endParaRPr lang="en-IN"/>
          </a:p>
        </p:txBody>
      </p:sp>
      <p:sp>
        <p:nvSpPr>
          <p:cNvPr id="7" name="Shape 1">
            <a:extLst>
              <a:ext uri="{FF2B5EF4-FFF2-40B4-BE49-F238E27FC236}">
                <a16:creationId xmlns:a16="http://schemas.microsoft.com/office/drawing/2014/main" id="{D4437E50-4D7A-2461-F2F2-A40C84D567E3}"/>
              </a:ext>
            </a:extLst>
          </p:cNvPr>
          <p:cNvSpPr/>
          <p:nvPr/>
        </p:nvSpPr>
        <p:spPr>
          <a:xfrm>
            <a:off x="719018" y="287284"/>
            <a:ext cx="13192363" cy="7420689"/>
          </a:xfrm>
          <a:prstGeom prst="roundRect">
            <a:avLst>
              <a:gd name="adj" fmla="val 2452"/>
            </a:avLst>
          </a:prstGeom>
          <a:solidFill>
            <a:srgbClr val="272525"/>
          </a:solidFill>
          <a:ln w="12621">
            <a:solidFill>
              <a:srgbClr val="565151"/>
            </a:solidFill>
            <a:prstDash val="solid"/>
          </a:ln>
        </p:spPr>
        <p:txBody>
          <a:bodyPr/>
          <a:lstStyle/>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000" dirty="0"/>
              <a:t>		</a:t>
            </a:r>
            <a:r>
              <a:rPr lang="en-US" sz="2000" dirty="0">
                <a:solidFill>
                  <a:schemeClr val="accent4">
                    <a:lumMod val="40000"/>
                    <a:lumOff val="60000"/>
                  </a:schemeClr>
                </a:solidFill>
              </a:rPr>
              <a:t>Project Guide                                                                                                       </a:t>
            </a:r>
            <a:r>
              <a:rPr lang="en-US" sz="2000" dirty="0">
                <a:solidFill>
                  <a:schemeClr val="accent4">
                    <a:lumMod val="60000"/>
                    <a:lumOff val="40000"/>
                  </a:schemeClr>
                </a:solidFill>
              </a:rPr>
              <a:t>Batch Number 5</a:t>
            </a:r>
          </a:p>
          <a:p>
            <a:endParaRPr lang="en-US" sz="2000" u="sng" dirty="0">
              <a:solidFill>
                <a:schemeClr val="accent4">
                  <a:lumMod val="40000"/>
                  <a:lumOff val="60000"/>
                </a:schemeClr>
              </a:solidFill>
            </a:endParaRPr>
          </a:p>
          <a:p>
            <a:r>
              <a:rPr lang="en-US" sz="2000" dirty="0">
                <a:solidFill>
                  <a:schemeClr val="bg1"/>
                </a:solidFill>
              </a:rPr>
              <a:t>                           Prof R </a:t>
            </a:r>
            <a:r>
              <a:rPr lang="en-US" sz="2000" dirty="0" err="1">
                <a:solidFill>
                  <a:schemeClr val="bg1"/>
                </a:solidFill>
              </a:rPr>
              <a:t>Rajeswara</a:t>
            </a:r>
            <a:r>
              <a:rPr lang="en-US" sz="2000" dirty="0">
                <a:solidFill>
                  <a:schemeClr val="bg1"/>
                </a:solidFill>
              </a:rPr>
              <a:t> Rao                                                                         R S </a:t>
            </a:r>
            <a:r>
              <a:rPr lang="en-US" sz="2000" dirty="0" err="1">
                <a:solidFill>
                  <a:schemeClr val="bg1"/>
                </a:solidFill>
              </a:rPr>
              <a:t>S</a:t>
            </a:r>
            <a:r>
              <a:rPr lang="en-US" sz="2000" dirty="0">
                <a:solidFill>
                  <a:schemeClr val="bg1"/>
                </a:solidFill>
              </a:rPr>
              <a:t> Harika                        20VV1A0541</a:t>
            </a:r>
          </a:p>
          <a:p>
            <a:r>
              <a:rPr lang="en-US" sz="2000" i="1" dirty="0">
                <a:solidFill>
                  <a:schemeClr val="bg1"/>
                </a:solidFill>
              </a:rPr>
              <a:t>                           Professor of CSE                                                                                  </a:t>
            </a:r>
            <a:r>
              <a:rPr lang="en-US" sz="2000" dirty="0">
                <a:solidFill>
                  <a:schemeClr val="bg1"/>
                </a:solidFill>
              </a:rPr>
              <a:t>A Venkat Chowdary          20VV1A0503</a:t>
            </a:r>
          </a:p>
          <a:p>
            <a:r>
              <a:rPr lang="en-US" sz="2000" i="1" dirty="0">
                <a:solidFill>
                  <a:schemeClr val="bg1"/>
                </a:solidFill>
              </a:rPr>
              <a:t>                                                                                                                                          </a:t>
            </a:r>
            <a:r>
              <a:rPr lang="en-US" sz="2000" dirty="0">
                <a:solidFill>
                  <a:schemeClr val="bg1"/>
                </a:solidFill>
              </a:rPr>
              <a:t>Ch </a:t>
            </a:r>
            <a:r>
              <a:rPr lang="en-US" sz="2000" dirty="0" err="1">
                <a:solidFill>
                  <a:schemeClr val="bg1"/>
                </a:solidFill>
              </a:rPr>
              <a:t>Vignan</a:t>
            </a:r>
            <a:r>
              <a:rPr lang="en-US" sz="2000">
                <a:solidFill>
                  <a:schemeClr val="bg1"/>
                </a:solidFill>
              </a:rPr>
              <a:t>                           20VV1A0510</a:t>
            </a:r>
            <a:endParaRPr lang="en-US" sz="2000" dirty="0">
              <a:solidFill>
                <a:schemeClr val="bg1"/>
              </a:solidFill>
            </a:endParaRPr>
          </a:p>
          <a:p>
            <a:r>
              <a:rPr lang="en-US" sz="2000" dirty="0">
                <a:solidFill>
                  <a:schemeClr val="bg1"/>
                </a:solidFill>
              </a:rPr>
              <a:t>                                                                                                                                          Ch Mahesh Babu               21VV5A0568</a:t>
            </a:r>
          </a:p>
          <a:p>
            <a:endParaRPr lang="en-IN" dirty="0"/>
          </a:p>
          <a:p>
            <a:r>
              <a:rPr lang="en-IN" dirty="0"/>
              <a:t>	</a:t>
            </a:r>
          </a:p>
        </p:txBody>
      </p:sp>
      <p:sp>
        <p:nvSpPr>
          <p:cNvPr id="6" name="TextBox 5">
            <a:extLst>
              <a:ext uri="{FF2B5EF4-FFF2-40B4-BE49-F238E27FC236}">
                <a16:creationId xmlns:a16="http://schemas.microsoft.com/office/drawing/2014/main" id="{1CD11C01-7F4A-DD12-8068-31311809A1EF}"/>
              </a:ext>
            </a:extLst>
          </p:cNvPr>
          <p:cNvSpPr txBox="1"/>
          <p:nvPr/>
        </p:nvSpPr>
        <p:spPr>
          <a:xfrm>
            <a:off x="1148575" y="2174488"/>
            <a:ext cx="12065619" cy="758413"/>
          </a:xfrm>
          <a:prstGeom prst="rect">
            <a:avLst/>
          </a:prstGeom>
          <a:noFill/>
        </p:spPr>
        <p:txBody>
          <a:bodyPr wrap="square">
            <a:spAutoFit/>
          </a:bodyPr>
          <a:lstStyle/>
          <a:p>
            <a:pPr marL="0" indent="0">
              <a:lnSpc>
                <a:spcPts val="5971"/>
              </a:lnSpc>
              <a:buNone/>
            </a:pPr>
            <a:r>
              <a:rPr lang="en-US" sz="2800" b="1" kern="0" spc="-143" dirty="0">
                <a:solidFill>
                  <a:schemeClr val="bg1"/>
                </a:solidFill>
                <a:latin typeface="Lucida Fax" panose="02060602050505020204" pitchFamily="18" charset="0"/>
                <a:ea typeface="Inter" pitchFamily="34" charset="-122"/>
                <a:cs typeface="Inter" pitchFamily="34" charset="-120"/>
              </a:rPr>
              <a:t>          </a:t>
            </a:r>
            <a:r>
              <a:rPr lang="en-US" sz="3200" b="1" kern="0" spc="-143" dirty="0">
                <a:solidFill>
                  <a:srgbClr val="FFC000"/>
                </a:solidFill>
                <a:latin typeface="Lucida Fax" panose="02060602050505020204" pitchFamily="18" charset="0"/>
                <a:ea typeface="Inter" pitchFamily="34" charset="-122"/>
                <a:cs typeface="Inter" pitchFamily="34" charset="-120"/>
              </a:rPr>
              <a:t>Framing News Headline from Key Terms Using NLP </a:t>
            </a:r>
            <a:endParaRPr lang="en-US" sz="3200" dirty="0">
              <a:solidFill>
                <a:srgbClr val="FFC000"/>
              </a:solidFill>
              <a:latin typeface="Lucida Fax" panose="02060602050505020204" pitchFamily="18" charset="0"/>
            </a:endParaRPr>
          </a:p>
        </p:txBody>
      </p:sp>
    </p:spTree>
    <p:extLst>
      <p:ext uri="{BB962C8B-B14F-4D97-AF65-F5344CB8AC3E}">
        <p14:creationId xmlns:p14="http://schemas.microsoft.com/office/powerpoint/2010/main" val="370120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41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66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60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719018" y="330315"/>
            <a:ext cx="13192363" cy="7420689"/>
          </a:xfrm>
          <a:prstGeom prst="roundRect">
            <a:avLst>
              <a:gd name="adj" fmla="val 2452"/>
            </a:avLst>
          </a:prstGeom>
          <a:solidFill>
            <a:srgbClr val="272525"/>
          </a:solidFill>
          <a:ln w="12621">
            <a:solidFill>
              <a:srgbClr val="565151"/>
            </a:solidFill>
            <a:prstDash val="solid"/>
          </a:ln>
        </p:spPr>
        <p:txBody>
          <a:bodyPr/>
          <a:lstStyle/>
          <a:p>
            <a:endParaRPr lang="en-IN"/>
          </a:p>
        </p:txBody>
      </p:sp>
      <p:sp>
        <p:nvSpPr>
          <p:cNvPr id="4" name="Text 2"/>
          <p:cNvSpPr/>
          <p:nvPr/>
        </p:nvSpPr>
        <p:spPr>
          <a:xfrm>
            <a:off x="1304213" y="1620559"/>
            <a:ext cx="6728817" cy="2274570"/>
          </a:xfrm>
          <a:prstGeom prst="rect">
            <a:avLst/>
          </a:prstGeom>
          <a:noFill/>
          <a:ln/>
        </p:spPr>
        <p:txBody>
          <a:bodyPr wrap="square" rtlCol="0" anchor="t"/>
          <a:lstStyle/>
          <a:p>
            <a:pPr marL="0" indent="0">
              <a:lnSpc>
                <a:spcPts val="5971"/>
              </a:lnSpc>
              <a:buNone/>
            </a:pPr>
            <a:r>
              <a:rPr lang="en-US" sz="4800" b="1" kern="0" spc="-143" dirty="0">
                <a:solidFill>
                  <a:srgbClr val="FFFFFF"/>
                </a:solidFill>
                <a:latin typeface="Inter" pitchFamily="34" charset="0"/>
                <a:ea typeface="Inter" pitchFamily="34" charset="-122"/>
                <a:cs typeface="Inter" pitchFamily="34" charset="-120"/>
              </a:rPr>
              <a:t>Framing News Headline from Key Terms Using NLP</a:t>
            </a:r>
            <a:endParaRPr lang="en-US" sz="4800" dirty="0"/>
          </a:p>
        </p:txBody>
      </p:sp>
      <p:sp>
        <p:nvSpPr>
          <p:cNvPr id="5" name="Text 3"/>
          <p:cNvSpPr/>
          <p:nvPr/>
        </p:nvSpPr>
        <p:spPr>
          <a:xfrm>
            <a:off x="1304213" y="3895129"/>
            <a:ext cx="6728817" cy="2274570"/>
          </a:xfrm>
          <a:prstGeom prst="rect">
            <a:avLst/>
          </a:prstGeom>
          <a:noFill/>
          <a:ln/>
        </p:spPr>
        <p:txBody>
          <a:bodyPr wrap="square" rtlCol="0" anchor="t"/>
          <a:lstStyle/>
          <a:p>
            <a:pPr marL="0" indent="0" algn="just">
              <a:lnSpc>
                <a:spcPct val="200000"/>
              </a:lnSpc>
              <a:buNone/>
            </a:pPr>
            <a:r>
              <a:rPr lang="en-US" dirty="0">
                <a:solidFill>
                  <a:schemeClr val="bg1"/>
                </a:solidFill>
              </a:rPr>
              <a:t>News headline provides the gist of news article which helps reader to understand whole idea of news without reading it. In this paper, news headline is formed by using key terms and candidate phrases which are retrieved from input news article along with Natural Language Processing (NLP) techniques.</a:t>
            </a:r>
          </a:p>
        </p:txBody>
      </p:sp>
      <p:sp>
        <p:nvSpPr>
          <p:cNvPr id="7" name="Text 5"/>
          <p:cNvSpPr/>
          <p:nvPr/>
        </p:nvSpPr>
        <p:spPr>
          <a:xfrm>
            <a:off x="1528643" y="6122789"/>
            <a:ext cx="220623" cy="365760"/>
          </a:xfrm>
          <a:prstGeom prst="rect">
            <a:avLst/>
          </a:prstGeom>
          <a:noFill/>
          <a:ln/>
        </p:spPr>
        <p:txBody>
          <a:bodyPr wrap="none" rtlCol="0" anchor="t"/>
          <a:lstStyle/>
          <a:p>
            <a:pPr marL="0" indent="0" algn="ctr">
              <a:lnSpc>
                <a:spcPts val="2880"/>
              </a:lnSpc>
              <a:buNone/>
            </a:pPr>
            <a:r>
              <a:rPr lang="en-US" sz="1152" kern="0" spc="-32" dirty="0">
                <a:solidFill>
                  <a:srgbClr val="3C3838"/>
                </a:solidFill>
                <a:latin typeface="Inter" pitchFamily="34" charset="0"/>
                <a:ea typeface="Inter" pitchFamily="34" charset="-122"/>
                <a:cs typeface="Inter" pitchFamily="34" charset="-120"/>
              </a:rPr>
              <a:t>NU</a:t>
            </a:r>
            <a:endParaRPr lang="en-US" sz="1152" dirty="0"/>
          </a:p>
        </p:txBody>
      </p:sp>
      <p:pic>
        <p:nvPicPr>
          <p:cNvPr id="9" name="Image 0" descr="preencoded.png"/>
          <p:cNvPicPr>
            <a:picLocks noChangeAspect="1"/>
          </p:cNvPicPr>
          <p:nvPr/>
        </p:nvPicPr>
        <p:blipFill>
          <a:blip r:embed="rId3"/>
          <a:stretch>
            <a:fillRect/>
          </a:stretch>
        </p:blipFill>
        <p:spPr>
          <a:xfrm>
            <a:off x="8964216" y="404455"/>
            <a:ext cx="4947047" cy="74206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21516"/>
            <a:ext cx="14630400" cy="8229600"/>
          </a:xfrm>
          <a:prstGeom prst="rect">
            <a:avLst/>
          </a:prstGeom>
          <a:solidFill>
            <a:srgbClr val="0C0C0C"/>
          </a:solidFill>
          <a:ln/>
        </p:spPr>
        <p:txBody>
          <a:bodyPr/>
          <a:lstStyle/>
          <a:p>
            <a:endParaRPr lang="en-IN"/>
          </a:p>
        </p:txBody>
      </p:sp>
      <p:sp>
        <p:nvSpPr>
          <p:cNvPr id="3" name="Shape 1"/>
          <p:cNvSpPr/>
          <p:nvPr/>
        </p:nvSpPr>
        <p:spPr>
          <a:xfrm>
            <a:off x="544219" y="376851"/>
            <a:ext cx="13435488" cy="7318532"/>
          </a:xfrm>
          <a:prstGeom prst="roundRect">
            <a:avLst>
              <a:gd name="adj" fmla="val 2452"/>
            </a:avLst>
          </a:prstGeom>
          <a:solidFill>
            <a:srgbClr val="272525"/>
          </a:solidFill>
          <a:ln w="12621">
            <a:solidFill>
              <a:srgbClr val="565151"/>
            </a:solidFill>
            <a:prstDash val="solid"/>
          </a:ln>
        </p:spPr>
        <p:txBody>
          <a:bodyPr/>
          <a:lstStyle/>
          <a:p>
            <a:endParaRPr lang="en-IN"/>
          </a:p>
        </p:txBody>
      </p:sp>
      <p:sp>
        <p:nvSpPr>
          <p:cNvPr id="24" name="Text 2">
            <a:extLst>
              <a:ext uri="{FF2B5EF4-FFF2-40B4-BE49-F238E27FC236}">
                <a16:creationId xmlns:a16="http://schemas.microsoft.com/office/drawing/2014/main" id="{16531C2A-7F31-04CA-9776-873B9DF84FC2}"/>
              </a:ext>
            </a:extLst>
          </p:cNvPr>
          <p:cNvSpPr/>
          <p:nvPr/>
        </p:nvSpPr>
        <p:spPr>
          <a:xfrm>
            <a:off x="1198974" y="1672950"/>
            <a:ext cx="6008846" cy="672108"/>
          </a:xfrm>
          <a:prstGeom prst="rect">
            <a:avLst/>
          </a:prstGeom>
          <a:noFill/>
          <a:ln/>
        </p:spPr>
        <p:txBody>
          <a:bodyPr wrap="none" rtlCol="0" anchor="t"/>
          <a:lstStyle/>
          <a:p>
            <a:pPr marL="0" indent="0">
              <a:lnSpc>
                <a:spcPts val="5292"/>
              </a:lnSpc>
              <a:buNone/>
            </a:pPr>
            <a:endParaRPr lang="en-US" sz="4233" dirty="0"/>
          </a:p>
        </p:txBody>
      </p:sp>
      <p:sp>
        <p:nvSpPr>
          <p:cNvPr id="26" name="Text 3">
            <a:extLst>
              <a:ext uri="{FF2B5EF4-FFF2-40B4-BE49-F238E27FC236}">
                <a16:creationId xmlns:a16="http://schemas.microsoft.com/office/drawing/2014/main" id="{E7D01023-7737-7625-7C2D-40FBF37C7B31}"/>
              </a:ext>
            </a:extLst>
          </p:cNvPr>
          <p:cNvSpPr/>
          <p:nvPr/>
        </p:nvSpPr>
        <p:spPr>
          <a:xfrm>
            <a:off x="846178" y="3794186"/>
            <a:ext cx="2150507" cy="335994"/>
          </a:xfrm>
          <a:prstGeom prst="rect">
            <a:avLst/>
          </a:prstGeom>
          <a:noFill/>
          <a:ln/>
        </p:spPr>
        <p:txBody>
          <a:bodyPr wrap="none" rtlCol="0" anchor="t"/>
          <a:lstStyle/>
          <a:p>
            <a:pPr marL="0" indent="0" algn="l">
              <a:lnSpc>
                <a:spcPts val="2646"/>
              </a:lnSpc>
              <a:buNone/>
            </a:pPr>
            <a:endParaRPr lang="en-US" sz="2117" dirty="0"/>
          </a:p>
        </p:txBody>
      </p:sp>
      <p:sp>
        <p:nvSpPr>
          <p:cNvPr id="27" name="Text 4">
            <a:extLst>
              <a:ext uri="{FF2B5EF4-FFF2-40B4-BE49-F238E27FC236}">
                <a16:creationId xmlns:a16="http://schemas.microsoft.com/office/drawing/2014/main" id="{8DAF60D3-65AE-E1A9-8051-00138665F8DF}"/>
              </a:ext>
            </a:extLst>
          </p:cNvPr>
          <p:cNvSpPr/>
          <p:nvPr/>
        </p:nvSpPr>
        <p:spPr>
          <a:xfrm>
            <a:off x="887952" y="4811787"/>
            <a:ext cx="3012400" cy="1031915"/>
          </a:xfrm>
          <a:prstGeom prst="rect">
            <a:avLst/>
          </a:prstGeom>
          <a:noFill/>
          <a:ln/>
        </p:spPr>
        <p:txBody>
          <a:bodyPr wrap="square" rtlCol="0" anchor="t"/>
          <a:lstStyle/>
          <a:p>
            <a:pPr marL="0" indent="0" algn="l">
              <a:lnSpc>
                <a:spcPts val="2709"/>
              </a:lnSpc>
              <a:buNone/>
            </a:pPr>
            <a:endParaRPr lang="en-US" sz="1693" dirty="0"/>
          </a:p>
        </p:txBody>
      </p:sp>
      <p:sp>
        <p:nvSpPr>
          <p:cNvPr id="29" name="Text 5">
            <a:extLst>
              <a:ext uri="{FF2B5EF4-FFF2-40B4-BE49-F238E27FC236}">
                <a16:creationId xmlns:a16="http://schemas.microsoft.com/office/drawing/2014/main" id="{B827B82F-4C0E-7320-D756-B3C12EF3F7F6}"/>
              </a:ext>
            </a:extLst>
          </p:cNvPr>
          <p:cNvSpPr/>
          <p:nvPr/>
        </p:nvSpPr>
        <p:spPr>
          <a:xfrm>
            <a:off x="4181119" y="3794186"/>
            <a:ext cx="3012519" cy="671989"/>
          </a:xfrm>
          <a:prstGeom prst="rect">
            <a:avLst/>
          </a:prstGeom>
          <a:noFill/>
          <a:ln/>
        </p:spPr>
        <p:txBody>
          <a:bodyPr wrap="square" rtlCol="0" anchor="t"/>
          <a:lstStyle/>
          <a:p>
            <a:pPr marL="0" indent="0" algn="l">
              <a:lnSpc>
                <a:spcPts val="2646"/>
              </a:lnSpc>
              <a:buNone/>
            </a:pPr>
            <a:endParaRPr lang="en-US" sz="2117" dirty="0"/>
          </a:p>
        </p:txBody>
      </p:sp>
      <p:sp>
        <p:nvSpPr>
          <p:cNvPr id="30" name="Text 6">
            <a:extLst>
              <a:ext uri="{FF2B5EF4-FFF2-40B4-BE49-F238E27FC236}">
                <a16:creationId xmlns:a16="http://schemas.microsoft.com/office/drawing/2014/main" id="{466C1B9D-F8F8-81E7-D046-911A2D80DD3C}"/>
              </a:ext>
            </a:extLst>
          </p:cNvPr>
          <p:cNvSpPr/>
          <p:nvPr/>
        </p:nvSpPr>
        <p:spPr>
          <a:xfrm>
            <a:off x="4249444" y="4811787"/>
            <a:ext cx="3012519" cy="1375886"/>
          </a:xfrm>
          <a:prstGeom prst="rect">
            <a:avLst/>
          </a:prstGeom>
          <a:noFill/>
          <a:ln/>
        </p:spPr>
        <p:txBody>
          <a:bodyPr wrap="square" rtlCol="0" anchor="t"/>
          <a:lstStyle/>
          <a:p>
            <a:pPr marL="0" indent="0">
              <a:lnSpc>
                <a:spcPts val="2709"/>
              </a:lnSpc>
              <a:buNone/>
            </a:pPr>
            <a:endParaRPr lang="en-US" sz="1693" dirty="0"/>
          </a:p>
        </p:txBody>
      </p:sp>
      <p:sp>
        <p:nvSpPr>
          <p:cNvPr id="32" name="Text 7">
            <a:extLst>
              <a:ext uri="{FF2B5EF4-FFF2-40B4-BE49-F238E27FC236}">
                <a16:creationId xmlns:a16="http://schemas.microsoft.com/office/drawing/2014/main" id="{D9D807B7-33E6-C6FD-1191-AEFFA1D764D5}"/>
              </a:ext>
            </a:extLst>
          </p:cNvPr>
          <p:cNvSpPr/>
          <p:nvPr/>
        </p:nvSpPr>
        <p:spPr>
          <a:xfrm>
            <a:off x="7516179" y="3794186"/>
            <a:ext cx="3012519" cy="671989"/>
          </a:xfrm>
          <a:prstGeom prst="rect">
            <a:avLst/>
          </a:prstGeom>
          <a:noFill/>
          <a:ln/>
        </p:spPr>
        <p:txBody>
          <a:bodyPr wrap="square" rtlCol="0" anchor="t"/>
          <a:lstStyle/>
          <a:p>
            <a:pPr marL="0" indent="0" algn="l">
              <a:lnSpc>
                <a:spcPts val="2646"/>
              </a:lnSpc>
              <a:buNone/>
            </a:pPr>
            <a:endParaRPr lang="en-US" sz="2117" dirty="0"/>
          </a:p>
        </p:txBody>
      </p:sp>
      <p:sp>
        <p:nvSpPr>
          <p:cNvPr id="33" name="Text 8">
            <a:extLst>
              <a:ext uri="{FF2B5EF4-FFF2-40B4-BE49-F238E27FC236}">
                <a16:creationId xmlns:a16="http://schemas.microsoft.com/office/drawing/2014/main" id="{6203D583-46B9-5CFE-42CF-B885125212DF}"/>
              </a:ext>
            </a:extLst>
          </p:cNvPr>
          <p:cNvSpPr/>
          <p:nvPr/>
        </p:nvSpPr>
        <p:spPr>
          <a:xfrm>
            <a:off x="1198974" y="2943265"/>
            <a:ext cx="12634409" cy="3593054"/>
          </a:xfrm>
          <a:prstGeom prst="rect">
            <a:avLst/>
          </a:prstGeom>
          <a:noFill/>
          <a:ln/>
        </p:spPr>
        <p:txBody>
          <a:bodyPr wrap="square" rtlCol="0" anchor="t"/>
          <a:lstStyle/>
          <a:p>
            <a:pPr marL="0" indent="0">
              <a:lnSpc>
                <a:spcPct val="150000"/>
              </a:lnSpc>
              <a:buNone/>
            </a:pPr>
            <a:r>
              <a:rPr lang="en-US" sz="2800" kern="0" spc="-34" dirty="0">
                <a:solidFill>
                  <a:srgbClr val="E5E0DF"/>
                </a:solidFill>
                <a:latin typeface="Inter" pitchFamily="34" charset="0"/>
                <a:ea typeface="Inter" pitchFamily="34" charset="-122"/>
              </a:rPr>
              <a:t>Search engine optimization (SEO) for news articles depends on headlines, so NLP techniques can be used to generate compelling headlines that improve visibility and accessibility in search results.</a:t>
            </a:r>
          </a:p>
          <a:p>
            <a:pPr marL="0" indent="0">
              <a:lnSpc>
                <a:spcPct val="150000"/>
              </a:lnSpc>
              <a:buNone/>
            </a:pPr>
            <a:endParaRPr lang="en-US" sz="2800" kern="0" spc="-34" dirty="0">
              <a:solidFill>
                <a:srgbClr val="E5E0DF"/>
              </a:solidFill>
              <a:latin typeface="Inter" pitchFamily="34" charset="0"/>
              <a:ea typeface="Inter" pitchFamily="34" charset="-122"/>
            </a:endParaRPr>
          </a:p>
        </p:txBody>
      </p:sp>
      <p:sp>
        <p:nvSpPr>
          <p:cNvPr id="35" name="Text 9">
            <a:extLst>
              <a:ext uri="{FF2B5EF4-FFF2-40B4-BE49-F238E27FC236}">
                <a16:creationId xmlns:a16="http://schemas.microsoft.com/office/drawing/2014/main" id="{73194760-96B6-D150-7925-88947759D6C6}"/>
              </a:ext>
            </a:extLst>
          </p:cNvPr>
          <p:cNvSpPr/>
          <p:nvPr/>
        </p:nvSpPr>
        <p:spPr>
          <a:xfrm>
            <a:off x="10782915" y="3794186"/>
            <a:ext cx="2399943" cy="335994"/>
          </a:xfrm>
          <a:prstGeom prst="rect">
            <a:avLst/>
          </a:prstGeom>
          <a:noFill/>
          <a:ln/>
        </p:spPr>
        <p:txBody>
          <a:bodyPr wrap="none" rtlCol="0" anchor="t"/>
          <a:lstStyle/>
          <a:p>
            <a:pPr marL="0" indent="0" algn="l">
              <a:lnSpc>
                <a:spcPts val="2646"/>
              </a:lnSpc>
              <a:buNone/>
            </a:pPr>
            <a:endParaRPr lang="en-US" sz="2117" dirty="0"/>
          </a:p>
        </p:txBody>
      </p:sp>
      <p:sp>
        <p:nvSpPr>
          <p:cNvPr id="36" name="Text 10">
            <a:extLst>
              <a:ext uri="{FF2B5EF4-FFF2-40B4-BE49-F238E27FC236}">
                <a16:creationId xmlns:a16="http://schemas.microsoft.com/office/drawing/2014/main" id="{1353FC03-D2F4-001F-F055-A986E8638E2C}"/>
              </a:ext>
            </a:extLst>
          </p:cNvPr>
          <p:cNvSpPr/>
          <p:nvPr/>
        </p:nvSpPr>
        <p:spPr>
          <a:xfrm>
            <a:off x="10713780" y="4811787"/>
            <a:ext cx="3012519" cy="1375886"/>
          </a:xfrm>
          <a:prstGeom prst="rect">
            <a:avLst/>
          </a:prstGeom>
          <a:noFill/>
          <a:ln/>
        </p:spPr>
        <p:txBody>
          <a:bodyPr wrap="square" rtlCol="0" anchor="t"/>
          <a:lstStyle/>
          <a:p>
            <a:pPr marL="0" indent="0" algn="l">
              <a:lnSpc>
                <a:spcPts val="2709"/>
              </a:lnSpc>
              <a:buNone/>
            </a:pPr>
            <a:endParaRPr lang="en-US" sz="169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21516"/>
            <a:ext cx="14630400" cy="8229600"/>
          </a:xfrm>
          <a:prstGeom prst="rect">
            <a:avLst/>
          </a:prstGeom>
          <a:solidFill>
            <a:srgbClr val="0C0C0C"/>
          </a:solidFill>
          <a:ln/>
        </p:spPr>
        <p:txBody>
          <a:bodyPr/>
          <a:lstStyle/>
          <a:p>
            <a:endParaRPr lang="en-IN"/>
          </a:p>
        </p:txBody>
      </p:sp>
      <p:sp>
        <p:nvSpPr>
          <p:cNvPr id="3" name="Shape 1"/>
          <p:cNvSpPr/>
          <p:nvPr/>
        </p:nvSpPr>
        <p:spPr>
          <a:xfrm>
            <a:off x="544219" y="376851"/>
            <a:ext cx="13435488" cy="7318532"/>
          </a:xfrm>
          <a:prstGeom prst="roundRect">
            <a:avLst>
              <a:gd name="adj" fmla="val 2452"/>
            </a:avLst>
          </a:prstGeom>
          <a:solidFill>
            <a:srgbClr val="272525"/>
          </a:solidFill>
          <a:ln w="12621">
            <a:solidFill>
              <a:srgbClr val="565151"/>
            </a:solidFill>
            <a:prstDash val="solid"/>
          </a:ln>
        </p:spPr>
        <p:txBody>
          <a:bodyPr/>
          <a:lstStyle/>
          <a:p>
            <a:endParaRPr lang="en-IN"/>
          </a:p>
        </p:txBody>
      </p:sp>
      <p:sp>
        <p:nvSpPr>
          <p:cNvPr id="24" name="Text 2">
            <a:extLst>
              <a:ext uri="{FF2B5EF4-FFF2-40B4-BE49-F238E27FC236}">
                <a16:creationId xmlns:a16="http://schemas.microsoft.com/office/drawing/2014/main" id="{16531C2A-7F31-04CA-9776-873B9DF84FC2}"/>
              </a:ext>
            </a:extLst>
          </p:cNvPr>
          <p:cNvSpPr/>
          <p:nvPr/>
        </p:nvSpPr>
        <p:spPr>
          <a:xfrm>
            <a:off x="1198974" y="1672950"/>
            <a:ext cx="6008846" cy="672108"/>
          </a:xfrm>
          <a:prstGeom prst="rect">
            <a:avLst/>
          </a:prstGeom>
          <a:noFill/>
          <a:ln/>
        </p:spPr>
        <p:txBody>
          <a:bodyPr wrap="none" rtlCol="0" anchor="t"/>
          <a:lstStyle/>
          <a:p>
            <a:pPr marL="0" indent="0">
              <a:lnSpc>
                <a:spcPts val="5292"/>
              </a:lnSpc>
              <a:buNone/>
            </a:pPr>
            <a:endParaRPr lang="en-US" sz="4233" dirty="0"/>
          </a:p>
        </p:txBody>
      </p:sp>
      <p:sp>
        <p:nvSpPr>
          <p:cNvPr id="26" name="Text 3">
            <a:extLst>
              <a:ext uri="{FF2B5EF4-FFF2-40B4-BE49-F238E27FC236}">
                <a16:creationId xmlns:a16="http://schemas.microsoft.com/office/drawing/2014/main" id="{E7D01023-7737-7625-7C2D-40FBF37C7B31}"/>
              </a:ext>
            </a:extLst>
          </p:cNvPr>
          <p:cNvSpPr/>
          <p:nvPr/>
        </p:nvSpPr>
        <p:spPr>
          <a:xfrm>
            <a:off x="846178" y="3794186"/>
            <a:ext cx="2150507" cy="335994"/>
          </a:xfrm>
          <a:prstGeom prst="rect">
            <a:avLst/>
          </a:prstGeom>
          <a:noFill/>
          <a:ln/>
        </p:spPr>
        <p:txBody>
          <a:bodyPr wrap="none" rtlCol="0" anchor="t"/>
          <a:lstStyle/>
          <a:p>
            <a:pPr marL="0" indent="0" algn="l">
              <a:lnSpc>
                <a:spcPts val="2646"/>
              </a:lnSpc>
              <a:buNone/>
            </a:pPr>
            <a:endParaRPr lang="en-US" sz="2117" dirty="0"/>
          </a:p>
        </p:txBody>
      </p:sp>
      <p:sp>
        <p:nvSpPr>
          <p:cNvPr id="27" name="Text 4">
            <a:extLst>
              <a:ext uri="{FF2B5EF4-FFF2-40B4-BE49-F238E27FC236}">
                <a16:creationId xmlns:a16="http://schemas.microsoft.com/office/drawing/2014/main" id="{8DAF60D3-65AE-E1A9-8051-00138665F8DF}"/>
              </a:ext>
            </a:extLst>
          </p:cNvPr>
          <p:cNvSpPr/>
          <p:nvPr/>
        </p:nvSpPr>
        <p:spPr>
          <a:xfrm>
            <a:off x="887952" y="4811787"/>
            <a:ext cx="3012400" cy="1031915"/>
          </a:xfrm>
          <a:prstGeom prst="rect">
            <a:avLst/>
          </a:prstGeom>
          <a:noFill/>
          <a:ln/>
        </p:spPr>
        <p:txBody>
          <a:bodyPr wrap="square" rtlCol="0" anchor="t"/>
          <a:lstStyle/>
          <a:p>
            <a:pPr marL="0" indent="0" algn="l">
              <a:lnSpc>
                <a:spcPts val="2709"/>
              </a:lnSpc>
              <a:buNone/>
            </a:pPr>
            <a:endParaRPr lang="en-US" sz="1693" dirty="0"/>
          </a:p>
        </p:txBody>
      </p:sp>
      <p:sp>
        <p:nvSpPr>
          <p:cNvPr id="29" name="Text 5">
            <a:extLst>
              <a:ext uri="{FF2B5EF4-FFF2-40B4-BE49-F238E27FC236}">
                <a16:creationId xmlns:a16="http://schemas.microsoft.com/office/drawing/2014/main" id="{B827B82F-4C0E-7320-D756-B3C12EF3F7F6}"/>
              </a:ext>
            </a:extLst>
          </p:cNvPr>
          <p:cNvSpPr/>
          <p:nvPr/>
        </p:nvSpPr>
        <p:spPr>
          <a:xfrm>
            <a:off x="4181119" y="3794186"/>
            <a:ext cx="3012519" cy="671989"/>
          </a:xfrm>
          <a:prstGeom prst="rect">
            <a:avLst/>
          </a:prstGeom>
          <a:noFill/>
          <a:ln/>
        </p:spPr>
        <p:txBody>
          <a:bodyPr wrap="square" rtlCol="0" anchor="t"/>
          <a:lstStyle/>
          <a:p>
            <a:pPr marL="0" indent="0" algn="l">
              <a:lnSpc>
                <a:spcPts val="2646"/>
              </a:lnSpc>
              <a:buNone/>
            </a:pPr>
            <a:endParaRPr lang="en-US" sz="2117" dirty="0"/>
          </a:p>
        </p:txBody>
      </p:sp>
      <p:sp>
        <p:nvSpPr>
          <p:cNvPr id="30" name="Text 6">
            <a:extLst>
              <a:ext uri="{FF2B5EF4-FFF2-40B4-BE49-F238E27FC236}">
                <a16:creationId xmlns:a16="http://schemas.microsoft.com/office/drawing/2014/main" id="{466C1B9D-F8F8-81E7-D046-911A2D80DD3C}"/>
              </a:ext>
            </a:extLst>
          </p:cNvPr>
          <p:cNvSpPr/>
          <p:nvPr/>
        </p:nvSpPr>
        <p:spPr>
          <a:xfrm>
            <a:off x="4249444" y="4811787"/>
            <a:ext cx="3012519" cy="1375886"/>
          </a:xfrm>
          <a:prstGeom prst="rect">
            <a:avLst/>
          </a:prstGeom>
          <a:noFill/>
          <a:ln/>
        </p:spPr>
        <p:txBody>
          <a:bodyPr wrap="square" rtlCol="0" anchor="t"/>
          <a:lstStyle/>
          <a:p>
            <a:pPr marL="0" indent="0">
              <a:lnSpc>
                <a:spcPts val="2709"/>
              </a:lnSpc>
              <a:buNone/>
            </a:pPr>
            <a:endParaRPr lang="en-US" sz="1693" dirty="0"/>
          </a:p>
        </p:txBody>
      </p:sp>
      <p:sp>
        <p:nvSpPr>
          <p:cNvPr id="32" name="Text 7">
            <a:extLst>
              <a:ext uri="{FF2B5EF4-FFF2-40B4-BE49-F238E27FC236}">
                <a16:creationId xmlns:a16="http://schemas.microsoft.com/office/drawing/2014/main" id="{D9D807B7-33E6-C6FD-1191-AEFFA1D764D5}"/>
              </a:ext>
            </a:extLst>
          </p:cNvPr>
          <p:cNvSpPr/>
          <p:nvPr/>
        </p:nvSpPr>
        <p:spPr>
          <a:xfrm>
            <a:off x="7516179" y="3794186"/>
            <a:ext cx="3012519" cy="671989"/>
          </a:xfrm>
          <a:prstGeom prst="rect">
            <a:avLst/>
          </a:prstGeom>
          <a:noFill/>
          <a:ln/>
        </p:spPr>
        <p:txBody>
          <a:bodyPr wrap="square" rtlCol="0" anchor="t"/>
          <a:lstStyle/>
          <a:p>
            <a:pPr marL="0" indent="0" algn="l">
              <a:lnSpc>
                <a:spcPts val="2646"/>
              </a:lnSpc>
              <a:buNone/>
            </a:pPr>
            <a:endParaRPr lang="en-US" sz="2117" dirty="0"/>
          </a:p>
        </p:txBody>
      </p:sp>
      <p:sp>
        <p:nvSpPr>
          <p:cNvPr id="33" name="Text 8">
            <a:extLst>
              <a:ext uri="{FF2B5EF4-FFF2-40B4-BE49-F238E27FC236}">
                <a16:creationId xmlns:a16="http://schemas.microsoft.com/office/drawing/2014/main" id="{6203D583-46B9-5CFE-42CF-B885125212DF}"/>
              </a:ext>
            </a:extLst>
          </p:cNvPr>
          <p:cNvSpPr/>
          <p:nvPr/>
        </p:nvSpPr>
        <p:spPr>
          <a:xfrm>
            <a:off x="1198974" y="1326995"/>
            <a:ext cx="12634409" cy="6144322"/>
          </a:xfrm>
          <a:prstGeom prst="rect">
            <a:avLst/>
          </a:prstGeom>
          <a:noFill/>
          <a:ln/>
        </p:spPr>
        <p:txBody>
          <a:bodyPr wrap="square" rtlCol="0" anchor="t"/>
          <a:lstStyle/>
          <a:p>
            <a:pPr marL="0" indent="0" algn="ctr">
              <a:lnSpc>
                <a:spcPct val="150000"/>
              </a:lnSpc>
              <a:buNone/>
            </a:pPr>
            <a:r>
              <a:rPr lang="en-US" sz="2800" kern="0" spc="-34" dirty="0">
                <a:solidFill>
                  <a:srgbClr val="E5E0DF"/>
                </a:solidFill>
                <a:latin typeface="Inter" pitchFamily="34" charset="0"/>
                <a:ea typeface="Inter" pitchFamily="34" charset="-122"/>
              </a:rPr>
              <a:t>KEYWORDS</a:t>
            </a:r>
          </a:p>
          <a:p>
            <a:pPr marL="457200" indent="-457200">
              <a:lnSpc>
                <a:spcPct val="150000"/>
              </a:lnSpc>
              <a:buFont typeface="Arial" panose="020B0604020202020204" pitchFamily="34" charset="0"/>
              <a:buChar char="•"/>
            </a:pPr>
            <a:r>
              <a:rPr lang="en-US" sz="2800" kern="0" spc="-34" dirty="0">
                <a:solidFill>
                  <a:srgbClr val="E5E0DF"/>
                </a:solidFill>
                <a:latin typeface="Inter" pitchFamily="34" charset="0"/>
                <a:ea typeface="Inter" pitchFamily="34" charset="-122"/>
              </a:rPr>
              <a:t>Sentence compression algorithm</a:t>
            </a:r>
          </a:p>
          <a:p>
            <a:pPr marL="457200" indent="-457200">
              <a:lnSpc>
                <a:spcPct val="150000"/>
              </a:lnSpc>
              <a:buFont typeface="Arial" panose="020B0604020202020204" pitchFamily="34" charset="0"/>
              <a:buChar char="•"/>
            </a:pPr>
            <a:r>
              <a:rPr lang="en-US" sz="2800" kern="0" spc="-34" dirty="0">
                <a:solidFill>
                  <a:srgbClr val="E5E0DF"/>
                </a:solidFill>
                <a:latin typeface="Inter" pitchFamily="34" charset="0"/>
                <a:ea typeface="Inter" pitchFamily="34" charset="-122"/>
              </a:rPr>
              <a:t>Headline generation</a:t>
            </a:r>
          </a:p>
          <a:p>
            <a:pPr marL="457200" indent="-457200">
              <a:lnSpc>
                <a:spcPct val="150000"/>
              </a:lnSpc>
              <a:buFont typeface="Arial" panose="020B0604020202020204" pitchFamily="34" charset="0"/>
              <a:buChar char="•"/>
            </a:pPr>
            <a:r>
              <a:rPr lang="en-US" sz="2800" kern="0" spc="-34" dirty="0">
                <a:solidFill>
                  <a:srgbClr val="E5E0DF"/>
                </a:solidFill>
                <a:latin typeface="Inter" pitchFamily="34" charset="0"/>
                <a:ea typeface="Inter" pitchFamily="34" charset="-122"/>
              </a:rPr>
              <a:t>NLP</a:t>
            </a:r>
          </a:p>
          <a:p>
            <a:pPr marL="457200" indent="-457200">
              <a:lnSpc>
                <a:spcPct val="150000"/>
              </a:lnSpc>
              <a:buFont typeface="Arial" panose="020B0604020202020204" pitchFamily="34" charset="0"/>
              <a:buChar char="•"/>
            </a:pPr>
            <a:r>
              <a:rPr lang="en-US" sz="2800" kern="0" spc="-34" dirty="0">
                <a:solidFill>
                  <a:srgbClr val="E5E0DF"/>
                </a:solidFill>
                <a:latin typeface="Inter" pitchFamily="34" charset="0"/>
                <a:ea typeface="Inter" pitchFamily="34" charset="-122"/>
              </a:rPr>
              <a:t>Key term Extraction</a:t>
            </a:r>
          </a:p>
          <a:p>
            <a:pPr marL="457200" indent="-457200">
              <a:lnSpc>
                <a:spcPct val="150000"/>
              </a:lnSpc>
              <a:buFont typeface="Arial" panose="020B0604020202020204" pitchFamily="34" charset="0"/>
              <a:buChar char="•"/>
            </a:pPr>
            <a:r>
              <a:rPr lang="en-US" sz="2800" kern="0" spc="-34" dirty="0">
                <a:solidFill>
                  <a:srgbClr val="E5E0DF"/>
                </a:solidFill>
                <a:latin typeface="Inter" pitchFamily="34" charset="0"/>
                <a:ea typeface="Inter" pitchFamily="34" charset="-122"/>
              </a:rPr>
              <a:t>Candidate phrase extraction</a:t>
            </a:r>
          </a:p>
          <a:p>
            <a:pPr marL="457200" indent="-457200">
              <a:lnSpc>
                <a:spcPct val="150000"/>
              </a:lnSpc>
              <a:buFont typeface="Arial" panose="020B0604020202020204" pitchFamily="34" charset="0"/>
              <a:buChar char="•"/>
            </a:pPr>
            <a:endParaRPr lang="en-US" sz="2800" kern="0" spc="-34" dirty="0">
              <a:solidFill>
                <a:srgbClr val="E5E0DF"/>
              </a:solidFill>
              <a:latin typeface="Inter" pitchFamily="34" charset="0"/>
              <a:ea typeface="Inter" pitchFamily="34" charset="-122"/>
            </a:endParaRPr>
          </a:p>
          <a:p>
            <a:pPr marL="457200" indent="-457200">
              <a:lnSpc>
                <a:spcPct val="150000"/>
              </a:lnSpc>
              <a:buFont typeface="Arial" panose="020B0604020202020204" pitchFamily="34" charset="0"/>
              <a:buChar char="•"/>
            </a:pPr>
            <a:endParaRPr lang="en-US" sz="2800" kern="0" spc="-34" dirty="0">
              <a:solidFill>
                <a:srgbClr val="E5E0DF"/>
              </a:solidFill>
              <a:latin typeface="Inter" pitchFamily="34" charset="0"/>
              <a:ea typeface="Inter" pitchFamily="34" charset="-122"/>
            </a:endParaRPr>
          </a:p>
        </p:txBody>
      </p:sp>
      <p:sp>
        <p:nvSpPr>
          <p:cNvPr id="35" name="Text 9">
            <a:extLst>
              <a:ext uri="{FF2B5EF4-FFF2-40B4-BE49-F238E27FC236}">
                <a16:creationId xmlns:a16="http://schemas.microsoft.com/office/drawing/2014/main" id="{73194760-96B6-D150-7925-88947759D6C6}"/>
              </a:ext>
            </a:extLst>
          </p:cNvPr>
          <p:cNvSpPr/>
          <p:nvPr/>
        </p:nvSpPr>
        <p:spPr>
          <a:xfrm>
            <a:off x="10782915" y="3794186"/>
            <a:ext cx="2399943" cy="335994"/>
          </a:xfrm>
          <a:prstGeom prst="rect">
            <a:avLst/>
          </a:prstGeom>
          <a:noFill/>
          <a:ln/>
        </p:spPr>
        <p:txBody>
          <a:bodyPr wrap="none" rtlCol="0" anchor="t"/>
          <a:lstStyle/>
          <a:p>
            <a:pPr marL="0" indent="0" algn="l">
              <a:lnSpc>
                <a:spcPts val="2646"/>
              </a:lnSpc>
              <a:buNone/>
            </a:pPr>
            <a:endParaRPr lang="en-US" sz="2117" dirty="0"/>
          </a:p>
        </p:txBody>
      </p:sp>
      <p:sp>
        <p:nvSpPr>
          <p:cNvPr id="36" name="Text 10">
            <a:extLst>
              <a:ext uri="{FF2B5EF4-FFF2-40B4-BE49-F238E27FC236}">
                <a16:creationId xmlns:a16="http://schemas.microsoft.com/office/drawing/2014/main" id="{1353FC03-D2F4-001F-F055-A986E8638E2C}"/>
              </a:ext>
            </a:extLst>
          </p:cNvPr>
          <p:cNvSpPr/>
          <p:nvPr/>
        </p:nvSpPr>
        <p:spPr>
          <a:xfrm>
            <a:off x="10713780" y="4811787"/>
            <a:ext cx="3012519" cy="1375886"/>
          </a:xfrm>
          <a:prstGeom prst="rect">
            <a:avLst/>
          </a:prstGeom>
          <a:noFill/>
          <a:ln/>
        </p:spPr>
        <p:txBody>
          <a:bodyPr wrap="square" rtlCol="0" anchor="t"/>
          <a:lstStyle/>
          <a:p>
            <a:pPr marL="0" indent="0" algn="l">
              <a:lnSpc>
                <a:spcPts val="2709"/>
              </a:lnSpc>
              <a:buNone/>
            </a:pPr>
            <a:endParaRPr lang="en-US" sz="1693" dirty="0"/>
          </a:p>
        </p:txBody>
      </p:sp>
    </p:spTree>
    <p:extLst>
      <p:ext uri="{BB962C8B-B14F-4D97-AF65-F5344CB8AC3E}">
        <p14:creationId xmlns:p14="http://schemas.microsoft.com/office/powerpoint/2010/main" val="108945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135924"/>
            <a:ext cx="14630400" cy="8365524"/>
          </a:xfrm>
          <a:prstGeom prst="rect">
            <a:avLst/>
          </a:prstGeom>
          <a:solidFill>
            <a:srgbClr val="0C0C0C"/>
          </a:solidFill>
          <a:ln/>
        </p:spPr>
        <p:txBody>
          <a:bodyPr/>
          <a:lstStyle/>
          <a:p>
            <a:endParaRPr lang="en-IN"/>
          </a:p>
        </p:txBody>
      </p:sp>
      <p:sp>
        <p:nvSpPr>
          <p:cNvPr id="3" name="Shape 1"/>
          <p:cNvSpPr/>
          <p:nvPr/>
        </p:nvSpPr>
        <p:spPr>
          <a:xfrm>
            <a:off x="719018" y="271343"/>
            <a:ext cx="13192363" cy="7389846"/>
          </a:xfrm>
          <a:prstGeom prst="roundRect">
            <a:avLst>
              <a:gd name="adj" fmla="val 2368"/>
            </a:avLst>
          </a:prstGeom>
          <a:solidFill>
            <a:srgbClr val="272525"/>
          </a:solidFill>
          <a:ln w="12621">
            <a:solidFill>
              <a:srgbClr val="565151"/>
            </a:solidFill>
            <a:prstDash val="solid"/>
          </a:ln>
        </p:spPr>
        <p:txBody>
          <a:bodyPr/>
          <a:lstStyle/>
          <a:p>
            <a:endParaRPr lang="en-IN"/>
          </a:p>
        </p:txBody>
      </p:sp>
      <p:sp>
        <p:nvSpPr>
          <p:cNvPr id="4" name="Text 2"/>
          <p:cNvSpPr/>
          <p:nvPr/>
        </p:nvSpPr>
        <p:spPr>
          <a:xfrm>
            <a:off x="4775240" y="827365"/>
            <a:ext cx="8377833" cy="1263729"/>
          </a:xfrm>
          <a:prstGeom prst="rect">
            <a:avLst/>
          </a:prstGeom>
          <a:noFill/>
          <a:ln/>
        </p:spPr>
        <p:txBody>
          <a:bodyPr wrap="square" rtlCol="0" anchor="t"/>
          <a:lstStyle/>
          <a:p>
            <a:pPr marL="0" indent="0">
              <a:lnSpc>
                <a:spcPts val="4976"/>
              </a:lnSpc>
              <a:buNone/>
            </a:pPr>
            <a:r>
              <a:rPr lang="en-US" sz="3980" b="1" kern="0" spc="-119" dirty="0">
                <a:solidFill>
                  <a:srgbClr val="FFFFFF"/>
                </a:solidFill>
                <a:latin typeface="Inter" pitchFamily="34" charset="0"/>
                <a:ea typeface="Inter" pitchFamily="34" charset="-122"/>
                <a:cs typeface="Inter" pitchFamily="34" charset="-120"/>
              </a:rPr>
              <a:t>Understanding Natural Language Processing (NLP)</a:t>
            </a:r>
            <a:endParaRPr lang="en-US" sz="3980" dirty="0"/>
          </a:p>
        </p:txBody>
      </p:sp>
      <p:sp>
        <p:nvSpPr>
          <p:cNvPr id="5" name="Shape 3"/>
          <p:cNvSpPr/>
          <p:nvPr/>
        </p:nvSpPr>
        <p:spPr>
          <a:xfrm>
            <a:off x="4775240" y="2394347"/>
            <a:ext cx="4087892" cy="2887861"/>
          </a:xfrm>
          <a:prstGeom prst="roundRect">
            <a:avLst>
              <a:gd name="adj" fmla="val 3151"/>
            </a:avLst>
          </a:prstGeom>
          <a:solidFill>
            <a:srgbClr val="272525"/>
          </a:solidFill>
          <a:ln w="12621">
            <a:solidFill>
              <a:srgbClr val="4F4A4A"/>
            </a:solidFill>
            <a:prstDash val="solid"/>
          </a:ln>
        </p:spPr>
        <p:txBody>
          <a:bodyPr/>
          <a:lstStyle/>
          <a:p>
            <a:endParaRPr lang="en-IN"/>
          </a:p>
        </p:txBody>
      </p:sp>
      <p:sp>
        <p:nvSpPr>
          <p:cNvPr id="6" name="Text 4"/>
          <p:cNvSpPr/>
          <p:nvPr/>
        </p:nvSpPr>
        <p:spPr>
          <a:xfrm>
            <a:off x="4990028" y="2609136"/>
            <a:ext cx="2022038" cy="315873"/>
          </a:xfrm>
          <a:prstGeom prst="rect">
            <a:avLst/>
          </a:prstGeom>
          <a:noFill/>
          <a:ln/>
        </p:spPr>
        <p:txBody>
          <a:bodyPr wrap="none" rtlCol="0" anchor="t"/>
          <a:lstStyle/>
          <a:p>
            <a:pPr marL="0" indent="0">
              <a:lnSpc>
                <a:spcPts val="2488"/>
              </a:lnSpc>
              <a:buNone/>
            </a:pPr>
            <a:r>
              <a:rPr lang="en-US" sz="1990" b="1" kern="0" spc="-60" dirty="0">
                <a:solidFill>
                  <a:srgbClr val="E5E0DF"/>
                </a:solidFill>
                <a:latin typeface="Inter" pitchFamily="34" charset="0"/>
                <a:ea typeface="Inter" pitchFamily="34" charset="-122"/>
                <a:cs typeface="Inter" pitchFamily="34" charset="-120"/>
              </a:rPr>
              <a:t>What is NLP?</a:t>
            </a:r>
            <a:endParaRPr lang="en-US" sz="1990" dirty="0"/>
          </a:p>
        </p:txBody>
      </p:sp>
      <p:sp>
        <p:nvSpPr>
          <p:cNvPr id="7" name="Text 5"/>
          <p:cNvSpPr/>
          <p:nvPr/>
        </p:nvSpPr>
        <p:spPr>
          <a:xfrm>
            <a:off x="4990028" y="3127177"/>
            <a:ext cx="3658314" cy="1616869"/>
          </a:xfrm>
          <a:prstGeom prst="rect">
            <a:avLst/>
          </a:prstGeom>
          <a:noFill/>
          <a:ln/>
        </p:spPr>
        <p:txBody>
          <a:bodyPr wrap="square" rtlCol="0" anchor="t"/>
          <a:lstStyle/>
          <a:p>
            <a:pPr marL="0" indent="0" algn="just">
              <a:lnSpc>
                <a:spcPts val="2548"/>
              </a:lnSpc>
              <a:buNone/>
            </a:pPr>
            <a:r>
              <a:rPr lang="en-US" sz="1592" kern="0" spc="-32" dirty="0">
                <a:solidFill>
                  <a:srgbClr val="E5E0DF"/>
                </a:solidFill>
                <a:latin typeface="Inter" pitchFamily="34" charset="0"/>
                <a:ea typeface="Inter" pitchFamily="34" charset="-122"/>
                <a:cs typeface="Inter" pitchFamily="34" charset="-120"/>
              </a:rPr>
              <a:t>NLP is a subfield of artificial intelligence (AI) that focuses on the interaction between computers and humans, particularly with regards to natural language.</a:t>
            </a:r>
            <a:endParaRPr lang="en-US" sz="1592" dirty="0"/>
          </a:p>
        </p:txBody>
      </p:sp>
      <p:sp>
        <p:nvSpPr>
          <p:cNvPr id="8" name="Shape 6"/>
          <p:cNvSpPr/>
          <p:nvPr/>
        </p:nvSpPr>
        <p:spPr>
          <a:xfrm>
            <a:off x="9065300" y="2394347"/>
            <a:ext cx="4087892" cy="2887861"/>
          </a:xfrm>
          <a:prstGeom prst="roundRect">
            <a:avLst>
              <a:gd name="adj" fmla="val 3151"/>
            </a:avLst>
          </a:prstGeom>
          <a:solidFill>
            <a:srgbClr val="272525"/>
          </a:solidFill>
          <a:ln w="12621">
            <a:solidFill>
              <a:srgbClr val="4F4A4A"/>
            </a:solidFill>
            <a:prstDash val="solid"/>
          </a:ln>
        </p:spPr>
        <p:txBody>
          <a:bodyPr/>
          <a:lstStyle/>
          <a:p>
            <a:endParaRPr lang="en-IN"/>
          </a:p>
        </p:txBody>
      </p:sp>
      <p:sp>
        <p:nvSpPr>
          <p:cNvPr id="9" name="Text 7"/>
          <p:cNvSpPr/>
          <p:nvPr/>
        </p:nvSpPr>
        <p:spPr>
          <a:xfrm>
            <a:off x="9280088" y="2609136"/>
            <a:ext cx="2652593" cy="315873"/>
          </a:xfrm>
          <a:prstGeom prst="rect">
            <a:avLst/>
          </a:prstGeom>
          <a:noFill/>
          <a:ln/>
        </p:spPr>
        <p:txBody>
          <a:bodyPr wrap="none" rtlCol="0" anchor="t"/>
          <a:lstStyle/>
          <a:p>
            <a:pPr marL="0" indent="0">
              <a:lnSpc>
                <a:spcPts val="2488"/>
              </a:lnSpc>
              <a:buNone/>
            </a:pPr>
            <a:r>
              <a:rPr lang="en-US" sz="1990" b="1" kern="0" spc="-60" dirty="0">
                <a:solidFill>
                  <a:srgbClr val="E5E0DF"/>
                </a:solidFill>
                <a:latin typeface="Inter" pitchFamily="34" charset="0"/>
                <a:ea typeface="Inter" pitchFamily="34" charset="-122"/>
                <a:cs typeface="Inter" pitchFamily="34" charset="-120"/>
              </a:rPr>
              <a:t>Why is NLP Important?</a:t>
            </a:r>
            <a:endParaRPr lang="en-US" sz="1990" dirty="0"/>
          </a:p>
        </p:txBody>
      </p:sp>
      <p:sp>
        <p:nvSpPr>
          <p:cNvPr id="10" name="Text 8"/>
          <p:cNvSpPr/>
          <p:nvPr/>
        </p:nvSpPr>
        <p:spPr>
          <a:xfrm>
            <a:off x="9280088" y="3096331"/>
            <a:ext cx="3658314" cy="1940243"/>
          </a:xfrm>
          <a:prstGeom prst="rect">
            <a:avLst/>
          </a:prstGeom>
          <a:noFill/>
          <a:ln/>
        </p:spPr>
        <p:txBody>
          <a:bodyPr wrap="square" rtlCol="0" anchor="t"/>
          <a:lstStyle/>
          <a:p>
            <a:pPr marL="0" indent="0" algn="just">
              <a:lnSpc>
                <a:spcPts val="2548"/>
              </a:lnSpc>
              <a:buNone/>
            </a:pPr>
            <a:r>
              <a:rPr lang="en-US" sz="1592" kern="0" spc="-32" dirty="0">
                <a:solidFill>
                  <a:srgbClr val="E5E0DF"/>
                </a:solidFill>
                <a:latin typeface="Inter" pitchFamily="34" charset="0"/>
                <a:ea typeface="Inter" pitchFamily="34" charset="-122"/>
                <a:cs typeface="Inter" pitchFamily="34" charset="-120"/>
              </a:rPr>
              <a:t>NLP has multiple applications like, chatbots, voice-activated personal assistants, and sentiment analysis. In the context of news headline framing, it allows for more effective communication of complex ideas and events.</a:t>
            </a:r>
            <a:endParaRPr lang="en-US" sz="1592" dirty="0"/>
          </a:p>
        </p:txBody>
      </p:sp>
      <p:sp>
        <p:nvSpPr>
          <p:cNvPr id="11" name="Shape 9"/>
          <p:cNvSpPr/>
          <p:nvPr/>
        </p:nvSpPr>
        <p:spPr>
          <a:xfrm>
            <a:off x="4775240" y="5484376"/>
            <a:ext cx="8377833" cy="1917740"/>
          </a:xfrm>
          <a:prstGeom prst="roundRect">
            <a:avLst>
              <a:gd name="adj" fmla="val 4745"/>
            </a:avLst>
          </a:prstGeom>
          <a:solidFill>
            <a:srgbClr val="272525"/>
          </a:solidFill>
          <a:ln w="12621">
            <a:solidFill>
              <a:srgbClr val="4F4A4A"/>
            </a:solidFill>
            <a:prstDash val="solid"/>
          </a:ln>
        </p:spPr>
        <p:txBody>
          <a:bodyPr/>
          <a:lstStyle/>
          <a:p>
            <a:endParaRPr lang="en-IN"/>
          </a:p>
        </p:txBody>
      </p:sp>
      <p:sp>
        <p:nvSpPr>
          <p:cNvPr id="12" name="Text 10"/>
          <p:cNvSpPr/>
          <p:nvPr/>
        </p:nvSpPr>
        <p:spPr>
          <a:xfrm>
            <a:off x="4990028" y="5699165"/>
            <a:ext cx="2022038" cy="315873"/>
          </a:xfrm>
          <a:prstGeom prst="rect">
            <a:avLst/>
          </a:prstGeom>
          <a:noFill/>
          <a:ln/>
        </p:spPr>
        <p:txBody>
          <a:bodyPr wrap="none" rtlCol="0" anchor="t"/>
          <a:lstStyle/>
          <a:p>
            <a:pPr marL="0" indent="0">
              <a:lnSpc>
                <a:spcPts val="2488"/>
              </a:lnSpc>
              <a:buNone/>
            </a:pPr>
            <a:r>
              <a:rPr lang="en-US" sz="1990" b="1" kern="0" spc="-60" dirty="0">
                <a:solidFill>
                  <a:srgbClr val="E5E0DF"/>
                </a:solidFill>
                <a:latin typeface="Inter" pitchFamily="34" charset="0"/>
                <a:ea typeface="Inter" pitchFamily="34" charset="-122"/>
                <a:cs typeface="Inter" pitchFamily="34" charset="-120"/>
              </a:rPr>
              <a:t>Key Techniques</a:t>
            </a:r>
            <a:endParaRPr lang="en-US" sz="1990" dirty="0"/>
          </a:p>
        </p:txBody>
      </p:sp>
      <p:sp>
        <p:nvSpPr>
          <p:cNvPr id="13" name="Text 11"/>
          <p:cNvSpPr/>
          <p:nvPr/>
        </p:nvSpPr>
        <p:spPr>
          <a:xfrm>
            <a:off x="4990028" y="6217206"/>
            <a:ext cx="7948255" cy="970121"/>
          </a:xfrm>
          <a:prstGeom prst="rect">
            <a:avLst/>
          </a:prstGeom>
          <a:noFill/>
          <a:ln/>
        </p:spPr>
        <p:txBody>
          <a:bodyPr wrap="square" rtlCol="0" anchor="t"/>
          <a:lstStyle/>
          <a:p>
            <a:pPr marL="0" indent="0" algn="just">
              <a:lnSpc>
                <a:spcPts val="2548"/>
              </a:lnSpc>
              <a:buNone/>
            </a:pPr>
            <a:r>
              <a:rPr lang="en-US" sz="1592" kern="0" spc="-32" dirty="0">
                <a:solidFill>
                  <a:srgbClr val="E5E0DF"/>
                </a:solidFill>
                <a:latin typeface="Inter" pitchFamily="34" charset="0"/>
                <a:ea typeface="Inter" pitchFamily="34" charset="-122"/>
                <a:cs typeface="Inter" pitchFamily="34" charset="-120"/>
              </a:rPr>
              <a:t>NLP techniques include tokenization, part-of-speech tagging, named entity recognition, and sentiment analysis. Together, these techniques enable machines to understand human language in a more nuanced way.</a:t>
            </a:r>
            <a:endParaRPr lang="en-US" sz="1592" dirty="0"/>
          </a:p>
        </p:txBody>
      </p:sp>
      <p:pic>
        <p:nvPicPr>
          <p:cNvPr id="14" name="Image 0" descr="preencoded.png"/>
          <p:cNvPicPr>
            <a:picLocks noChangeAspect="1"/>
          </p:cNvPicPr>
          <p:nvPr/>
        </p:nvPicPr>
        <p:blipFill>
          <a:blip r:embed="rId3"/>
          <a:stretch>
            <a:fillRect/>
          </a:stretch>
        </p:blipFill>
        <p:spPr>
          <a:xfrm>
            <a:off x="719019" y="271343"/>
            <a:ext cx="3173360" cy="73962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719018" y="314444"/>
            <a:ext cx="13192363" cy="7420689"/>
          </a:xfrm>
          <a:prstGeom prst="roundRect">
            <a:avLst>
              <a:gd name="adj" fmla="val 2452"/>
            </a:avLst>
          </a:prstGeom>
          <a:solidFill>
            <a:srgbClr val="272525"/>
          </a:solidFill>
          <a:ln w="12621">
            <a:solidFill>
              <a:srgbClr val="565151"/>
            </a:solidFill>
            <a:prstDash val="solid"/>
          </a:ln>
        </p:spPr>
        <p:txBody>
          <a:bodyPr/>
          <a:lstStyle/>
          <a:p>
            <a:endParaRPr lang="en-IN"/>
          </a:p>
        </p:txBody>
      </p:sp>
      <p:sp>
        <p:nvSpPr>
          <p:cNvPr id="4" name="Text 2"/>
          <p:cNvSpPr/>
          <p:nvPr/>
        </p:nvSpPr>
        <p:spPr>
          <a:xfrm>
            <a:off x="1477208" y="1459587"/>
            <a:ext cx="10457855" cy="631865"/>
          </a:xfrm>
          <a:prstGeom prst="rect">
            <a:avLst/>
          </a:prstGeom>
          <a:noFill/>
          <a:ln/>
        </p:spPr>
        <p:txBody>
          <a:bodyPr wrap="none" rtlCol="0" anchor="t"/>
          <a:lstStyle/>
          <a:p>
            <a:pPr marL="0" indent="0">
              <a:lnSpc>
                <a:spcPts val="4976"/>
              </a:lnSpc>
              <a:buNone/>
            </a:pPr>
            <a:r>
              <a:rPr lang="en-US" sz="3980" b="1" kern="0" spc="-119" dirty="0">
                <a:solidFill>
                  <a:srgbClr val="FFFFFF"/>
                </a:solidFill>
                <a:latin typeface="Inter" pitchFamily="34" charset="0"/>
                <a:ea typeface="Inter" pitchFamily="34" charset="-122"/>
                <a:cs typeface="Inter" pitchFamily="34" charset="-120"/>
              </a:rPr>
              <a:t>Importance of NLP in News Headline Framing</a:t>
            </a:r>
            <a:endParaRPr lang="en-US" sz="3980" dirty="0"/>
          </a:p>
        </p:txBody>
      </p:sp>
      <p:sp>
        <p:nvSpPr>
          <p:cNvPr id="5" name="Shape 3"/>
          <p:cNvSpPr/>
          <p:nvPr/>
        </p:nvSpPr>
        <p:spPr>
          <a:xfrm>
            <a:off x="7295078" y="2495788"/>
            <a:ext cx="40362" cy="4274106"/>
          </a:xfrm>
          <a:prstGeom prst="rect">
            <a:avLst/>
          </a:prstGeom>
          <a:solidFill>
            <a:srgbClr val="140099"/>
          </a:solidFill>
          <a:ln/>
        </p:spPr>
        <p:txBody>
          <a:bodyPr/>
          <a:lstStyle/>
          <a:p>
            <a:endParaRPr lang="en-IN"/>
          </a:p>
        </p:txBody>
      </p:sp>
      <p:sp>
        <p:nvSpPr>
          <p:cNvPr id="6" name="Shape 4"/>
          <p:cNvSpPr/>
          <p:nvPr/>
        </p:nvSpPr>
        <p:spPr>
          <a:xfrm>
            <a:off x="7527131" y="2860893"/>
            <a:ext cx="707708" cy="40362"/>
          </a:xfrm>
          <a:prstGeom prst="rect">
            <a:avLst/>
          </a:prstGeom>
          <a:solidFill>
            <a:srgbClr val="140099"/>
          </a:solidFill>
          <a:ln/>
        </p:spPr>
        <p:txBody>
          <a:bodyPr/>
          <a:lstStyle/>
          <a:p>
            <a:endParaRPr lang="en-IN"/>
          </a:p>
        </p:txBody>
      </p:sp>
      <p:sp>
        <p:nvSpPr>
          <p:cNvPr id="7" name="Shape 5"/>
          <p:cNvSpPr/>
          <p:nvPr/>
        </p:nvSpPr>
        <p:spPr>
          <a:xfrm>
            <a:off x="7103269" y="2669262"/>
            <a:ext cx="423862" cy="423863"/>
          </a:xfrm>
          <a:prstGeom prst="roundRect">
            <a:avLst>
              <a:gd name="adj" fmla="val 20004"/>
            </a:avLst>
          </a:prstGeom>
          <a:solidFill>
            <a:srgbClr val="110080"/>
          </a:solidFill>
          <a:ln w="11668">
            <a:solidFill>
              <a:srgbClr val="140099"/>
            </a:solidFill>
            <a:prstDash val="solid"/>
          </a:ln>
        </p:spPr>
        <p:txBody>
          <a:bodyPr/>
          <a:lstStyle/>
          <a:p>
            <a:endParaRPr lang="en-IN"/>
          </a:p>
        </p:txBody>
      </p:sp>
      <p:sp>
        <p:nvSpPr>
          <p:cNvPr id="8" name="Text 6"/>
          <p:cNvSpPr/>
          <p:nvPr/>
        </p:nvSpPr>
        <p:spPr>
          <a:xfrm>
            <a:off x="7250787" y="2704505"/>
            <a:ext cx="128707" cy="353258"/>
          </a:xfrm>
          <a:prstGeom prst="rect">
            <a:avLst/>
          </a:prstGeom>
          <a:noFill/>
          <a:ln/>
        </p:spPr>
        <p:txBody>
          <a:bodyPr wrap="none" rtlCol="0" anchor="t"/>
          <a:lstStyle/>
          <a:p>
            <a:pPr marL="0" indent="0" algn="ctr">
              <a:lnSpc>
                <a:spcPts val="2782"/>
              </a:lnSpc>
              <a:buNone/>
            </a:pPr>
            <a:r>
              <a:rPr lang="en-US" sz="2225" b="1" kern="0" spc="-67" dirty="0">
                <a:solidFill>
                  <a:srgbClr val="E5E0DF"/>
                </a:solidFill>
                <a:latin typeface="Inter" pitchFamily="34" charset="0"/>
                <a:ea typeface="Inter" pitchFamily="34" charset="-122"/>
                <a:cs typeface="Inter" pitchFamily="34" charset="-120"/>
              </a:rPr>
              <a:t>1</a:t>
            </a:r>
            <a:endParaRPr lang="en-US" sz="2225" dirty="0"/>
          </a:p>
        </p:txBody>
      </p:sp>
      <p:sp>
        <p:nvSpPr>
          <p:cNvPr id="9" name="Text 7"/>
          <p:cNvSpPr/>
          <p:nvPr/>
        </p:nvSpPr>
        <p:spPr>
          <a:xfrm>
            <a:off x="8427244" y="2697956"/>
            <a:ext cx="2022038" cy="315873"/>
          </a:xfrm>
          <a:prstGeom prst="rect">
            <a:avLst/>
          </a:prstGeom>
          <a:noFill/>
          <a:ln/>
        </p:spPr>
        <p:txBody>
          <a:bodyPr wrap="none" rtlCol="0" anchor="t"/>
          <a:lstStyle/>
          <a:p>
            <a:pPr marL="0" indent="0" algn="l">
              <a:lnSpc>
                <a:spcPts val="2488"/>
              </a:lnSpc>
              <a:buNone/>
            </a:pPr>
            <a:r>
              <a:rPr lang="en-US" sz="1990" b="1" kern="0" spc="-60" dirty="0">
                <a:solidFill>
                  <a:srgbClr val="E5E0DF"/>
                </a:solidFill>
                <a:latin typeface="Inter" pitchFamily="34" charset="0"/>
                <a:ea typeface="Inter" pitchFamily="34" charset="-122"/>
                <a:cs typeface="Inter" pitchFamily="34" charset="-120"/>
              </a:rPr>
              <a:t>The Digital Age</a:t>
            </a:r>
            <a:endParaRPr lang="en-US" sz="1990" dirty="0"/>
          </a:p>
        </p:txBody>
      </p:sp>
      <p:sp>
        <p:nvSpPr>
          <p:cNvPr id="10" name="Text 8"/>
          <p:cNvSpPr/>
          <p:nvPr/>
        </p:nvSpPr>
        <p:spPr>
          <a:xfrm>
            <a:off x="8427244" y="3215997"/>
            <a:ext cx="4725948" cy="646748"/>
          </a:xfrm>
          <a:prstGeom prst="rect">
            <a:avLst/>
          </a:prstGeom>
          <a:noFill/>
          <a:ln/>
        </p:spPr>
        <p:txBody>
          <a:bodyPr wrap="square" rtlCol="0" anchor="t"/>
          <a:lstStyle/>
          <a:p>
            <a:pPr marL="0" indent="0" algn="l">
              <a:lnSpc>
                <a:spcPts val="2548"/>
              </a:lnSpc>
              <a:buNone/>
            </a:pPr>
            <a:r>
              <a:rPr lang="en-US" sz="1592" kern="0" spc="-32" dirty="0">
                <a:solidFill>
                  <a:srgbClr val="E5E0DF"/>
                </a:solidFill>
                <a:latin typeface="Inter" pitchFamily="34" charset="0"/>
                <a:ea typeface="Inter" pitchFamily="34" charset="-122"/>
                <a:cs typeface="Inter" pitchFamily="34" charset="-120"/>
              </a:rPr>
              <a:t>The rise of digital media has led to an increase in the volume of news articles available to the public.</a:t>
            </a:r>
            <a:endParaRPr lang="en-US" sz="1592" dirty="0"/>
          </a:p>
        </p:txBody>
      </p:sp>
      <p:sp>
        <p:nvSpPr>
          <p:cNvPr id="11" name="Shape 9"/>
          <p:cNvSpPr/>
          <p:nvPr/>
        </p:nvSpPr>
        <p:spPr>
          <a:xfrm>
            <a:off x="6395561" y="3871853"/>
            <a:ext cx="707708" cy="40362"/>
          </a:xfrm>
          <a:prstGeom prst="rect">
            <a:avLst/>
          </a:prstGeom>
          <a:solidFill>
            <a:srgbClr val="140099"/>
          </a:solidFill>
          <a:ln/>
        </p:spPr>
        <p:txBody>
          <a:bodyPr/>
          <a:lstStyle/>
          <a:p>
            <a:endParaRPr lang="en-IN"/>
          </a:p>
        </p:txBody>
      </p:sp>
      <p:sp>
        <p:nvSpPr>
          <p:cNvPr id="12" name="Shape 10"/>
          <p:cNvSpPr/>
          <p:nvPr/>
        </p:nvSpPr>
        <p:spPr>
          <a:xfrm>
            <a:off x="7103269" y="3680222"/>
            <a:ext cx="423862" cy="423863"/>
          </a:xfrm>
          <a:prstGeom prst="roundRect">
            <a:avLst>
              <a:gd name="adj" fmla="val 20004"/>
            </a:avLst>
          </a:prstGeom>
          <a:solidFill>
            <a:srgbClr val="110080"/>
          </a:solidFill>
          <a:ln w="11668">
            <a:solidFill>
              <a:srgbClr val="140099"/>
            </a:solidFill>
            <a:prstDash val="solid"/>
          </a:ln>
        </p:spPr>
        <p:txBody>
          <a:bodyPr/>
          <a:lstStyle/>
          <a:p>
            <a:endParaRPr lang="en-IN"/>
          </a:p>
        </p:txBody>
      </p:sp>
      <p:sp>
        <p:nvSpPr>
          <p:cNvPr id="13" name="Text 11"/>
          <p:cNvSpPr/>
          <p:nvPr/>
        </p:nvSpPr>
        <p:spPr>
          <a:xfrm>
            <a:off x="7231737" y="3715464"/>
            <a:ext cx="166807" cy="353258"/>
          </a:xfrm>
          <a:prstGeom prst="rect">
            <a:avLst/>
          </a:prstGeom>
          <a:noFill/>
          <a:ln/>
        </p:spPr>
        <p:txBody>
          <a:bodyPr wrap="none" rtlCol="0" anchor="t"/>
          <a:lstStyle/>
          <a:p>
            <a:pPr marL="0" indent="0" algn="ctr">
              <a:lnSpc>
                <a:spcPts val="2782"/>
              </a:lnSpc>
              <a:buNone/>
            </a:pPr>
            <a:r>
              <a:rPr lang="en-US" sz="2225" b="1" kern="0" spc="-67" dirty="0">
                <a:solidFill>
                  <a:srgbClr val="E5E0DF"/>
                </a:solidFill>
                <a:latin typeface="Inter" pitchFamily="34" charset="0"/>
                <a:ea typeface="Inter" pitchFamily="34" charset="-122"/>
                <a:cs typeface="Inter" pitchFamily="34" charset="-120"/>
              </a:rPr>
              <a:t>2</a:t>
            </a:r>
            <a:endParaRPr lang="en-US" sz="2225" dirty="0"/>
          </a:p>
        </p:txBody>
      </p:sp>
      <p:sp>
        <p:nvSpPr>
          <p:cNvPr id="14" name="Text 12"/>
          <p:cNvSpPr/>
          <p:nvPr/>
        </p:nvSpPr>
        <p:spPr>
          <a:xfrm>
            <a:off x="2917865" y="3708916"/>
            <a:ext cx="3285292" cy="315873"/>
          </a:xfrm>
          <a:prstGeom prst="rect">
            <a:avLst/>
          </a:prstGeom>
          <a:noFill/>
          <a:ln/>
        </p:spPr>
        <p:txBody>
          <a:bodyPr wrap="none" rtlCol="0" anchor="t"/>
          <a:lstStyle/>
          <a:p>
            <a:pPr marL="0" indent="0" algn="r">
              <a:lnSpc>
                <a:spcPts val="2488"/>
              </a:lnSpc>
              <a:buNone/>
            </a:pPr>
            <a:r>
              <a:rPr lang="en-US" sz="1990" b="1" kern="0" spc="-60" dirty="0">
                <a:solidFill>
                  <a:srgbClr val="E5E0DF"/>
                </a:solidFill>
                <a:latin typeface="Inter" pitchFamily="34" charset="0"/>
                <a:ea typeface="Inter" pitchFamily="34" charset="-122"/>
                <a:cs typeface="Inter" pitchFamily="34" charset="-120"/>
              </a:rPr>
              <a:t>The Importance of Attention</a:t>
            </a:r>
            <a:endParaRPr lang="en-US" sz="1990" dirty="0"/>
          </a:p>
        </p:txBody>
      </p:sp>
      <p:sp>
        <p:nvSpPr>
          <p:cNvPr id="15" name="Text 13"/>
          <p:cNvSpPr/>
          <p:nvPr/>
        </p:nvSpPr>
        <p:spPr>
          <a:xfrm>
            <a:off x="1477208" y="4226957"/>
            <a:ext cx="4725948" cy="970121"/>
          </a:xfrm>
          <a:prstGeom prst="rect">
            <a:avLst/>
          </a:prstGeom>
          <a:noFill/>
          <a:ln/>
        </p:spPr>
        <p:txBody>
          <a:bodyPr wrap="square" rtlCol="0" anchor="t"/>
          <a:lstStyle/>
          <a:p>
            <a:pPr marL="0" indent="0" algn="r">
              <a:lnSpc>
                <a:spcPts val="2548"/>
              </a:lnSpc>
              <a:buNone/>
            </a:pPr>
            <a:r>
              <a:rPr lang="en-US" sz="1592" kern="0" spc="-32" dirty="0">
                <a:solidFill>
                  <a:srgbClr val="E5E0DF"/>
                </a:solidFill>
                <a:latin typeface="Inter" pitchFamily="34" charset="0"/>
                <a:ea typeface="Inter" pitchFamily="34" charset="-122"/>
                <a:cs typeface="Inter" pitchFamily="34" charset="-120"/>
              </a:rPr>
              <a:t>With so many articles available, readers are more likely to skim headlines before deciding which articles to read.</a:t>
            </a:r>
            <a:endParaRPr lang="en-US" sz="1592" dirty="0"/>
          </a:p>
        </p:txBody>
      </p:sp>
      <p:sp>
        <p:nvSpPr>
          <p:cNvPr id="16" name="Shape 14"/>
          <p:cNvSpPr/>
          <p:nvPr/>
        </p:nvSpPr>
        <p:spPr>
          <a:xfrm>
            <a:off x="7527131" y="4919127"/>
            <a:ext cx="707708" cy="40362"/>
          </a:xfrm>
          <a:prstGeom prst="rect">
            <a:avLst/>
          </a:prstGeom>
          <a:solidFill>
            <a:srgbClr val="140099"/>
          </a:solidFill>
          <a:ln/>
        </p:spPr>
        <p:txBody>
          <a:bodyPr/>
          <a:lstStyle/>
          <a:p>
            <a:endParaRPr lang="en-IN"/>
          </a:p>
        </p:txBody>
      </p:sp>
      <p:sp>
        <p:nvSpPr>
          <p:cNvPr id="17" name="Shape 15"/>
          <p:cNvSpPr/>
          <p:nvPr/>
        </p:nvSpPr>
        <p:spPr>
          <a:xfrm>
            <a:off x="7103269" y="4727496"/>
            <a:ext cx="423862" cy="423863"/>
          </a:xfrm>
          <a:prstGeom prst="roundRect">
            <a:avLst>
              <a:gd name="adj" fmla="val 20004"/>
            </a:avLst>
          </a:prstGeom>
          <a:solidFill>
            <a:srgbClr val="110080"/>
          </a:solidFill>
          <a:ln w="11668">
            <a:solidFill>
              <a:srgbClr val="140099"/>
            </a:solidFill>
            <a:prstDash val="solid"/>
          </a:ln>
        </p:spPr>
        <p:txBody>
          <a:bodyPr/>
          <a:lstStyle/>
          <a:p>
            <a:endParaRPr lang="en-IN"/>
          </a:p>
        </p:txBody>
      </p:sp>
      <p:sp>
        <p:nvSpPr>
          <p:cNvPr id="18" name="Text 16"/>
          <p:cNvSpPr/>
          <p:nvPr/>
        </p:nvSpPr>
        <p:spPr>
          <a:xfrm>
            <a:off x="7224117" y="4762738"/>
            <a:ext cx="182047" cy="353258"/>
          </a:xfrm>
          <a:prstGeom prst="rect">
            <a:avLst/>
          </a:prstGeom>
          <a:noFill/>
          <a:ln/>
        </p:spPr>
        <p:txBody>
          <a:bodyPr wrap="none" rtlCol="0" anchor="t"/>
          <a:lstStyle/>
          <a:p>
            <a:pPr marL="0" indent="0" algn="ctr">
              <a:lnSpc>
                <a:spcPts val="2782"/>
              </a:lnSpc>
              <a:buNone/>
            </a:pPr>
            <a:r>
              <a:rPr lang="en-US" sz="2225" b="1" kern="0" spc="-67" dirty="0">
                <a:solidFill>
                  <a:srgbClr val="E5E0DF"/>
                </a:solidFill>
                <a:latin typeface="Inter" pitchFamily="34" charset="0"/>
                <a:ea typeface="Inter" pitchFamily="34" charset="-122"/>
                <a:cs typeface="Inter" pitchFamily="34" charset="-120"/>
              </a:rPr>
              <a:t>3</a:t>
            </a:r>
            <a:endParaRPr lang="en-US" sz="2225" dirty="0"/>
          </a:p>
        </p:txBody>
      </p:sp>
      <p:sp>
        <p:nvSpPr>
          <p:cNvPr id="19" name="Text 17"/>
          <p:cNvSpPr/>
          <p:nvPr/>
        </p:nvSpPr>
        <p:spPr>
          <a:xfrm>
            <a:off x="8427244" y="4756190"/>
            <a:ext cx="3658791" cy="315873"/>
          </a:xfrm>
          <a:prstGeom prst="rect">
            <a:avLst/>
          </a:prstGeom>
          <a:noFill/>
          <a:ln/>
        </p:spPr>
        <p:txBody>
          <a:bodyPr wrap="none" rtlCol="0" anchor="t"/>
          <a:lstStyle/>
          <a:p>
            <a:pPr marL="0" indent="0" algn="l">
              <a:lnSpc>
                <a:spcPts val="2488"/>
              </a:lnSpc>
              <a:buNone/>
            </a:pPr>
            <a:r>
              <a:rPr lang="en-US" sz="1990" b="1" kern="0" spc="-60" dirty="0">
                <a:solidFill>
                  <a:srgbClr val="E5E0DF"/>
                </a:solidFill>
                <a:latin typeface="Inter" pitchFamily="34" charset="0"/>
                <a:ea typeface="Inter" pitchFamily="34" charset="-122"/>
                <a:cs typeface="Inter" pitchFamily="34" charset="-120"/>
              </a:rPr>
              <a:t>The Value of Concise Headlines</a:t>
            </a:r>
            <a:endParaRPr lang="en-US" sz="1990" dirty="0"/>
          </a:p>
        </p:txBody>
      </p:sp>
      <p:sp>
        <p:nvSpPr>
          <p:cNvPr id="20" name="Text 18"/>
          <p:cNvSpPr/>
          <p:nvPr/>
        </p:nvSpPr>
        <p:spPr>
          <a:xfrm>
            <a:off x="8427244" y="5274231"/>
            <a:ext cx="4725948" cy="1293495"/>
          </a:xfrm>
          <a:prstGeom prst="rect">
            <a:avLst/>
          </a:prstGeom>
          <a:noFill/>
          <a:ln/>
        </p:spPr>
        <p:txBody>
          <a:bodyPr wrap="square" rtlCol="0" anchor="t"/>
          <a:lstStyle/>
          <a:p>
            <a:pPr marL="0" indent="0" algn="l">
              <a:lnSpc>
                <a:spcPts val="2548"/>
              </a:lnSpc>
              <a:buNone/>
            </a:pPr>
            <a:r>
              <a:rPr lang="en-US" sz="1592" kern="0" spc="-32" dirty="0">
                <a:solidFill>
                  <a:srgbClr val="E5E0DF"/>
                </a:solidFill>
                <a:latin typeface="Inter" pitchFamily="34" charset="0"/>
                <a:ea typeface="Inter" pitchFamily="34" charset="-122"/>
                <a:cs typeface="Inter" pitchFamily="34" charset="-120"/>
              </a:rPr>
              <a:t>Concise headlines that accurately convey the key information of an article can increase the likelihood of readers clicking on the link and reading the full article.</a:t>
            </a:r>
            <a:endParaRPr lang="en-US" sz="159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719018" y="404455"/>
            <a:ext cx="13192363" cy="7420689"/>
          </a:xfrm>
          <a:prstGeom prst="roundRect">
            <a:avLst>
              <a:gd name="adj" fmla="val 2452"/>
            </a:avLst>
          </a:prstGeom>
          <a:solidFill>
            <a:srgbClr val="272525"/>
          </a:solidFill>
          <a:ln w="12621">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719018" y="404455"/>
            <a:ext cx="13192363" cy="7420689"/>
          </a:xfrm>
          <a:prstGeom prst="rect">
            <a:avLst/>
          </a:prstGeom>
        </p:spPr>
      </p:pic>
      <p:sp>
        <p:nvSpPr>
          <p:cNvPr id="5" name="Shape 2"/>
          <p:cNvSpPr/>
          <p:nvPr/>
        </p:nvSpPr>
        <p:spPr>
          <a:xfrm>
            <a:off x="719018" y="404455"/>
            <a:ext cx="13192363" cy="7420689"/>
          </a:xfrm>
          <a:prstGeom prst="roundRect">
            <a:avLst>
              <a:gd name="adj" fmla="val 2452"/>
            </a:avLst>
          </a:prstGeom>
          <a:solidFill>
            <a:srgbClr val="272525">
              <a:alpha val="80000"/>
            </a:srgbClr>
          </a:solidFill>
          <a:ln/>
        </p:spPr>
        <p:txBody>
          <a:bodyPr/>
          <a:lstStyle/>
          <a:p>
            <a:endParaRPr lang="en-IN"/>
          </a:p>
        </p:txBody>
      </p:sp>
      <p:sp>
        <p:nvSpPr>
          <p:cNvPr id="6" name="Text 3"/>
          <p:cNvSpPr/>
          <p:nvPr/>
        </p:nvSpPr>
        <p:spPr>
          <a:xfrm>
            <a:off x="1477208" y="1514594"/>
            <a:ext cx="11675983" cy="1263729"/>
          </a:xfrm>
          <a:prstGeom prst="rect">
            <a:avLst/>
          </a:prstGeom>
          <a:noFill/>
          <a:ln/>
        </p:spPr>
        <p:txBody>
          <a:bodyPr wrap="square" rtlCol="0" anchor="t"/>
          <a:lstStyle/>
          <a:p>
            <a:pPr marL="0" indent="0">
              <a:lnSpc>
                <a:spcPts val="4976"/>
              </a:lnSpc>
              <a:buNone/>
            </a:pPr>
            <a:r>
              <a:rPr lang="en-US" sz="3980" b="1" kern="0" spc="-119" dirty="0">
                <a:solidFill>
                  <a:srgbClr val="FFFFFF"/>
                </a:solidFill>
                <a:latin typeface="Inter" pitchFamily="34" charset="0"/>
                <a:ea typeface="Inter" pitchFamily="34" charset="-122"/>
                <a:cs typeface="Inter" pitchFamily="34" charset="-120"/>
              </a:rPr>
              <a:t>Proposed Solution: Automated News Headline Generation</a:t>
            </a:r>
            <a:endParaRPr lang="en-US" sz="3980" dirty="0"/>
          </a:p>
        </p:txBody>
      </p:sp>
      <p:sp>
        <p:nvSpPr>
          <p:cNvPr id="7" name="Shape 4"/>
          <p:cNvSpPr/>
          <p:nvPr/>
        </p:nvSpPr>
        <p:spPr>
          <a:xfrm>
            <a:off x="1477208" y="3255050"/>
            <a:ext cx="423862" cy="423863"/>
          </a:xfrm>
          <a:prstGeom prst="roundRect">
            <a:avLst>
              <a:gd name="adj" fmla="val 20004"/>
            </a:avLst>
          </a:prstGeom>
          <a:solidFill>
            <a:srgbClr val="5E208E"/>
          </a:solidFill>
          <a:ln w="11668">
            <a:solidFill>
              <a:srgbClr val="531C7D"/>
            </a:solidFill>
            <a:prstDash val="solid"/>
          </a:ln>
        </p:spPr>
        <p:txBody>
          <a:bodyPr/>
          <a:lstStyle/>
          <a:p>
            <a:endParaRPr lang="en-IN"/>
          </a:p>
        </p:txBody>
      </p:sp>
      <p:sp>
        <p:nvSpPr>
          <p:cNvPr id="8" name="Text 5"/>
          <p:cNvSpPr/>
          <p:nvPr/>
        </p:nvSpPr>
        <p:spPr>
          <a:xfrm>
            <a:off x="1624727" y="3290292"/>
            <a:ext cx="128707" cy="353258"/>
          </a:xfrm>
          <a:prstGeom prst="rect">
            <a:avLst/>
          </a:prstGeom>
          <a:noFill/>
          <a:ln/>
        </p:spPr>
        <p:txBody>
          <a:bodyPr wrap="none" rtlCol="0" anchor="t"/>
          <a:lstStyle/>
          <a:p>
            <a:pPr marL="0" indent="0" algn="ctr">
              <a:lnSpc>
                <a:spcPts val="2782"/>
              </a:lnSpc>
              <a:buNone/>
            </a:pPr>
            <a:r>
              <a:rPr lang="en-US" sz="2225" b="1" kern="0" spc="-67" dirty="0">
                <a:solidFill>
                  <a:srgbClr val="E5E0DF"/>
                </a:solidFill>
                <a:latin typeface="Inter" pitchFamily="34" charset="0"/>
                <a:ea typeface="Inter" pitchFamily="34" charset="-122"/>
                <a:cs typeface="Inter" pitchFamily="34" charset="-120"/>
              </a:rPr>
              <a:t>1</a:t>
            </a:r>
            <a:endParaRPr lang="en-US" sz="2225" dirty="0"/>
          </a:p>
        </p:txBody>
      </p:sp>
      <p:sp>
        <p:nvSpPr>
          <p:cNvPr id="9" name="Text 6"/>
          <p:cNvSpPr/>
          <p:nvPr/>
        </p:nvSpPr>
        <p:spPr>
          <a:xfrm>
            <a:off x="2103239" y="3308985"/>
            <a:ext cx="3216712" cy="315873"/>
          </a:xfrm>
          <a:prstGeom prst="rect">
            <a:avLst/>
          </a:prstGeom>
          <a:noFill/>
          <a:ln/>
        </p:spPr>
        <p:txBody>
          <a:bodyPr wrap="none" rtlCol="0" anchor="t"/>
          <a:lstStyle/>
          <a:p>
            <a:pPr marL="0" indent="0">
              <a:lnSpc>
                <a:spcPts val="2488"/>
              </a:lnSpc>
              <a:buNone/>
            </a:pPr>
            <a:r>
              <a:rPr lang="en-US" sz="1990" b="1" kern="0" spc="-60" dirty="0">
                <a:solidFill>
                  <a:srgbClr val="E5E0DF"/>
                </a:solidFill>
                <a:latin typeface="Inter" pitchFamily="34" charset="0"/>
                <a:ea typeface="Inter" pitchFamily="34" charset="-122"/>
                <a:cs typeface="Inter" pitchFamily="34" charset="-120"/>
              </a:rPr>
              <a:t>Key Term/Phrase Extraction</a:t>
            </a:r>
            <a:endParaRPr lang="en-US" sz="1990" dirty="0"/>
          </a:p>
        </p:txBody>
      </p:sp>
      <p:sp>
        <p:nvSpPr>
          <p:cNvPr id="10" name="Text 7"/>
          <p:cNvSpPr/>
          <p:nvPr/>
        </p:nvSpPr>
        <p:spPr>
          <a:xfrm>
            <a:off x="2103239" y="3827026"/>
            <a:ext cx="5110877" cy="970121"/>
          </a:xfrm>
          <a:prstGeom prst="rect">
            <a:avLst/>
          </a:prstGeom>
          <a:noFill/>
          <a:ln/>
        </p:spPr>
        <p:txBody>
          <a:bodyPr wrap="square" rtlCol="0" anchor="t"/>
          <a:lstStyle/>
          <a:p>
            <a:pPr marL="0" indent="0">
              <a:lnSpc>
                <a:spcPts val="2548"/>
              </a:lnSpc>
              <a:buNone/>
            </a:pPr>
            <a:r>
              <a:rPr lang="en-US" sz="1592" kern="0" spc="-32" dirty="0">
                <a:solidFill>
                  <a:srgbClr val="E5E0DF"/>
                </a:solidFill>
                <a:latin typeface="Inter" pitchFamily="34" charset="0"/>
                <a:ea typeface="Inter" pitchFamily="34" charset="-122"/>
                <a:cs typeface="Inter" pitchFamily="34" charset="-120"/>
              </a:rPr>
              <a:t>Our solution includes the ability to extract key terms and phrases from news articles, which can be used to generate relevant and engaging headlines.</a:t>
            </a:r>
            <a:endParaRPr lang="en-US" sz="1592" dirty="0"/>
          </a:p>
        </p:txBody>
      </p:sp>
      <p:sp>
        <p:nvSpPr>
          <p:cNvPr id="11" name="Shape 8"/>
          <p:cNvSpPr/>
          <p:nvPr/>
        </p:nvSpPr>
        <p:spPr>
          <a:xfrm>
            <a:off x="7416284" y="3255050"/>
            <a:ext cx="423862" cy="423863"/>
          </a:xfrm>
          <a:prstGeom prst="roundRect">
            <a:avLst>
              <a:gd name="adj" fmla="val 20004"/>
            </a:avLst>
          </a:prstGeom>
          <a:solidFill>
            <a:srgbClr val="5E208E"/>
          </a:solidFill>
          <a:ln w="11668">
            <a:solidFill>
              <a:srgbClr val="531C7D"/>
            </a:solidFill>
            <a:prstDash val="solid"/>
          </a:ln>
        </p:spPr>
        <p:txBody>
          <a:bodyPr/>
          <a:lstStyle/>
          <a:p>
            <a:endParaRPr lang="en-IN"/>
          </a:p>
        </p:txBody>
      </p:sp>
      <p:sp>
        <p:nvSpPr>
          <p:cNvPr id="12" name="Text 9"/>
          <p:cNvSpPr/>
          <p:nvPr/>
        </p:nvSpPr>
        <p:spPr>
          <a:xfrm>
            <a:off x="7544752" y="3290292"/>
            <a:ext cx="166807" cy="353258"/>
          </a:xfrm>
          <a:prstGeom prst="rect">
            <a:avLst/>
          </a:prstGeom>
          <a:noFill/>
          <a:ln/>
        </p:spPr>
        <p:txBody>
          <a:bodyPr wrap="none" rtlCol="0" anchor="t"/>
          <a:lstStyle/>
          <a:p>
            <a:pPr marL="0" indent="0" algn="ctr">
              <a:lnSpc>
                <a:spcPts val="2782"/>
              </a:lnSpc>
              <a:buNone/>
            </a:pPr>
            <a:r>
              <a:rPr lang="en-US" sz="2225" b="1" kern="0" spc="-67" dirty="0">
                <a:solidFill>
                  <a:srgbClr val="E5E0DF"/>
                </a:solidFill>
                <a:latin typeface="Inter" pitchFamily="34" charset="0"/>
                <a:ea typeface="Inter" pitchFamily="34" charset="-122"/>
                <a:cs typeface="Inter" pitchFamily="34" charset="-120"/>
              </a:rPr>
              <a:t>2</a:t>
            </a:r>
            <a:endParaRPr lang="en-US" sz="2225" dirty="0"/>
          </a:p>
        </p:txBody>
      </p:sp>
      <p:sp>
        <p:nvSpPr>
          <p:cNvPr id="13" name="Text 10"/>
          <p:cNvSpPr/>
          <p:nvPr/>
        </p:nvSpPr>
        <p:spPr>
          <a:xfrm>
            <a:off x="8042315" y="3308985"/>
            <a:ext cx="3452932" cy="315873"/>
          </a:xfrm>
          <a:prstGeom prst="rect">
            <a:avLst/>
          </a:prstGeom>
          <a:noFill/>
          <a:ln/>
        </p:spPr>
        <p:txBody>
          <a:bodyPr wrap="none" rtlCol="0" anchor="t"/>
          <a:lstStyle/>
          <a:p>
            <a:pPr marL="0" indent="0">
              <a:lnSpc>
                <a:spcPts val="2488"/>
              </a:lnSpc>
              <a:buNone/>
            </a:pPr>
            <a:r>
              <a:rPr lang="en-US" sz="1990" b="1" kern="0" spc="-60" dirty="0">
                <a:solidFill>
                  <a:srgbClr val="E5E0DF"/>
                </a:solidFill>
                <a:latin typeface="Inter" pitchFamily="34" charset="0"/>
                <a:ea typeface="Inter" pitchFamily="34" charset="-122"/>
                <a:cs typeface="Inter" pitchFamily="34" charset="-120"/>
              </a:rPr>
              <a:t>Parsing of Leading Sentences</a:t>
            </a:r>
            <a:endParaRPr lang="en-US" sz="1990" dirty="0"/>
          </a:p>
        </p:txBody>
      </p:sp>
      <p:sp>
        <p:nvSpPr>
          <p:cNvPr id="14" name="Text 11"/>
          <p:cNvSpPr/>
          <p:nvPr/>
        </p:nvSpPr>
        <p:spPr>
          <a:xfrm>
            <a:off x="8042315" y="3827026"/>
            <a:ext cx="5110877" cy="1293495"/>
          </a:xfrm>
          <a:prstGeom prst="rect">
            <a:avLst/>
          </a:prstGeom>
          <a:noFill/>
          <a:ln/>
        </p:spPr>
        <p:txBody>
          <a:bodyPr wrap="square" rtlCol="0" anchor="t"/>
          <a:lstStyle/>
          <a:p>
            <a:pPr marL="0" indent="0">
              <a:lnSpc>
                <a:spcPts val="2548"/>
              </a:lnSpc>
              <a:buNone/>
            </a:pPr>
            <a:r>
              <a:rPr lang="en-US" sz="1592" kern="0" spc="-32" dirty="0">
                <a:solidFill>
                  <a:srgbClr val="E5E0DF"/>
                </a:solidFill>
                <a:latin typeface="Inter" pitchFamily="34" charset="0"/>
                <a:ea typeface="Inter" pitchFamily="34" charset="-122"/>
                <a:cs typeface="Inter" pitchFamily="34" charset="-120"/>
              </a:rPr>
              <a:t>Parsing leading sentences involves breaking down initial sentences into constituent parts, aiding in theme identification and precise content understanding for headline generation.</a:t>
            </a:r>
            <a:endParaRPr lang="en-US" sz="1592" dirty="0"/>
          </a:p>
        </p:txBody>
      </p:sp>
      <p:sp>
        <p:nvSpPr>
          <p:cNvPr id="15" name="Shape 12"/>
          <p:cNvSpPr/>
          <p:nvPr/>
        </p:nvSpPr>
        <p:spPr>
          <a:xfrm>
            <a:off x="1477208" y="5496163"/>
            <a:ext cx="423862" cy="423863"/>
          </a:xfrm>
          <a:prstGeom prst="roundRect">
            <a:avLst>
              <a:gd name="adj" fmla="val 20004"/>
            </a:avLst>
          </a:prstGeom>
          <a:solidFill>
            <a:srgbClr val="5E208E"/>
          </a:solidFill>
          <a:ln w="11668">
            <a:solidFill>
              <a:srgbClr val="531C7D"/>
            </a:solidFill>
            <a:prstDash val="solid"/>
          </a:ln>
        </p:spPr>
        <p:txBody>
          <a:bodyPr/>
          <a:lstStyle/>
          <a:p>
            <a:endParaRPr lang="en-IN"/>
          </a:p>
        </p:txBody>
      </p:sp>
      <p:sp>
        <p:nvSpPr>
          <p:cNvPr id="16" name="Text 13"/>
          <p:cNvSpPr/>
          <p:nvPr/>
        </p:nvSpPr>
        <p:spPr>
          <a:xfrm>
            <a:off x="1598057" y="5531406"/>
            <a:ext cx="182047" cy="353258"/>
          </a:xfrm>
          <a:prstGeom prst="rect">
            <a:avLst/>
          </a:prstGeom>
          <a:noFill/>
          <a:ln/>
        </p:spPr>
        <p:txBody>
          <a:bodyPr wrap="none" rtlCol="0" anchor="t"/>
          <a:lstStyle/>
          <a:p>
            <a:pPr marL="0" indent="0" algn="ctr">
              <a:lnSpc>
                <a:spcPts val="2782"/>
              </a:lnSpc>
              <a:buNone/>
            </a:pPr>
            <a:r>
              <a:rPr lang="en-US" sz="2225" b="1" kern="0" spc="-67" dirty="0">
                <a:solidFill>
                  <a:srgbClr val="E5E0DF"/>
                </a:solidFill>
                <a:latin typeface="Inter" pitchFamily="34" charset="0"/>
                <a:ea typeface="Inter" pitchFamily="34" charset="-122"/>
                <a:cs typeface="Inter" pitchFamily="34" charset="-120"/>
              </a:rPr>
              <a:t>3</a:t>
            </a:r>
            <a:endParaRPr lang="en-US" sz="2225" dirty="0"/>
          </a:p>
        </p:txBody>
      </p:sp>
      <p:sp>
        <p:nvSpPr>
          <p:cNvPr id="17" name="Text 14"/>
          <p:cNvSpPr/>
          <p:nvPr/>
        </p:nvSpPr>
        <p:spPr>
          <a:xfrm>
            <a:off x="2103239" y="5550098"/>
            <a:ext cx="4375190" cy="315873"/>
          </a:xfrm>
          <a:prstGeom prst="rect">
            <a:avLst/>
          </a:prstGeom>
          <a:noFill/>
          <a:ln/>
        </p:spPr>
        <p:txBody>
          <a:bodyPr wrap="none" rtlCol="0" anchor="t"/>
          <a:lstStyle/>
          <a:p>
            <a:pPr marL="0" indent="0">
              <a:lnSpc>
                <a:spcPts val="2488"/>
              </a:lnSpc>
              <a:buNone/>
            </a:pPr>
            <a:r>
              <a:rPr lang="en-US" sz="1990" b="1" kern="0" spc="-60" dirty="0">
                <a:solidFill>
                  <a:srgbClr val="E5E0DF"/>
                </a:solidFill>
                <a:latin typeface="Inter" pitchFamily="34" charset="0"/>
                <a:ea typeface="Inter" pitchFamily="34" charset="-122"/>
                <a:cs typeface="Inter" pitchFamily="34" charset="-120"/>
              </a:rPr>
              <a:t>Generation of compressed Sentences</a:t>
            </a:r>
            <a:endParaRPr lang="en-US" sz="1990" dirty="0"/>
          </a:p>
        </p:txBody>
      </p:sp>
      <p:sp>
        <p:nvSpPr>
          <p:cNvPr id="18" name="Text 15"/>
          <p:cNvSpPr/>
          <p:nvPr/>
        </p:nvSpPr>
        <p:spPr>
          <a:xfrm>
            <a:off x="2103239" y="6068139"/>
            <a:ext cx="11049953" cy="646748"/>
          </a:xfrm>
          <a:prstGeom prst="rect">
            <a:avLst/>
          </a:prstGeom>
          <a:noFill/>
          <a:ln/>
        </p:spPr>
        <p:txBody>
          <a:bodyPr wrap="square" rtlCol="0" anchor="t"/>
          <a:lstStyle/>
          <a:p>
            <a:pPr marL="0" indent="0">
              <a:lnSpc>
                <a:spcPts val="2548"/>
              </a:lnSpc>
              <a:buNone/>
            </a:pPr>
            <a:r>
              <a:rPr lang="en-US" sz="1592" kern="0" spc="-32" dirty="0">
                <a:solidFill>
                  <a:srgbClr val="E5E0DF"/>
                </a:solidFill>
                <a:latin typeface="Inter" pitchFamily="34" charset="0"/>
                <a:ea typeface="Inter" pitchFamily="34" charset="-122"/>
                <a:cs typeface="Inter" pitchFamily="34" charset="-120"/>
              </a:rPr>
              <a:t>Generating compressed sentences involves condensing original content while preserving meaning, facilitating quick understanding and effective use in summaries and headlines.</a:t>
            </a:r>
            <a:endParaRPr lang="en-US" sz="159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53790"/>
            <a:ext cx="14630400" cy="8229600"/>
          </a:xfrm>
          <a:prstGeom prst="rect">
            <a:avLst/>
          </a:prstGeom>
          <a:solidFill>
            <a:srgbClr val="0C0C0C"/>
          </a:solidFill>
          <a:ln/>
        </p:spPr>
        <p:txBody>
          <a:bodyPr/>
          <a:lstStyle/>
          <a:p>
            <a:endParaRPr lang="en-IN"/>
          </a:p>
        </p:txBody>
      </p:sp>
      <p:sp>
        <p:nvSpPr>
          <p:cNvPr id="3" name="Shape 1"/>
          <p:cNvSpPr/>
          <p:nvPr/>
        </p:nvSpPr>
        <p:spPr>
          <a:xfrm>
            <a:off x="544219" y="209247"/>
            <a:ext cx="13435488" cy="7318532"/>
          </a:xfrm>
          <a:prstGeom prst="roundRect">
            <a:avLst>
              <a:gd name="adj" fmla="val 2452"/>
            </a:avLst>
          </a:prstGeom>
          <a:solidFill>
            <a:srgbClr val="272525"/>
          </a:solidFill>
          <a:ln w="12621">
            <a:solidFill>
              <a:srgbClr val="565151"/>
            </a:solidFill>
            <a:prstDash val="solid"/>
          </a:ln>
        </p:spPr>
        <p:txBody>
          <a:bodyPr/>
          <a:lstStyle/>
          <a:p>
            <a:endParaRPr lang="en-IN"/>
          </a:p>
        </p:txBody>
      </p:sp>
      <p:sp>
        <p:nvSpPr>
          <p:cNvPr id="24" name="Text 2">
            <a:extLst>
              <a:ext uri="{FF2B5EF4-FFF2-40B4-BE49-F238E27FC236}">
                <a16:creationId xmlns:a16="http://schemas.microsoft.com/office/drawing/2014/main" id="{16531C2A-7F31-04CA-9776-873B9DF84FC2}"/>
              </a:ext>
            </a:extLst>
          </p:cNvPr>
          <p:cNvSpPr/>
          <p:nvPr/>
        </p:nvSpPr>
        <p:spPr>
          <a:xfrm>
            <a:off x="5207620" y="1520230"/>
            <a:ext cx="5196467" cy="672108"/>
          </a:xfrm>
          <a:prstGeom prst="rect">
            <a:avLst/>
          </a:prstGeom>
          <a:noFill/>
          <a:ln/>
        </p:spPr>
        <p:txBody>
          <a:bodyPr wrap="none" rtlCol="0" anchor="t"/>
          <a:lstStyle/>
          <a:p>
            <a:pPr marL="0" indent="0">
              <a:lnSpc>
                <a:spcPts val="5292"/>
              </a:lnSpc>
              <a:buNone/>
            </a:pPr>
            <a:r>
              <a:rPr lang="en-US" sz="4233" b="1" kern="0" spc="-127" dirty="0">
                <a:solidFill>
                  <a:srgbClr val="FFFFFF"/>
                </a:solidFill>
                <a:latin typeface="Inter" pitchFamily="34" charset="0"/>
                <a:ea typeface="Inter" pitchFamily="34" charset="-122"/>
                <a:cs typeface="Inter" pitchFamily="34" charset="-120"/>
              </a:rPr>
              <a:t>         Use Cases</a:t>
            </a:r>
            <a:endParaRPr lang="en-US" sz="4233" dirty="0"/>
          </a:p>
        </p:txBody>
      </p:sp>
      <p:sp>
        <p:nvSpPr>
          <p:cNvPr id="26" name="Text 3">
            <a:extLst>
              <a:ext uri="{FF2B5EF4-FFF2-40B4-BE49-F238E27FC236}">
                <a16:creationId xmlns:a16="http://schemas.microsoft.com/office/drawing/2014/main" id="{E7D01023-7737-7625-7C2D-40FBF37C7B31}"/>
              </a:ext>
            </a:extLst>
          </p:cNvPr>
          <p:cNvSpPr/>
          <p:nvPr/>
        </p:nvSpPr>
        <p:spPr>
          <a:xfrm>
            <a:off x="846178" y="3794186"/>
            <a:ext cx="2150507" cy="335994"/>
          </a:xfrm>
          <a:prstGeom prst="rect">
            <a:avLst/>
          </a:prstGeom>
          <a:noFill/>
          <a:ln/>
        </p:spPr>
        <p:txBody>
          <a:bodyPr wrap="none" rtlCol="0" anchor="t"/>
          <a:lstStyle/>
          <a:p>
            <a:pPr marL="0" indent="0" algn="l">
              <a:lnSpc>
                <a:spcPts val="2646"/>
              </a:lnSpc>
              <a:buNone/>
            </a:pPr>
            <a:endParaRPr lang="en-US" sz="2117" dirty="0"/>
          </a:p>
        </p:txBody>
      </p:sp>
      <p:sp>
        <p:nvSpPr>
          <p:cNvPr id="27" name="Text 4">
            <a:extLst>
              <a:ext uri="{FF2B5EF4-FFF2-40B4-BE49-F238E27FC236}">
                <a16:creationId xmlns:a16="http://schemas.microsoft.com/office/drawing/2014/main" id="{8DAF60D3-65AE-E1A9-8051-00138665F8DF}"/>
              </a:ext>
            </a:extLst>
          </p:cNvPr>
          <p:cNvSpPr/>
          <p:nvPr/>
        </p:nvSpPr>
        <p:spPr>
          <a:xfrm>
            <a:off x="887952" y="4811787"/>
            <a:ext cx="3012400" cy="1031915"/>
          </a:xfrm>
          <a:prstGeom prst="rect">
            <a:avLst/>
          </a:prstGeom>
          <a:noFill/>
          <a:ln/>
        </p:spPr>
        <p:txBody>
          <a:bodyPr wrap="square" rtlCol="0" anchor="t"/>
          <a:lstStyle/>
          <a:p>
            <a:pPr marL="0" indent="0" algn="l">
              <a:lnSpc>
                <a:spcPts val="2709"/>
              </a:lnSpc>
              <a:buNone/>
            </a:pPr>
            <a:endParaRPr lang="en-US" sz="1693" dirty="0"/>
          </a:p>
        </p:txBody>
      </p:sp>
      <p:sp>
        <p:nvSpPr>
          <p:cNvPr id="29" name="Text 5">
            <a:extLst>
              <a:ext uri="{FF2B5EF4-FFF2-40B4-BE49-F238E27FC236}">
                <a16:creationId xmlns:a16="http://schemas.microsoft.com/office/drawing/2014/main" id="{B827B82F-4C0E-7320-D756-B3C12EF3F7F6}"/>
              </a:ext>
            </a:extLst>
          </p:cNvPr>
          <p:cNvSpPr/>
          <p:nvPr/>
        </p:nvSpPr>
        <p:spPr>
          <a:xfrm>
            <a:off x="4181119" y="3794186"/>
            <a:ext cx="3012519" cy="671989"/>
          </a:xfrm>
          <a:prstGeom prst="rect">
            <a:avLst/>
          </a:prstGeom>
          <a:noFill/>
          <a:ln/>
        </p:spPr>
        <p:txBody>
          <a:bodyPr wrap="square" rtlCol="0" anchor="t"/>
          <a:lstStyle/>
          <a:p>
            <a:pPr marL="0" indent="0" algn="l">
              <a:lnSpc>
                <a:spcPts val="2646"/>
              </a:lnSpc>
              <a:buNone/>
            </a:pPr>
            <a:endParaRPr lang="en-US" sz="2117" dirty="0"/>
          </a:p>
        </p:txBody>
      </p:sp>
      <p:sp>
        <p:nvSpPr>
          <p:cNvPr id="30" name="Text 6">
            <a:extLst>
              <a:ext uri="{FF2B5EF4-FFF2-40B4-BE49-F238E27FC236}">
                <a16:creationId xmlns:a16="http://schemas.microsoft.com/office/drawing/2014/main" id="{466C1B9D-F8F8-81E7-D046-911A2D80DD3C}"/>
              </a:ext>
            </a:extLst>
          </p:cNvPr>
          <p:cNvSpPr/>
          <p:nvPr/>
        </p:nvSpPr>
        <p:spPr>
          <a:xfrm>
            <a:off x="4249444" y="4811787"/>
            <a:ext cx="3012519" cy="1375886"/>
          </a:xfrm>
          <a:prstGeom prst="rect">
            <a:avLst/>
          </a:prstGeom>
          <a:noFill/>
          <a:ln/>
        </p:spPr>
        <p:txBody>
          <a:bodyPr wrap="square" rtlCol="0" anchor="t"/>
          <a:lstStyle/>
          <a:p>
            <a:pPr marL="0" indent="0">
              <a:lnSpc>
                <a:spcPts val="2709"/>
              </a:lnSpc>
              <a:buNone/>
            </a:pPr>
            <a:endParaRPr lang="en-US" sz="1693" dirty="0"/>
          </a:p>
        </p:txBody>
      </p:sp>
      <p:sp>
        <p:nvSpPr>
          <p:cNvPr id="32" name="Text 7">
            <a:extLst>
              <a:ext uri="{FF2B5EF4-FFF2-40B4-BE49-F238E27FC236}">
                <a16:creationId xmlns:a16="http://schemas.microsoft.com/office/drawing/2014/main" id="{D9D807B7-33E6-C6FD-1191-AEFFA1D764D5}"/>
              </a:ext>
            </a:extLst>
          </p:cNvPr>
          <p:cNvSpPr/>
          <p:nvPr/>
        </p:nvSpPr>
        <p:spPr>
          <a:xfrm>
            <a:off x="7516179" y="3794186"/>
            <a:ext cx="3012519" cy="671989"/>
          </a:xfrm>
          <a:prstGeom prst="rect">
            <a:avLst/>
          </a:prstGeom>
          <a:noFill/>
          <a:ln/>
        </p:spPr>
        <p:txBody>
          <a:bodyPr wrap="square" rtlCol="0" anchor="t"/>
          <a:lstStyle/>
          <a:p>
            <a:pPr marL="0" indent="0" algn="l">
              <a:lnSpc>
                <a:spcPts val="2646"/>
              </a:lnSpc>
              <a:buNone/>
            </a:pPr>
            <a:endParaRPr lang="en-US" sz="2117" dirty="0"/>
          </a:p>
        </p:txBody>
      </p:sp>
      <p:sp>
        <p:nvSpPr>
          <p:cNvPr id="33" name="Text 8">
            <a:extLst>
              <a:ext uri="{FF2B5EF4-FFF2-40B4-BE49-F238E27FC236}">
                <a16:creationId xmlns:a16="http://schemas.microsoft.com/office/drawing/2014/main" id="{6203D583-46B9-5CFE-42CF-B885125212DF}"/>
              </a:ext>
            </a:extLst>
          </p:cNvPr>
          <p:cNvSpPr/>
          <p:nvPr/>
        </p:nvSpPr>
        <p:spPr>
          <a:xfrm>
            <a:off x="1253117" y="2333652"/>
            <a:ext cx="12634409" cy="4948093"/>
          </a:xfrm>
          <a:prstGeom prst="rect">
            <a:avLst/>
          </a:prstGeom>
          <a:noFill/>
          <a:ln/>
        </p:spPr>
        <p:txBody>
          <a:bodyPr wrap="square" rtlCol="0" anchor="t"/>
          <a:lstStyle/>
          <a:p>
            <a:pPr marL="457200" indent="-457200">
              <a:buFont typeface="Wingdings" panose="05000000000000000000" pitchFamily="2" charset="2"/>
              <a:buChar char="Ø"/>
            </a:pPr>
            <a:r>
              <a:rPr lang="en-US" sz="2400" kern="0" spc="-34" dirty="0">
                <a:solidFill>
                  <a:srgbClr val="E5E0DF"/>
                </a:solidFill>
                <a:latin typeface="Inter" pitchFamily="34" charset="0"/>
                <a:ea typeface="Inter" pitchFamily="34" charset="-122"/>
              </a:rPr>
              <a:t>On-page Search Engine Optimization </a:t>
            </a:r>
          </a:p>
          <a:p>
            <a:pPr marL="1428750" lvl="2" indent="-514350">
              <a:buFont typeface="Wingdings" panose="05000000000000000000" pitchFamily="2" charset="2"/>
              <a:buChar char="v"/>
            </a:pPr>
            <a:r>
              <a:rPr lang="en-US" sz="2400" kern="0" spc="-34" dirty="0">
                <a:solidFill>
                  <a:srgbClr val="E5E0DF"/>
                </a:solidFill>
                <a:latin typeface="Inter" pitchFamily="34" charset="0"/>
                <a:ea typeface="Inter" pitchFamily="34" charset="-122"/>
              </a:rPr>
              <a:t>Improved search engine ranking</a:t>
            </a:r>
          </a:p>
          <a:p>
            <a:pPr marL="1428750" lvl="2" indent="-514350">
              <a:buFont typeface="Wingdings" panose="05000000000000000000" pitchFamily="2" charset="2"/>
              <a:buChar char="v"/>
            </a:pPr>
            <a:r>
              <a:rPr lang="en-US" sz="2400" kern="0" spc="-34" dirty="0">
                <a:solidFill>
                  <a:srgbClr val="E5E0DF"/>
                </a:solidFill>
                <a:latin typeface="Inter" pitchFamily="34" charset="0"/>
                <a:ea typeface="Inter" pitchFamily="34" charset="-122"/>
              </a:rPr>
              <a:t>Increased click-through rates</a:t>
            </a:r>
          </a:p>
          <a:p>
            <a:pPr marL="1428750" lvl="2" indent="-514350">
              <a:buFont typeface="Wingdings" panose="05000000000000000000" pitchFamily="2" charset="2"/>
              <a:buChar char="v"/>
            </a:pPr>
            <a:r>
              <a:rPr lang="en-US" sz="2400" kern="0" spc="-34" dirty="0">
                <a:solidFill>
                  <a:srgbClr val="E5E0DF"/>
                </a:solidFill>
                <a:latin typeface="Inter" pitchFamily="34" charset="0"/>
                <a:ea typeface="Inter" pitchFamily="34" charset="-122"/>
              </a:rPr>
              <a:t>Reduced duplicate content</a:t>
            </a:r>
          </a:p>
          <a:p>
            <a:pPr marL="1428750" lvl="2" indent="-514350">
              <a:buFont typeface="Wingdings" panose="05000000000000000000" pitchFamily="2" charset="2"/>
              <a:buChar char="v"/>
            </a:pPr>
            <a:r>
              <a:rPr lang="en-US" sz="2400" kern="0" spc="-34" dirty="0">
                <a:solidFill>
                  <a:srgbClr val="E5E0DF"/>
                </a:solidFill>
                <a:latin typeface="Inter" pitchFamily="34" charset="0"/>
                <a:ea typeface="Inter" pitchFamily="34" charset="-122"/>
              </a:rPr>
              <a:t>Enhanced user experience</a:t>
            </a:r>
          </a:p>
          <a:p>
            <a:pPr lvl="2"/>
            <a:endParaRPr lang="en-US" sz="2400" kern="0" spc="-34" dirty="0">
              <a:solidFill>
                <a:srgbClr val="E5E0DF"/>
              </a:solidFill>
              <a:latin typeface="Inter" pitchFamily="34" charset="0"/>
              <a:ea typeface="Inter" pitchFamily="34" charset="-122"/>
            </a:endParaRPr>
          </a:p>
          <a:p>
            <a:pPr marL="457200" indent="-457200">
              <a:buFont typeface="Wingdings" panose="05000000000000000000" pitchFamily="2" charset="2"/>
              <a:buChar char="Ø"/>
            </a:pPr>
            <a:r>
              <a:rPr lang="en-US" sz="2400" kern="0" spc="-34" dirty="0">
                <a:solidFill>
                  <a:srgbClr val="E5E0DF"/>
                </a:solidFill>
                <a:latin typeface="Inter" pitchFamily="34" charset="0"/>
                <a:ea typeface="Inter" pitchFamily="34" charset="-122"/>
              </a:rPr>
              <a:t>Content Aggregation and Curation</a:t>
            </a:r>
          </a:p>
          <a:p>
            <a:endParaRPr lang="en-US" sz="2400" kern="0" spc="-34" dirty="0">
              <a:solidFill>
                <a:srgbClr val="E5E0DF"/>
              </a:solidFill>
              <a:latin typeface="Inter" pitchFamily="34" charset="0"/>
              <a:ea typeface="Inter" pitchFamily="34" charset="-122"/>
            </a:endParaRPr>
          </a:p>
          <a:p>
            <a:pPr marL="457200" indent="-457200">
              <a:buFont typeface="Wingdings" panose="05000000000000000000" pitchFamily="2" charset="2"/>
              <a:buChar char="Ø"/>
            </a:pPr>
            <a:r>
              <a:rPr lang="en-US" sz="2400" kern="0" spc="-34" dirty="0">
                <a:solidFill>
                  <a:srgbClr val="E5E0DF"/>
                </a:solidFill>
                <a:latin typeface="Inter" pitchFamily="34" charset="0"/>
                <a:ea typeface="Inter" pitchFamily="34" charset="-122"/>
              </a:rPr>
              <a:t>Market Research and Competitive Analysis</a:t>
            </a:r>
          </a:p>
          <a:p>
            <a:endParaRPr lang="en-US" sz="2400" kern="0" spc="-34" dirty="0">
              <a:solidFill>
                <a:srgbClr val="E5E0DF"/>
              </a:solidFill>
              <a:latin typeface="Inter" pitchFamily="34" charset="0"/>
              <a:ea typeface="Inter" pitchFamily="34" charset="-122"/>
            </a:endParaRPr>
          </a:p>
          <a:p>
            <a:pPr marL="457200" indent="-457200">
              <a:buFont typeface="Wingdings" panose="05000000000000000000" pitchFamily="2" charset="2"/>
              <a:buChar char="Ø"/>
            </a:pPr>
            <a:r>
              <a:rPr lang="en-US" sz="2400" kern="0" spc="-34" dirty="0">
                <a:solidFill>
                  <a:srgbClr val="E5E0DF"/>
                </a:solidFill>
                <a:latin typeface="Inter" pitchFamily="34" charset="0"/>
                <a:ea typeface="Inter" pitchFamily="34" charset="-122"/>
              </a:rPr>
              <a:t>Historical News Analysis</a:t>
            </a:r>
          </a:p>
          <a:p>
            <a:endParaRPr lang="en-US" sz="2400" kern="0" spc="-34" dirty="0">
              <a:solidFill>
                <a:srgbClr val="E5E0DF"/>
              </a:solidFill>
              <a:latin typeface="Inter" pitchFamily="34" charset="0"/>
              <a:ea typeface="Inter" pitchFamily="34" charset="-122"/>
            </a:endParaRPr>
          </a:p>
          <a:p>
            <a:pPr marL="457200" indent="-457200">
              <a:buFont typeface="Wingdings" panose="05000000000000000000" pitchFamily="2" charset="2"/>
              <a:buChar char="Ø"/>
            </a:pPr>
            <a:r>
              <a:rPr lang="en-US" sz="2400" kern="0" spc="-34" dirty="0">
                <a:solidFill>
                  <a:srgbClr val="E5E0DF"/>
                </a:solidFill>
                <a:latin typeface="Inter" pitchFamily="34" charset="0"/>
                <a:ea typeface="Inter" pitchFamily="34" charset="-122"/>
              </a:rPr>
              <a:t>Trending Topic Analysis</a:t>
            </a:r>
          </a:p>
        </p:txBody>
      </p:sp>
      <p:sp>
        <p:nvSpPr>
          <p:cNvPr id="35" name="Text 9">
            <a:extLst>
              <a:ext uri="{FF2B5EF4-FFF2-40B4-BE49-F238E27FC236}">
                <a16:creationId xmlns:a16="http://schemas.microsoft.com/office/drawing/2014/main" id="{73194760-96B6-D150-7925-88947759D6C6}"/>
              </a:ext>
            </a:extLst>
          </p:cNvPr>
          <p:cNvSpPr/>
          <p:nvPr/>
        </p:nvSpPr>
        <p:spPr>
          <a:xfrm>
            <a:off x="10782915" y="3794186"/>
            <a:ext cx="2399943" cy="335994"/>
          </a:xfrm>
          <a:prstGeom prst="rect">
            <a:avLst/>
          </a:prstGeom>
          <a:noFill/>
          <a:ln/>
        </p:spPr>
        <p:txBody>
          <a:bodyPr wrap="none" rtlCol="0" anchor="t"/>
          <a:lstStyle/>
          <a:p>
            <a:pPr marL="0" indent="0" algn="l">
              <a:lnSpc>
                <a:spcPts val="2646"/>
              </a:lnSpc>
              <a:buNone/>
            </a:pPr>
            <a:endParaRPr lang="en-US" sz="2117" dirty="0"/>
          </a:p>
        </p:txBody>
      </p:sp>
      <p:sp>
        <p:nvSpPr>
          <p:cNvPr id="36" name="Text 10">
            <a:extLst>
              <a:ext uri="{FF2B5EF4-FFF2-40B4-BE49-F238E27FC236}">
                <a16:creationId xmlns:a16="http://schemas.microsoft.com/office/drawing/2014/main" id="{1353FC03-D2F4-001F-F055-A986E8638E2C}"/>
              </a:ext>
            </a:extLst>
          </p:cNvPr>
          <p:cNvSpPr/>
          <p:nvPr/>
        </p:nvSpPr>
        <p:spPr>
          <a:xfrm>
            <a:off x="10713780" y="4811787"/>
            <a:ext cx="3012519" cy="1375886"/>
          </a:xfrm>
          <a:prstGeom prst="rect">
            <a:avLst/>
          </a:prstGeom>
          <a:noFill/>
          <a:ln/>
        </p:spPr>
        <p:txBody>
          <a:bodyPr wrap="square" rtlCol="0" anchor="t"/>
          <a:lstStyle/>
          <a:p>
            <a:pPr marL="0" indent="0" algn="l">
              <a:lnSpc>
                <a:spcPts val="2709"/>
              </a:lnSpc>
              <a:buNone/>
            </a:pPr>
            <a:endParaRPr lang="en-US" sz="1693" dirty="0"/>
          </a:p>
        </p:txBody>
      </p:sp>
    </p:spTree>
    <p:extLst>
      <p:ext uri="{BB962C8B-B14F-4D97-AF65-F5344CB8AC3E}">
        <p14:creationId xmlns:p14="http://schemas.microsoft.com/office/powerpoint/2010/main" val="239053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a:spLocks noChangeAspect="1"/>
          </p:cNvSpPr>
          <p:nvPr/>
        </p:nvSpPr>
        <p:spPr>
          <a:xfrm>
            <a:off x="0" y="0"/>
            <a:ext cx="14630400" cy="8229600"/>
          </a:xfrm>
          <a:prstGeom prst="rect">
            <a:avLst/>
          </a:prstGeom>
          <a:solidFill>
            <a:srgbClr val="0C0C0C"/>
          </a:solidFill>
          <a:ln/>
        </p:spPr>
        <p:txBody>
          <a:bodyPr/>
          <a:lstStyle/>
          <a:p>
            <a:endParaRPr lang="en-IN"/>
          </a:p>
        </p:txBody>
      </p:sp>
      <p:sp>
        <p:nvSpPr>
          <p:cNvPr id="7" name="Shape 1">
            <a:extLst>
              <a:ext uri="{FF2B5EF4-FFF2-40B4-BE49-F238E27FC236}">
                <a16:creationId xmlns:a16="http://schemas.microsoft.com/office/drawing/2014/main" id="{D4437E50-4D7A-2461-F2F2-A40C84D567E3}"/>
              </a:ext>
            </a:extLst>
          </p:cNvPr>
          <p:cNvSpPr/>
          <p:nvPr/>
        </p:nvSpPr>
        <p:spPr>
          <a:xfrm>
            <a:off x="719018" y="330315"/>
            <a:ext cx="13192363" cy="7420689"/>
          </a:xfrm>
          <a:prstGeom prst="roundRect">
            <a:avLst>
              <a:gd name="adj" fmla="val 2452"/>
            </a:avLst>
          </a:prstGeom>
          <a:solidFill>
            <a:srgbClr val="272525"/>
          </a:solidFill>
          <a:ln w="12621">
            <a:solidFill>
              <a:srgbClr val="565151"/>
            </a:solidFill>
            <a:prstDash val="solid"/>
          </a:ln>
        </p:spPr>
        <p:txBody>
          <a:bodyPr/>
          <a:lstStyle/>
          <a:p>
            <a:endParaRPr lang="en-IN"/>
          </a:p>
        </p:txBody>
      </p:sp>
      <p:sp>
        <p:nvSpPr>
          <p:cNvPr id="6" name="TextBox 5">
            <a:extLst>
              <a:ext uri="{FF2B5EF4-FFF2-40B4-BE49-F238E27FC236}">
                <a16:creationId xmlns:a16="http://schemas.microsoft.com/office/drawing/2014/main" id="{1CD11C01-7F4A-DD12-8068-31311809A1EF}"/>
              </a:ext>
            </a:extLst>
          </p:cNvPr>
          <p:cNvSpPr txBox="1"/>
          <p:nvPr/>
        </p:nvSpPr>
        <p:spPr>
          <a:xfrm>
            <a:off x="2948631" y="3311888"/>
            <a:ext cx="8733138" cy="802912"/>
          </a:xfrm>
          <a:prstGeom prst="rect">
            <a:avLst/>
          </a:prstGeom>
          <a:noFill/>
        </p:spPr>
        <p:txBody>
          <a:bodyPr wrap="square">
            <a:spAutoFit/>
          </a:bodyPr>
          <a:lstStyle/>
          <a:p>
            <a:pPr marL="0" indent="0" algn="ctr">
              <a:lnSpc>
                <a:spcPts val="5971"/>
              </a:lnSpc>
              <a:buNone/>
            </a:pPr>
            <a:r>
              <a:rPr lang="en-US" sz="4800" b="1" kern="0" spc="-143" dirty="0">
                <a:solidFill>
                  <a:schemeClr val="bg1"/>
                </a:solidFill>
                <a:latin typeface="Lucida Fax" panose="02060602050505020204" pitchFamily="18" charset="0"/>
                <a:ea typeface="Inter" pitchFamily="34" charset="-122"/>
                <a:cs typeface="Inter" pitchFamily="34" charset="-120"/>
              </a:rPr>
              <a:t>Thank You</a:t>
            </a:r>
            <a:endParaRPr lang="en-US" sz="5400" dirty="0">
              <a:solidFill>
                <a:schemeClr val="bg1"/>
              </a:solidFill>
              <a:latin typeface="Lucida Fax" panose="02060602050505020204" pitchFamily="18" charset="0"/>
            </a:endParaRPr>
          </a:p>
        </p:txBody>
      </p:sp>
    </p:spTree>
    <p:extLst>
      <p:ext uri="{BB962C8B-B14F-4D97-AF65-F5344CB8AC3E}">
        <p14:creationId xmlns:p14="http://schemas.microsoft.com/office/powerpoint/2010/main" val="5918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208</TotalTime>
  <Words>498</Words>
  <Application>Microsoft Office PowerPoint</Application>
  <PresentationFormat>Custom</PresentationFormat>
  <Paragraphs>85</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Inter</vt:lpstr>
      <vt:lpstr>Lucida Fax</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Raja Sudha Sri Harika</cp:lastModifiedBy>
  <cp:revision>16</cp:revision>
  <dcterms:created xsi:type="dcterms:W3CDTF">2023-10-29T11:18:37Z</dcterms:created>
  <dcterms:modified xsi:type="dcterms:W3CDTF">2023-10-30T05:42:33Z</dcterms:modified>
</cp:coreProperties>
</file>