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Trebuchet MS" charset="1" panose="020B0603020202020204"/>
      <p:regular r:id="rId22"/>
    </p:embeddedFont>
    <p:embeddedFont>
      <p:font typeface="Calibri (MS)" charset="1" panose="020F0502020204030204"/>
      <p:regular r:id="rId23"/>
    </p:embeddedFont>
    <p:embeddedFont>
      <p:font typeface="Trebuchet MS Bold" charset="1" panose="020B0703020202020204"/>
      <p:regular r:id="rId24"/>
    </p:embeddedFont>
    <p:embeddedFont>
      <p:font typeface="Times New Roman" charset="1" panose="020305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 Id="rId9"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3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6.png" Type="http://schemas.openxmlformats.org/officeDocument/2006/relationships/image"/><Relationship Id="rId8"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3.pn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4586287" y="190538"/>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1880762" y="4648200"/>
            <a:ext cx="12733020" cy="2781300"/>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R.HARIKARAN</a:t>
            </a:r>
          </a:p>
          <a:p>
            <a:pPr algn="l">
              <a:lnSpc>
                <a:spcPts val="4320"/>
              </a:lnSpc>
            </a:pPr>
            <a:r>
              <a:rPr lang="en-US" sz="3600">
                <a:solidFill>
                  <a:srgbClr val="000000"/>
                </a:solidFill>
                <a:latin typeface="Calibri (MS)"/>
                <a:ea typeface="Calibri (MS)"/>
                <a:cs typeface="Calibri (MS)"/>
                <a:sym typeface="Calibri (MS)"/>
              </a:rPr>
              <a:t>REGISTER NO AND NMID: FB8A8DA1004F4DFBFD74BEA6FC5EF507</a:t>
            </a:r>
          </a:p>
          <a:p>
            <a:pPr algn="l">
              <a:lnSpc>
                <a:spcPts val="4320"/>
              </a:lnSpc>
            </a:pPr>
            <a:r>
              <a:rPr lang="en-US" sz="3600">
                <a:solidFill>
                  <a:srgbClr val="000000"/>
                </a:solidFill>
                <a:latin typeface="Calibri (MS)"/>
                <a:ea typeface="Calibri (MS)"/>
                <a:cs typeface="Calibri (MS)"/>
                <a:sym typeface="Calibri (MS)"/>
              </a:rPr>
              <a:t>DEPARTMENT: BSC CS</a:t>
            </a:r>
          </a:p>
          <a:p>
            <a:pPr algn="l">
              <a:lnSpc>
                <a:spcPts val="4320"/>
              </a:lnSpc>
            </a:pPr>
            <a:r>
              <a:rPr lang="en-US" sz="3600">
                <a:solidFill>
                  <a:srgbClr val="000000"/>
                </a:solidFill>
                <a:latin typeface="Calibri (MS)"/>
                <a:ea typeface="Calibri (MS)"/>
                <a:cs typeface="Calibri (MS)"/>
                <a:sym typeface="Calibri (MS)"/>
              </a:rPr>
              <a:t>COLLEGE: NAZARETH COLLEGE OF ARTS AND SCIENCE</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7076208" y="7836694"/>
            <a:ext cx="2268147" cy="2099067"/>
          </a:xfrm>
          <a:custGeom>
            <a:avLst/>
            <a:gdLst/>
            <a:ahLst/>
            <a:cxnLst/>
            <a:rect r="r" b="b" t="t" l="l"/>
            <a:pathLst>
              <a:path h="2099067" w="2268147">
                <a:moveTo>
                  <a:pt x="0" y="0"/>
                </a:moveTo>
                <a:lnTo>
                  <a:pt x="2268147" y="0"/>
                </a:lnTo>
                <a:lnTo>
                  <a:pt x="2268147" y="2099066"/>
                </a:lnTo>
                <a:lnTo>
                  <a:pt x="0" y="2099066"/>
                </a:lnTo>
                <a:lnTo>
                  <a:pt x="0" y="0"/>
                </a:lnTo>
                <a:close/>
              </a:path>
            </a:pathLst>
          </a:custGeom>
          <a:blipFill>
            <a:blip r:embed="rId2">
              <a:alphaModFix amt="72000"/>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4" id="24"/>
          <p:cNvSpPr txBox="true"/>
          <p:nvPr/>
        </p:nvSpPr>
        <p:spPr>
          <a:xfrm rot="0">
            <a:off x="159954" y="1838072"/>
            <a:ext cx="14570551" cy="6076950"/>
          </a:xfrm>
          <a:prstGeom prst="rect">
            <a:avLst/>
          </a:prstGeom>
        </p:spPr>
        <p:txBody>
          <a:bodyPr anchor="t" rtlCol="false" tIns="0" lIns="0" bIns="0" rIns="0">
            <a:spAutoFit/>
          </a:bodyPr>
          <a:lstStyle/>
          <a:p>
            <a:pPr algn="l">
              <a:lnSpc>
                <a:spcPts val="4391"/>
              </a:lnSpc>
              <a:spcBef>
                <a:spcPct val="0"/>
              </a:spcBef>
            </a:pP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Responsive design that adapts to all screen sizes</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Sticky header with navigation links for easy access</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Mobile-friendly collapsible navigation menu with toggle button</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Dark mode toggle with preference saved in localStorage</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Hero section with introduction and call-to-action button</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Project grid showcasing multiple projects with hover effects</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Contact form with input validation and styled fields</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Smooth animations and transitions for enhanced user experience</a:t>
            </a:r>
          </a:p>
          <a:p>
            <a:pPr algn="l" marL="790048" indent="-395024" lvl="1">
              <a:lnSpc>
                <a:spcPts val="4391"/>
              </a:lnSpc>
              <a:spcBef>
                <a:spcPct val="0"/>
              </a:spcBef>
              <a:buFont typeface="Arial"/>
              <a:buChar char="•"/>
            </a:pPr>
            <a:r>
              <a:rPr lang="en-US" sz="3659" spc="32">
                <a:solidFill>
                  <a:srgbClr val="000000"/>
                </a:solidFill>
                <a:latin typeface="Trebuchet MS"/>
                <a:ea typeface="Trebuchet MS"/>
                <a:cs typeface="Trebuchet MS"/>
                <a:sym typeface="Trebuchet MS"/>
              </a:rPr>
              <a:t>Clean, semantic HTML and organized CSS for maintainability</a:t>
            </a:r>
          </a:p>
          <a:p>
            <a:pPr algn="l">
              <a:lnSpc>
                <a:spcPts val="4391"/>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289124" y="8386762"/>
            <a:ext cx="1479152" cy="2050253"/>
            <a:chOff x="0" y="0"/>
            <a:chExt cx="4933950" cy="6838950"/>
          </a:xfrm>
        </p:grpSpPr>
        <p:sp>
          <p:nvSpPr>
            <p:cNvPr name="Freeform 27" id="2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28" id="28"/>
          <p:cNvSpPr/>
          <p:nvPr/>
        </p:nvSpPr>
        <p:spPr>
          <a:xfrm flipH="false" flipV="false" rot="0">
            <a:off x="15140092" y="2191442"/>
            <a:ext cx="3204054" cy="2638976"/>
          </a:xfrm>
          <a:custGeom>
            <a:avLst/>
            <a:gdLst/>
            <a:ahLst/>
            <a:cxnLst/>
            <a:rect r="r" b="b" t="t" l="l"/>
            <a:pathLst>
              <a:path h="2638976" w="3204054">
                <a:moveTo>
                  <a:pt x="0" y="0"/>
                </a:moveTo>
                <a:lnTo>
                  <a:pt x="3204054" y="0"/>
                </a:lnTo>
                <a:lnTo>
                  <a:pt x="3204054" y="2638975"/>
                </a:lnTo>
                <a:lnTo>
                  <a:pt x="0" y="26389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9" id="29"/>
          <p:cNvSpPr/>
          <p:nvPr/>
        </p:nvSpPr>
        <p:spPr>
          <a:xfrm flipH="false" flipV="false" rot="0">
            <a:off x="1768276" y="2224450"/>
            <a:ext cx="7362240" cy="2369968"/>
          </a:xfrm>
          <a:custGeom>
            <a:avLst/>
            <a:gdLst/>
            <a:ahLst/>
            <a:cxnLst/>
            <a:rect r="r" b="b" t="t" l="l"/>
            <a:pathLst>
              <a:path h="2369968" w="7362240">
                <a:moveTo>
                  <a:pt x="0" y="0"/>
                </a:moveTo>
                <a:lnTo>
                  <a:pt x="7362240" y="0"/>
                </a:lnTo>
                <a:lnTo>
                  <a:pt x="7362240" y="2369968"/>
                </a:lnTo>
                <a:lnTo>
                  <a:pt x="0" y="2369968"/>
                </a:lnTo>
                <a:lnTo>
                  <a:pt x="0" y="0"/>
                </a:lnTo>
                <a:close/>
              </a:path>
            </a:pathLst>
          </a:custGeom>
          <a:blipFill>
            <a:blip r:embed="rId5"/>
            <a:stretch>
              <a:fillRect l="0" t="0" r="0" b="0"/>
            </a:stretch>
          </a:blipFill>
        </p:spPr>
      </p:sp>
      <p:sp>
        <p:nvSpPr>
          <p:cNvPr name="Freeform 30" id="30"/>
          <p:cNvSpPr/>
          <p:nvPr/>
        </p:nvSpPr>
        <p:spPr>
          <a:xfrm flipH="false" flipV="false" rot="0">
            <a:off x="2255737" y="4594418"/>
            <a:ext cx="6387318" cy="1686186"/>
          </a:xfrm>
          <a:custGeom>
            <a:avLst/>
            <a:gdLst/>
            <a:ahLst/>
            <a:cxnLst/>
            <a:rect r="r" b="b" t="t" l="l"/>
            <a:pathLst>
              <a:path h="1686186" w="6387318">
                <a:moveTo>
                  <a:pt x="0" y="0"/>
                </a:moveTo>
                <a:lnTo>
                  <a:pt x="6387318" y="0"/>
                </a:lnTo>
                <a:lnTo>
                  <a:pt x="6387318" y="1686186"/>
                </a:lnTo>
                <a:lnTo>
                  <a:pt x="0" y="1686186"/>
                </a:lnTo>
                <a:lnTo>
                  <a:pt x="0" y="0"/>
                </a:lnTo>
                <a:close/>
              </a:path>
            </a:pathLst>
          </a:custGeom>
          <a:blipFill>
            <a:blip r:embed="rId6"/>
            <a:stretch>
              <a:fillRect l="-16105" t="0" r="-32127" b="0"/>
            </a:stretch>
          </a:blipFill>
        </p:spPr>
      </p:sp>
      <p:sp>
        <p:nvSpPr>
          <p:cNvPr name="Freeform 31" id="31"/>
          <p:cNvSpPr/>
          <p:nvPr/>
        </p:nvSpPr>
        <p:spPr>
          <a:xfrm flipH="false" flipV="false" rot="0">
            <a:off x="1768276" y="6015038"/>
            <a:ext cx="7828971" cy="1984570"/>
          </a:xfrm>
          <a:custGeom>
            <a:avLst/>
            <a:gdLst/>
            <a:ahLst/>
            <a:cxnLst/>
            <a:rect r="r" b="b" t="t" l="l"/>
            <a:pathLst>
              <a:path h="1984570" w="7828971">
                <a:moveTo>
                  <a:pt x="0" y="0"/>
                </a:moveTo>
                <a:lnTo>
                  <a:pt x="7828971" y="0"/>
                </a:lnTo>
                <a:lnTo>
                  <a:pt x="7828971" y="1984570"/>
                </a:lnTo>
                <a:lnTo>
                  <a:pt x="0" y="1984570"/>
                </a:lnTo>
                <a:lnTo>
                  <a:pt x="0" y="0"/>
                </a:lnTo>
                <a:close/>
              </a:path>
            </a:pathLst>
          </a:custGeom>
          <a:blipFill>
            <a:blip r:embed="rId7"/>
            <a:stretch>
              <a:fillRect l="-25327" t="0" r="-17010" b="0"/>
            </a:stretch>
          </a:blipFill>
        </p:spPr>
      </p:sp>
      <p:sp>
        <p:nvSpPr>
          <p:cNvPr name="Freeform 32" id="32"/>
          <p:cNvSpPr/>
          <p:nvPr/>
        </p:nvSpPr>
        <p:spPr>
          <a:xfrm flipH="false" flipV="false" rot="0">
            <a:off x="3891823" y="8043862"/>
            <a:ext cx="5588026" cy="1845116"/>
          </a:xfrm>
          <a:custGeom>
            <a:avLst/>
            <a:gdLst/>
            <a:ahLst/>
            <a:cxnLst/>
            <a:rect r="r" b="b" t="t" l="l"/>
            <a:pathLst>
              <a:path h="1845116" w="5588026">
                <a:moveTo>
                  <a:pt x="0" y="0"/>
                </a:moveTo>
                <a:lnTo>
                  <a:pt x="5588026" y="0"/>
                </a:lnTo>
                <a:lnTo>
                  <a:pt x="5588026" y="1845117"/>
                </a:lnTo>
                <a:lnTo>
                  <a:pt x="0" y="1845117"/>
                </a:lnTo>
                <a:lnTo>
                  <a:pt x="0" y="0"/>
                </a:lnTo>
                <a:close/>
              </a:path>
            </a:pathLst>
          </a:custGeom>
          <a:blipFill>
            <a:blip r:embed="rId8"/>
            <a:stretch>
              <a:fillRect l="-12466" t="0" r="-15202" b="0"/>
            </a:stretch>
          </a:blipFill>
        </p:spPr>
      </p:sp>
      <p:sp>
        <p:nvSpPr>
          <p:cNvPr name="Freeform 33" id="33"/>
          <p:cNvSpPr/>
          <p:nvPr/>
        </p:nvSpPr>
        <p:spPr>
          <a:xfrm flipH="false" flipV="false" rot="0">
            <a:off x="9597247" y="2265149"/>
            <a:ext cx="4585825" cy="3749889"/>
          </a:xfrm>
          <a:custGeom>
            <a:avLst/>
            <a:gdLst/>
            <a:ahLst/>
            <a:cxnLst/>
            <a:rect r="r" b="b" t="t" l="l"/>
            <a:pathLst>
              <a:path h="3749889" w="4585825">
                <a:moveTo>
                  <a:pt x="0" y="0"/>
                </a:moveTo>
                <a:lnTo>
                  <a:pt x="4585825" y="0"/>
                </a:lnTo>
                <a:lnTo>
                  <a:pt x="4585825" y="3749889"/>
                </a:lnTo>
                <a:lnTo>
                  <a:pt x="0" y="3749889"/>
                </a:lnTo>
                <a:lnTo>
                  <a:pt x="0" y="0"/>
                </a:lnTo>
                <a:close/>
              </a:path>
            </a:pathLst>
          </a:custGeom>
          <a:blipFill>
            <a:blip r:embed="rId9"/>
            <a:stretch>
              <a:fillRect l="-5353" t="0" r="-6693" b="0"/>
            </a:stretch>
          </a:blipFill>
        </p:spPr>
      </p:sp>
      <p:sp>
        <p:nvSpPr>
          <p:cNvPr name="TextBox 34" id="34"/>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5" id="3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2500312" y="9701212"/>
            <a:ext cx="114300" cy="266700"/>
            <a:chOff x="0" y="0"/>
            <a:chExt cx="152400" cy="355600"/>
          </a:xfrm>
        </p:grpSpPr>
        <p:sp>
          <p:nvSpPr>
            <p:cNvPr name="Freeform 27" id="2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Freeform 28" id="28"/>
          <p:cNvSpPr/>
          <p:nvPr/>
        </p:nvSpPr>
        <p:spPr>
          <a:xfrm flipH="false" flipV="false" rot="0">
            <a:off x="4394091" y="5535305"/>
            <a:ext cx="4867936" cy="3243263"/>
          </a:xfrm>
          <a:custGeom>
            <a:avLst/>
            <a:gdLst/>
            <a:ahLst/>
            <a:cxnLst/>
            <a:rect r="r" b="b" t="t" l="l"/>
            <a:pathLst>
              <a:path h="3243263" w="4867936">
                <a:moveTo>
                  <a:pt x="0" y="0"/>
                </a:moveTo>
                <a:lnTo>
                  <a:pt x="4867936" y="0"/>
                </a:lnTo>
                <a:lnTo>
                  <a:pt x="4867936" y="3243262"/>
                </a:lnTo>
                <a:lnTo>
                  <a:pt x="0" y="3243262"/>
                </a:lnTo>
                <a:lnTo>
                  <a:pt x="0" y="0"/>
                </a:lnTo>
                <a:close/>
              </a:path>
            </a:pathLst>
          </a:custGeom>
          <a:blipFill>
            <a:blip r:embed="rId3"/>
            <a:stretch>
              <a:fillRect l="0" t="0" r="0" b="0"/>
            </a:stretch>
          </a:blipFill>
        </p:spPr>
      </p:sp>
      <p:sp>
        <p:nvSpPr>
          <p:cNvPr name="TextBox 29" id="29"/>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1" id="31"/>
          <p:cNvSpPr txBox="true"/>
          <p:nvPr/>
        </p:nvSpPr>
        <p:spPr>
          <a:xfrm rot="0">
            <a:off x="1132998" y="2553980"/>
            <a:ext cx="12376150" cy="2124075"/>
          </a:xfrm>
          <a:prstGeom prst="rect">
            <a:avLst/>
          </a:prstGeom>
        </p:spPr>
        <p:txBody>
          <a:bodyPr anchor="t" rtlCol="false" tIns="0" lIns="0" bIns="0" rIns="0">
            <a:spAutoFit/>
          </a:bodyPr>
          <a:lstStyle/>
          <a:p>
            <a:pPr algn="l" marL="502743" indent="-251372" lvl="1">
              <a:lnSpc>
                <a:spcPts val="2794"/>
              </a:lnSpc>
              <a:spcBef>
                <a:spcPct val="0"/>
              </a:spcBef>
              <a:buFont typeface="Arial"/>
              <a:buChar char="•"/>
            </a:pPr>
            <a:r>
              <a:rPr lang="en-US" sz="2328" spc="20">
                <a:solidFill>
                  <a:srgbClr val="000000"/>
                </a:solidFill>
                <a:latin typeface="Trebuchet MS"/>
                <a:ea typeface="Trebuchet MS"/>
                <a:cs typeface="Trebuchet MS"/>
                <a:sym typeface="Trebuchet MS"/>
              </a:rPr>
              <a:t>This p</a:t>
            </a:r>
            <a:r>
              <a:rPr lang="en-US" sz="2328" spc="20">
                <a:solidFill>
                  <a:srgbClr val="000000"/>
                </a:solidFill>
                <a:latin typeface="Trebuchet MS"/>
                <a:ea typeface="Trebuchet MS"/>
                <a:cs typeface="Trebuchet MS"/>
                <a:sym typeface="Trebuchet MS"/>
              </a:rPr>
              <a:t>ortfolio showcases my skills, projects, and passion for front-end development.</a:t>
            </a:r>
          </a:p>
          <a:p>
            <a:pPr algn="l" marL="502743" indent="-251372" lvl="1">
              <a:lnSpc>
                <a:spcPts val="2794"/>
              </a:lnSpc>
              <a:spcBef>
                <a:spcPct val="0"/>
              </a:spcBef>
              <a:buFont typeface="Arial"/>
              <a:buChar char="•"/>
            </a:pPr>
            <a:r>
              <a:rPr lang="en-US" sz="2328" spc="20">
                <a:solidFill>
                  <a:srgbClr val="000000"/>
                </a:solidFill>
                <a:latin typeface="Trebuchet MS"/>
                <a:ea typeface="Trebuchet MS"/>
                <a:cs typeface="Trebuchet MS"/>
                <a:sym typeface="Trebuchet MS"/>
              </a:rPr>
              <a:t>I strive to build clean, responsive, and user-friendly websites.</a:t>
            </a:r>
          </a:p>
          <a:p>
            <a:pPr algn="l" marL="502743" indent="-251372" lvl="1">
              <a:lnSpc>
                <a:spcPts val="2794"/>
              </a:lnSpc>
              <a:buFont typeface="Arial"/>
              <a:buChar char="•"/>
            </a:pPr>
            <a:r>
              <a:rPr lang="en-US" sz="2328" spc="20">
                <a:solidFill>
                  <a:srgbClr val="000000"/>
                </a:solidFill>
                <a:latin typeface="Trebuchet MS"/>
                <a:ea typeface="Trebuchet MS"/>
                <a:cs typeface="Trebuchet MS"/>
                <a:sym typeface="Trebuchet MS"/>
              </a:rPr>
              <a:t>With a continuous learning mindset, I am always exploring new tools and technologies.</a:t>
            </a:r>
          </a:p>
          <a:p>
            <a:pPr algn="l" marL="502743" indent="-251372" lvl="1">
              <a:lnSpc>
                <a:spcPts val="2794"/>
              </a:lnSpc>
              <a:spcBef>
                <a:spcPct val="0"/>
              </a:spcBef>
              <a:buFont typeface="Arial"/>
              <a:buChar char="•"/>
            </a:pPr>
            <a:r>
              <a:rPr lang="en-US" sz="2328" spc="20">
                <a:solidFill>
                  <a:srgbClr val="000000"/>
                </a:solidFill>
                <a:latin typeface="Trebuchet MS"/>
                <a:ea typeface="Trebuchet MS"/>
                <a:cs typeface="Trebuchet MS"/>
                <a:sym typeface="Trebuchet MS"/>
              </a:rPr>
              <a:t>I am open to collaboration, internships, or full-time opportunities in web development.</a:t>
            </a:r>
          </a:p>
          <a:p>
            <a:pPr algn="l" marL="502743" indent="-251372" lvl="1">
              <a:lnSpc>
                <a:spcPts val="2794"/>
              </a:lnSpc>
              <a:spcBef>
                <a:spcPct val="0"/>
              </a:spcBef>
              <a:buFont typeface="Arial"/>
              <a:buChar char="•"/>
            </a:pPr>
            <a:r>
              <a:rPr lang="en-US" sz="2328" spc="20">
                <a:solidFill>
                  <a:srgbClr val="000000"/>
                </a:solidFill>
                <a:latin typeface="Trebuchet MS"/>
                <a:ea typeface="Trebuchet MS"/>
                <a:cs typeface="Trebuchet MS"/>
                <a:sym typeface="Trebuchet MS"/>
              </a:rPr>
              <a:t>Thank you for your time and interest in my work!</a:t>
            </a:r>
          </a:p>
          <a:p>
            <a:pPr algn="l">
              <a:lnSpc>
                <a:spcPts val="2794"/>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4030325" y="8843962"/>
            <a:ext cx="271462" cy="271462"/>
            <a:chOff x="0" y="0"/>
            <a:chExt cx="361950" cy="361950"/>
          </a:xfrm>
        </p:grpSpPr>
        <p:sp>
          <p:nvSpPr>
            <p:cNvPr name="Freeform 10" id="10"/>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11" id="11"/>
          <p:cNvGrpSpPr>
            <a:grpSpLocks noChangeAspect="true"/>
          </p:cNvGrpSpPr>
          <p:nvPr/>
        </p:nvGrpSpPr>
        <p:grpSpPr>
          <a:xfrm rot="0">
            <a:off x="1014412" y="9701212"/>
            <a:ext cx="3214688" cy="300038"/>
            <a:chOff x="0" y="0"/>
            <a:chExt cx="4286250" cy="400050"/>
          </a:xfrm>
        </p:grpSpPr>
        <p:sp>
          <p:nvSpPr>
            <p:cNvPr name="Freeform 12" id="1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Freeform 15" id="15"/>
          <p:cNvSpPr/>
          <p:nvPr/>
        </p:nvSpPr>
        <p:spPr>
          <a:xfrm flipH="false" flipV="false" rot="0">
            <a:off x="3240156" y="3220278"/>
            <a:ext cx="8667061" cy="2114944"/>
          </a:xfrm>
          <a:custGeom>
            <a:avLst/>
            <a:gdLst/>
            <a:ahLst/>
            <a:cxnLst/>
            <a:rect r="r" b="b" t="t" l="l"/>
            <a:pathLst>
              <a:path h="2114944" w="8667061">
                <a:moveTo>
                  <a:pt x="0" y="0"/>
                </a:moveTo>
                <a:lnTo>
                  <a:pt x="8667062" y="0"/>
                </a:lnTo>
                <a:lnTo>
                  <a:pt x="8667062" y="2114944"/>
                </a:lnTo>
                <a:lnTo>
                  <a:pt x="0" y="21149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66817" y="3411160"/>
            <a:ext cx="13906408" cy="1454428"/>
          </a:xfrm>
          <a:prstGeom prst="rect">
            <a:avLst/>
          </a:prstGeom>
        </p:spPr>
        <p:txBody>
          <a:bodyPr anchor="t" rtlCol="false" tIns="0" lIns="0" bIns="0" rIns="0">
            <a:spAutoFit/>
          </a:bodyPr>
          <a:lstStyle/>
          <a:p>
            <a:pPr algn="ctr">
              <a:lnSpc>
                <a:spcPts val="3874"/>
              </a:lnSpc>
            </a:pPr>
            <a:r>
              <a:rPr lang="en-US" sz="3229" spc="29">
                <a:solidFill>
                  <a:srgbClr val="000000"/>
                </a:solidFill>
                <a:latin typeface="Trebuchet MS"/>
                <a:ea typeface="Trebuchet MS"/>
                <a:cs typeface="Trebuchet MS"/>
                <a:sym typeface="Trebuchet MS"/>
              </a:rPr>
              <a:t>INTERACTIVE DIGITAL PORTFOLIO </a:t>
            </a:r>
          </a:p>
          <a:p>
            <a:pPr algn="ctr">
              <a:lnSpc>
                <a:spcPts val="3874"/>
              </a:lnSpc>
            </a:pPr>
            <a:r>
              <a:rPr lang="en-US" sz="3229" spc="29">
                <a:solidFill>
                  <a:srgbClr val="000000"/>
                </a:solidFill>
                <a:latin typeface="Trebuchet MS"/>
                <a:ea typeface="Trebuchet MS"/>
                <a:cs typeface="Trebuchet MS"/>
                <a:sym typeface="Trebuchet MS"/>
              </a:rPr>
              <a:t>WITH </a:t>
            </a:r>
          </a:p>
          <a:p>
            <a:pPr algn="ctr">
              <a:lnSpc>
                <a:spcPts val="3874"/>
              </a:lnSpc>
              <a:spcBef>
                <a:spcPct val="0"/>
              </a:spcBef>
            </a:pPr>
            <a:r>
              <a:rPr lang="en-US" sz="3229" spc="29">
                <a:solidFill>
                  <a:srgbClr val="000000"/>
                </a:solidFill>
                <a:latin typeface="Trebuchet MS"/>
                <a:ea typeface="Trebuchet MS"/>
                <a:cs typeface="Trebuchet MS"/>
                <a:sym typeface="Trebuchet MS"/>
              </a:rPr>
              <a:t>FRONT-END DEVELOPMENT</a:t>
            </a:r>
          </a:p>
        </p:txBody>
      </p:sp>
      <p:sp>
        <p:nvSpPr>
          <p:cNvPr name="TextBox 17" id="17"/>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1609526" y="9258300"/>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1101668" y="2533129"/>
            <a:ext cx="10380719" cy="5829300"/>
          </a:xfrm>
          <a:prstGeom prst="rect">
            <a:avLst/>
          </a:prstGeom>
        </p:spPr>
        <p:txBody>
          <a:bodyPr anchor="t" rtlCol="false" tIns="0" lIns="0" bIns="0" rIns="0">
            <a:spAutoFit/>
          </a:bodyPr>
          <a:lstStyle/>
          <a:p>
            <a:pPr algn="l">
              <a:lnSpc>
                <a:spcPts val="3854"/>
              </a:lnSpc>
              <a:spcBef>
                <a:spcPct val="0"/>
              </a:spcBef>
            </a:pPr>
            <a:r>
              <a:rPr lang="en-US" sz="3212" spc="28">
                <a:solidFill>
                  <a:srgbClr val="000000"/>
                </a:solidFill>
                <a:latin typeface="Trebuchet MS"/>
                <a:ea typeface="Trebuchet MS"/>
                <a:cs typeface="Trebuchet MS"/>
                <a:sym typeface="Trebuchet MS"/>
              </a:rPr>
              <a:t>Design and implement a responsive personal portfolio website for a front-end developer named HariKaran. The website should feature a modern lay</a:t>
            </a:r>
            <a:r>
              <a:rPr lang="en-US" sz="3212" spc="28">
                <a:solidFill>
                  <a:srgbClr val="000000"/>
                </a:solidFill>
                <a:latin typeface="Trebuchet MS"/>
                <a:ea typeface="Trebuchet MS"/>
                <a:cs typeface="Trebuchet MS"/>
                <a:sym typeface="Trebuchet MS"/>
              </a:rPr>
              <a:t>out with smooth navigation, a hero section, an about section, a project showcase, and a contact form. It must include a mobile-friendly navigation menu and a dark mode toggle, both of which are controlled via JavaScript. The site should be fully responsive across devices, visually appealing, and easy to navigate. User theme preference should persist across sessions using local storage.</a:t>
            </a:r>
          </a:p>
          <a:p>
            <a:pPr algn="ctr">
              <a:lnSpc>
                <a:spcPts val="385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2751594" y="9434186"/>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014412" y="848891"/>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1014412" y="2382740"/>
            <a:ext cx="11632406" cy="6076950"/>
          </a:xfrm>
          <a:prstGeom prst="rect">
            <a:avLst/>
          </a:prstGeom>
        </p:spPr>
        <p:txBody>
          <a:bodyPr anchor="t" rtlCol="false" tIns="0" lIns="0" bIns="0" rIns="0">
            <a:spAutoFit/>
          </a:bodyPr>
          <a:lstStyle/>
          <a:p>
            <a:pPr algn="l">
              <a:lnSpc>
                <a:spcPts val="4517"/>
              </a:lnSpc>
            </a:pPr>
            <a:r>
              <a:rPr lang="en-US" sz="3764" spc="33">
                <a:solidFill>
                  <a:srgbClr val="000000"/>
                </a:solidFill>
                <a:latin typeface="Trebuchet MS"/>
                <a:ea typeface="Trebuchet MS"/>
                <a:cs typeface="Trebuchet MS"/>
                <a:sym typeface="Trebuchet MS"/>
              </a:rPr>
              <a:t>Title: Personal Portfolio Website – HariKaran</a:t>
            </a:r>
          </a:p>
          <a:p>
            <a:pPr algn="l">
              <a:lnSpc>
                <a:spcPts val="3677"/>
              </a:lnSpc>
            </a:pPr>
          </a:p>
          <a:p>
            <a:pPr algn="l">
              <a:lnSpc>
                <a:spcPts val="3917"/>
              </a:lnSpc>
              <a:spcBef>
                <a:spcPct val="0"/>
              </a:spcBef>
            </a:pPr>
            <a:r>
              <a:rPr lang="en-US" sz="3264" spc="29">
                <a:solidFill>
                  <a:srgbClr val="000000"/>
                </a:solidFill>
                <a:latin typeface="Trebuchet MS"/>
                <a:ea typeface="Trebuchet MS"/>
                <a:cs typeface="Trebuchet MS"/>
                <a:sym typeface="Trebuchet MS"/>
              </a:rPr>
              <a:t>This project is a responsive personal portfolio website developed using HTML, CSS, and JavaScript. It showcases the developer’s introduction, skills, and sample projects in a clean and modern layout. The website includes multiple secti</a:t>
            </a:r>
            <a:r>
              <a:rPr lang="en-US" sz="3264" spc="29">
                <a:solidFill>
                  <a:srgbClr val="000000"/>
                </a:solidFill>
                <a:latin typeface="Trebuchet MS"/>
                <a:ea typeface="Trebuchet MS"/>
                <a:cs typeface="Trebuchet MS"/>
                <a:sym typeface="Trebuchet MS"/>
              </a:rPr>
              <a:t>ons such as Hero, About, Projects, and Contact. It is fully responsive across all device sizes including mobile, tablet, and desktop. The portfolio also enhances personal branding and acts as a digital resume for professional opportunities.</a:t>
            </a:r>
          </a:p>
          <a:p>
            <a:pPr algn="l">
              <a:lnSpc>
                <a:spcPts val="4517"/>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4801519" y="6830717"/>
            <a:ext cx="3205703" cy="3456283"/>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2751594" y="9434186"/>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30" id="30"/>
          <p:cNvGrpSpPr>
            <a:grpSpLocks noChangeAspect="true"/>
          </p:cNvGrpSpPr>
          <p:nvPr/>
        </p:nvGrpSpPr>
        <p:grpSpPr>
          <a:xfrm rot="0">
            <a:off x="1014412" y="9701212"/>
            <a:ext cx="3214688" cy="300038"/>
            <a:chOff x="0" y="0"/>
            <a:chExt cx="4286250" cy="400050"/>
          </a:xfrm>
        </p:grpSpPr>
        <p:sp>
          <p:nvSpPr>
            <p:cNvPr name="Freeform 31" id="3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Freeform 32" id="32"/>
          <p:cNvSpPr/>
          <p:nvPr/>
        </p:nvSpPr>
        <p:spPr>
          <a:xfrm flipH="false" flipV="false" rot="0">
            <a:off x="14166056" y="316285"/>
            <a:ext cx="4156976" cy="3265115"/>
          </a:xfrm>
          <a:custGeom>
            <a:avLst/>
            <a:gdLst/>
            <a:ahLst/>
            <a:cxnLst/>
            <a:rect r="r" b="b" t="t" l="l"/>
            <a:pathLst>
              <a:path h="3265115" w="4156976">
                <a:moveTo>
                  <a:pt x="0" y="0"/>
                </a:moveTo>
                <a:lnTo>
                  <a:pt x="4156976" y="0"/>
                </a:lnTo>
                <a:lnTo>
                  <a:pt x="4156976" y="3265115"/>
                </a:lnTo>
                <a:lnTo>
                  <a:pt x="0" y="3265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3" id="33"/>
          <p:cNvSpPr txBox="true"/>
          <p:nvPr/>
        </p:nvSpPr>
        <p:spPr>
          <a:xfrm rot="0">
            <a:off x="17030127" y="9707465"/>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671512" y="1052513"/>
            <a:ext cx="12584271" cy="8782050"/>
          </a:xfrm>
          <a:prstGeom prst="rect">
            <a:avLst/>
          </a:prstGeom>
        </p:spPr>
        <p:txBody>
          <a:bodyPr anchor="t" rtlCol="false" tIns="0" lIns="0" bIns="0" rIns="0">
            <a:spAutoFit/>
          </a:bodyPr>
          <a:lstStyle/>
          <a:p>
            <a:pPr algn="l">
              <a:lnSpc>
                <a:spcPts val="4201"/>
              </a:lnSpc>
              <a:spcBef>
                <a:spcPct val="0"/>
              </a:spcBef>
            </a:pPr>
            <a:r>
              <a:rPr lang="en-US" b="true" sz="3501" spc="31" u="sng">
                <a:solidFill>
                  <a:srgbClr val="000000"/>
                </a:solidFill>
                <a:latin typeface="Trebuchet MS Bold"/>
                <a:ea typeface="Trebuchet MS Bold"/>
                <a:cs typeface="Trebuchet MS Bold"/>
                <a:sym typeface="Trebuchet MS Bold"/>
              </a:rPr>
              <a:t>Website Content &amp; Key Features</a:t>
            </a:r>
          </a:p>
          <a:p>
            <a:pPr algn="l">
              <a:lnSpc>
                <a:spcPts val="3601"/>
              </a:lnSpc>
              <a:spcBef>
                <a:spcPct val="0"/>
              </a:spcBef>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Hero Section: Intro with name, title, and call-to-action button</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S</a:t>
            </a:r>
            <a:r>
              <a:rPr lang="en-US" sz="3001" spc="27">
                <a:solidFill>
                  <a:srgbClr val="000000"/>
                </a:solidFill>
                <a:latin typeface="Trebuchet MS"/>
                <a:ea typeface="Trebuchet MS"/>
                <a:cs typeface="Trebuchet MS"/>
                <a:sym typeface="Trebuchet MS"/>
              </a:rPr>
              <a:t>kill Section:Technical proficiencies (HTML, CSS, JS, React, etc.).</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About Section: Brief description of developer’s background</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Projects Section: Grid layout showcasing projects with hover effects</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Contact Section: Styled contact form with validation</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Dark Mode: Toggle for theme switch with preference saved</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Mobile Navigation: Collapsible menu for smaller screens</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Responsive Design: Optimized for all device sizes</a:t>
            </a:r>
          </a:p>
          <a:p>
            <a:pPr algn="l">
              <a:lnSpc>
                <a:spcPts val="3601"/>
              </a:lnSpc>
            </a:pPr>
          </a:p>
          <a:p>
            <a:pPr algn="l" marL="647982" indent="-323991" lvl="1">
              <a:lnSpc>
                <a:spcPts val="3601"/>
              </a:lnSpc>
              <a:buFont typeface="Arial"/>
              <a:buChar char="•"/>
            </a:pPr>
            <a:r>
              <a:rPr lang="en-US" sz="3001" spc="27">
                <a:solidFill>
                  <a:srgbClr val="000000"/>
                </a:solidFill>
                <a:latin typeface="Trebuchet MS"/>
                <a:ea typeface="Trebuchet MS"/>
                <a:cs typeface="Trebuchet MS"/>
                <a:sym typeface="Trebuchet MS"/>
              </a:rPr>
              <a:t>Clean Codebase: Organized structure for scalability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085850" y="9258300"/>
            <a:ext cx="3271838" cy="728662"/>
            <a:chOff x="0" y="0"/>
            <a:chExt cx="4362450" cy="971550"/>
          </a:xfrm>
        </p:grpSpPr>
        <p:sp>
          <p:nvSpPr>
            <p:cNvPr name="Freeform 27" id="2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Freeform 28" id="28"/>
          <p:cNvSpPr/>
          <p:nvPr/>
        </p:nvSpPr>
        <p:spPr>
          <a:xfrm flipH="false" flipV="false" rot="0">
            <a:off x="9032617" y="685108"/>
            <a:ext cx="1969161" cy="2098912"/>
          </a:xfrm>
          <a:custGeom>
            <a:avLst/>
            <a:gdLst/>
            <a:ahLst/>
            <a:cxnLst/>
            <a:rect r="r" b="b" t="t" l="l"/>
            <a:pathLst>
              <a:path h="2098912" w="1969161">
                <a:moveTo>
                  <a:pt x="0" y="0"/>
                </a:moveTo>
                <a:lnTo>
                  <a:pt x="1969162" y="0"/>
                </a:lnTo>
                <a:lnTo>
                  <a:pt x="1969162" y="2098912"/>
                </a:lnTo>
                <a:lnTo>
                  <a:pt x="0" y="20989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1" id="31"/>
          <p:cNvSpPr txBox="true"/>
          <p:nvPr/>
        </p:nvSpPr>
        <p:spPr>
          <a:xfrm rot="0">
            <a:off x="671512" y="2885390"/>
            <a:ext cx="13480310" cy="3773618"/>
          </a:xfrm>
          <a:prstGeom prst="rect">
            <a:avLst/>
          </a:prstGeom>
        </p:spPr>
        <p:txBody>
          <a:bodyPr anchor="t" rtlCol="false" tIns="0" lIns="0" bIns="0" rIns="0">
            <a:spAutoFit/>
          </a:bodyPr>
          <a:lstStyle/>
          <a:p>
            <a:pPr algn="l">
              <a:lnSpc>
                <a:spcPts val="2680"/>
              </a:lnSpc>
              <a:spcBef>
                <a:spcPct val="0"/>
              </a:spcBef>
            </a:pP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Hiring Managers &amp; Recruiters</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To review the developer’s skills, projects, and contact details during job applications or interviews.</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Clients or Potential Employers</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Interested in hiring the developer for freelance or full-time front-end development work.</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Peers &amp; Collaborators</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Other developers or designers who may want to view or collaborate on projects.</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Visitors &amp; General Audience</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Anyone interested in learning more about the developer, their work, or how to contact them.</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Educators or Mentors</a:t>
            </a:r>
          </a:p>
          <a:p>
            <a:pPr algn="l" marL="482327" indent="-241163" lvl="1">
              <a:lnSpc>
                <a:spcPts val="2680"/>
              </a:lnSpc>
              <a:spcBef>
                <a:spcPct val="0"/>
              </a:spcBef>
              <a:buFont typeface="Arial"/>
              <a:buChar char="•"/>
            </a:pPr>
            <a:r>
              <a:rPr lang="en-US" sz="2234" spc="20">
                <a:solidFill>
                  <a:srgbClr val="000000"/>
                </a:solidFill>
                <a:latin typeface="Trebuchet MS"/>
                <a:ea typeface="Trebuchet MS"/>
                <a:cs typeface="Trebuchet MS"/>
                <a:sym typeface="Trebuchet MS"/>
              </a:rPr>
              <a:t>Who may evaluate the developer's portfolio as part of a course, project, or feedback process.</a:t>
            </a:r>
          </a:p>
          <a:p>
            <a:pPr algn="l">
              <a:lnSpc>
                <a:spcPts val="118"/>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alphaModFix amt="88000"/>
              </a:blip>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Freeform 30" id="30"/>
          <p:cNvSpPr/>
          <p:nvPr/>
        </p:nvSpPr>
        <p:spPr>
          <a:xfrm flipH="false" flipV="false" rot="0">
            <a:off x="13392978" y="1744317"/>
            <a:ext cx="5143500" cy="4114800"/>
          </a:xfrm>
          <a:custGeom>
            <a:avLst/>
            <a:gdLst/>
            <a:ahLst/>
            <a:cxnLst/>
            <a:rect r="r" b="b" t="t" l="l"/>
            <a:pathLst>
              <a:path h="4114800" w="5143500">
                <a:moveTo>
                  <a:pt x="0" y="0"/>
                </a:moveTo>
                <a:lnTo>
                  <a:pt x="5143500" y="0"/>
                </a:lnTo>
                <a:lnTo>
                  <a:pt x="5143500" y="4114800"/>
                </a:lnTo>
                <a:lnTo>
                  <a:pt x="0" y="4114800"/>
                </a:lnTo>
                <a:lnTo>
                  <a:pt x="0" y="0"/>
                </a:lnTo>
                <a:close/>
              </a:path>
            </a:pathLst>
          </a:custGeom>
          <a:blipFill>
            <a:blip r:embed="rId4">
              <a:alphaModFix amt="68000"/>
              <a:extLst>
                <a:ext uri="{96DAC541-7B7A-43D3-8B79-37D633B846F1}">
                  <asvg:svgBlip xmlns:asvg="http://schemas.microsoft.com/office/drawing/2016/SVG/main" r:embed="rId5"/>
                </a:ext>
              </a:extLst>
            </a:blip>
            <a:stretch>
              <a:fillRect l="0" t="0" r="0" b="0"/>
            </a:stretch>
          </a:blipFill>
        </p:spPr>
      </p:sp>
      <p:sp>
        <p:nvSpPr>
          <p:cNvPr name="TextBox 31" id="31"/>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32" id="32"/>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3" id="33"/>
          <p:cNvSpPr txBox="true"/>
          <p:nvPr/>
        </p:nvSpPr>
        <p:spPr>
          <a:xfrm rot="0">
            <a:off x="4229100" y="2603017"/>
            <a:ext cx="9144952" cy="3238500"/>
          </a:xfrm>
          <a:prstGeom prst="rect">
            <a:avLst/>
          </a:prstGeom>
        </p:spPr>
        <p:txBody>
          <a:bodyPr anchor="t" rtlCol="false" tIns="0" lIns="0" bIns="0" rIns="0">
            <a:spAutoFit/>
          </a:bodyPr>
          <a:lstStyle/>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HTML5 – F</a:t>
            </a:r>
            <a:r>
              <a:rPr lang="en-US" sz="2392" spc="21">
                <a:solidFill>
                  <a:srgbClr val="000000"/>
                </a:solidFill>
                <a:latin typeface="Trebuchet MS"/>
                <a:ea typeface="Trebuchet MS"/>
                <a:cs typeface="Trebuchet MS"/>
                <a:sym typeface="Trebuchet MS"/>
              </a:rPr>
              <a:t>or structuring the webpage content</a:t>
            </a:r>
          </a:p>
          <a:p>
            <a:pPr algn="l" marL="581241" indent="-290621" lvl="1">
              <a:lnSpc>
                <a:spcPts val="3230"/>
              </a:lnSpc>
              <a:spcBef>
                <a:spcPct val="0"/>
              </a:spcBef>
              <a:buFont typeface="Arial"/>
              <a:buChar char="•"/>
            </a:pPr>
            <a:r>
              <a:rPr lang="en-US" sz="2692" spc="24">
                <a:solidFill>
                  <a:srgbClr val="000000"/>
                </a:solidFill>
                <a:latin typeface="Trebuchet MS"/>
                <a:ea typeface="Trebuchet MS"/>
                <a:cs typeface="Trebuchet MS"/>
                <a:sym typeface="Trebuchet MS"/>
              </a:rPr>
              <a:t>CSS3 – For styling, layout, and responsiveness</a:t>
            </a:r>
          </a:p>
          <a:p>
            <a:pPr algn="l" marL="581241" indent="-290621" lvl="1">
              <a:lnSpc>
                <a:spcPts val="3230"/>
              </a:lnSpc>
              <a:spcBef>
                <a:spcPct val="0"/>
              </a:spcBef>
              <a:buFont typeface="Arial"/>
              <a:buChar char="•"/>
            </a:pPr>
            <a:r>
              <a:rPr lang="en-US" sz="2692" spc="24">
                <a:solidFill>
                  <a:srgbClr val="000000"/>
                </a:solidFill>
                <a:latin typeface="Trebuchet MS"/>
                <a:ea typeface="Trebuchet MS"/>
                <a:cs typeface="Trebuchet MS"/>
                <a:sym typeface="Trebuchet MS"/>
              </a:rPr>
              <a:t>JavaScript – For interactivity (dark mode, menutoggle)</a:t>
            </a:r>
          </a:p>
          <a:p>
            <a:pPr algn="l" marL="581241" indent="-290621" lvl="1">
              <a:lnSpc>
                <a:spcPts val="3230"/>
              </a:lnSpc>
              <a:spcBef>
                <a:spcPct val="0"/>
              </a:spcBef>
              <a:buFont typeface="Arial"/>
              <a:buChar char="•"/>
            </a:pPr>
            <a:r>
              <a:rPr lang="en-US" sz="2692" spc="24">
                <a:solidFill>
                  <a:srgbClr val="000000"/>
                </a:solidFill>
                <a:latin typeface="Trebuchet MS"/>
                <a:ea typeface="Trebuchet MS"/>
                <a:cs typeface="Trebuchet MS"/>
                <a:sym typeface="Trebuchet MS"/>
              </a:rPr>
              <a:t>VS Code – Code editor used for development</a:t>
            </a:r>
          </a:p>
          <a:p>
            <a:pPr algn="l" marL="581241" indent="-290621" lvl="1">
              <a:lnSpc>
                <a:spcPts val="3230"/>
              </a:lnSpc>
              <a:spcBef>
                <a:spcPct val="0"/>
              </a:spcBef>
              <a:buFont typeface="Arial"/>
              <a:buChar char="•"/>
            </a:pPr>
            <a:r>
              <a:rPr lang="en-US" sz="2692" spc="24">
                <a:solidFill>
                  <a:srgbClr val="000000"/>
                </a:solidFill>
                <a:latin typeface="Trebuchet MS"/>
                <a:ea typeface="Trebuchet MS"/>
                <a:cs typeface="Trebuchet MS"/>
                <a:sym typeface="Trebuchet MS"/>
              </a:rPr>
              <a:t>Google Fonts – For enhanced typography</a:t>
            </a:r>
          </a:p>
          <a:p>
            <a:pPr algn="l" marL="581241" indent="-290621" lvl="1">
              <a:lnSpc>
                <a:spcPts val="3230"/>
              </a:lnSpc>
              <a:spcBef>
                <a:spcPct val="0"/>
              </a:spcBef>
              <a:buFont typeface="Arial"/>
              <a:buChar char="•"/>
            </a:pPr>
            <a:r>
              <a:rPr lang="en-US" sz="2692" spc="24">
                <a:solidFill>
                  <a:srgbClr val="000000"/>
                </a:solidFill>
                <a:latin typeface="Trebuchet MS"/>
                <a:ea typeface="Trebuchet MS"/>
                <a:cs typeface="Trebuchet MS"/>
                <a:sym typeface="Trebuchet MS"/>
              </a:rPr>
              <a:t>Web Browser DevTools – For debugging and testing</a:t>
            </a:r>
          </a:p>
          <a:p>
            <a:pPr algn="l">
              <a:lnSpc>
                <a:spcPts val="3230"/>
              </a:lnSpc>
              <a:spcBef>
                <a:spcPct val="0"/>
              </a:spcBef>
            </a:pPr>
          </a:p>
          <a:p>
            <a:pPr algn="l">
              <a:lnSpc>
                <a:spcPts val="3230"/>
              </a:lnSpc>
              <a:spcBef>
                <a:spcPct val="0"/>
              </a:spcBef>
            </a:pPr>
          </a:p>
        </p:txBody>
      </p:sp>
      <p:sp>
        <p:nvSpPr>
          <p:cNvPr name="TextBox 34" id="34"/>
          <p:cNvSpPr txBox="true"/>
          <p:nvPr/>
        </p:nvSpPr>
        <p:spPr>
          <a:xfrm rot="0">
            <a:off x="4048024" y="5932361"/>
            <a:ext cx="179387" cy="352425"/>
          </a:xfrm>
          <a:prstGeom prst="rect">
            <a:avLst/>
          </a:prstGeom>
        </p:spPr>
        <p:txBody>
          <a:bodyPr anchor="t" rtlCol="false" tIns="0" lIns="0" bIns="0" rIns="0">
            <a:spAutoFit/>
          </a:bodyPr>
          <a:lstStyle/>
          <a:p>
            <a:pPr algn="just">
              <a:lnSpc>
                <a:spcPts val="2730"/>
              </a:lnSpc>
              <a:spcBef>
                <a:spcPct val="0"/>
              </a:spcBef>
            </a:pPr>
            <a:r>
              <a:rPr lang="en-US" sz="2275" spc="20">
                <a:solidFill>
                  <a:srgbClr val="000000"/>
                </a:solidFill>
                <a:latin typeface="Trebuchet MS"/>
                <a:ea typeface="Trebuchet MS"/>
                <a:cs typeface="Trebuchet MS"/>
                <a:sym typeface="Trebuchet MS"/>
              </a:rPr>
              <a:t>  </a:t>
            </a:r>
          </a:p>
        </p:txBody>
      </p:sp>
      <p:sp>
        <p:nvSpPr>
          <p:cNvPr name="TextBox 35" id="35"/>
          <p:cNvSpPr txBox="true"/>
          <p:nvPr/>
        </p:nvSpPr>
        <p:spPr>
          <a:xfrm rot="0">
            <a:off x="4351751" y="5831992"/>
            <a:ext cx="9707245" cy="3000375"/>
          </a:xfrm>
          <a:prstGeom prst="rect">
            <a:avLst/>
          </a:prstGeom>
        </p:spPr>
        <p:txBody>
          <a:bodyPr anchor="t" rtlCol="false" tIns="0" lIns="0" bIns="0" rIns="0">
            <a:spAutoFit/>
          </a:bodyPr>
          <a:lstStyle/>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Responsive Web Design – Ensu</a:t>
            </a:r>
            <a:r>
              <a:rPr lang="en-US" sz="2392" spc="21">
                <a:solidFill>
                  <a:srgbClr val="000000"/>
                </a:solidFill>
                <a:latin typeface="Trebuchet MS"/>
                <a:ea typeface="Trebuchet MS"/>
                <a:cs typeface="Trebuchet MS"/>
                <a:sym typeface="Trebuchet MS"/>
              </a:rPr>
              <a:t>res the site works on all screen sizes</a:t>
            </a:r>
          </a:p>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Dark Mode Implementation</a:t>
            </a:r>
            <a:r>
              <a:rPr lang="en-US" sz="2392" spc="21">
                <a:solidFill>
                  <a:srgbClr val="000000"/>
                </a:solidFill>
                <a:latin typeface="Trebuchet MS"/>
                <a:ea typeface="Trebuchet MS"/>
                <a:cs typeface="Trebuchet MS"/>
                <a:sym typeface="Trebuchet MS"/>
              </a:rPr>
              <a:t> – Using class toggling and localStorage</a:t>
            </a:r>
          </a:p>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Mobile Navigation Menu – Toggled using JavaScript</a:t>
            </a:r>
          </a:p>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CSS Flexbox &amp; Grid – For modern layout and alignment</a:t>
            </a:r>
          </a:p>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Transiti</a:t>
            </a:r>
            <a:r>
              <a:rPr lang="en-US" sz="2392" spc="21">
                <a:solidFill>
                  <a:srgbClr val="000000"/>
                </a:solidFill>
                <a:latin typeface="Trebuchet MS"/>
                <a:ea typeface="Trebuchet MS"/>
                <a:cs typeface="Trebuchet MS"/>
                <a:sym typeface="Trebuchet MS"/>
              </a:rPr>
              <a:t>on Effects – For smooth UI interactions</a:t>
            </a:r>
          </a:p>
          <a:p>
            <a:pPr algn="l" marL="516473" indent="-258236" lvl="1">
              <a:lnSpc>
                <a:spcPts val="2870"/>
              </a:lnSpc>
              <a:spcBef>
                <a:spcPct val="0"/>
              </a:spcBef>
              <a:buFont typeface="Arial"/>
              <a:buChar char="•"/>
            </a:pPr>
            <a:r>
              <a:rPr lang="en-US" sz="2392" spc="21">
                <a:solidFill>
                  <a:srgbClr val="000000"/>
                </a:solidFill>
                <a:latin typeface="Trebuchet MS"/>
                <a:ea typeface="Trebuchet MS"/>
                <a:cs typeface="Trebuchet MS"/>
                <a:sym typeface="Trebuchet MS"/>
              </a:rPr>
              <a:t>Semantic HTML – For better accessibility and structure</a:t>
            </a:r>
          </a:p>
          <a:p>
            <a:pPr algn="l">
              <a:lnSpc>
                <a:spcPts val="3230"/>
              </a:lnSpc>
              <a:spcBef>
                <a:spcPct val="0"/>
              </a:spcBef>
            </a:pPr>
          </a:p>
          <a:p>
            <a:pPr algn="l">
              <a:lnSpc>
                <a:spcPts val="323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Freeform 28" id="28"/>
          <p:cNvSpPr/>
          <p:nvPr/>
        </p:nvSpPr>
        <p:spPr>
          <a:xfrm flipH="false" flipV="false" rot="0">
            <a:off x="13835953" y="3101337"/>
            <a:ext cx="4623371" cy="4114800"/>
          </a:xfrm>
          <a:custGeom>
            <a:avLst/>
            <a:gdLst/>
            <a:ahLst/>
            <a:cxnLst/>
            <a:rect r="r" b="b" t="t" l="l"/>
            <a:pathLst>
              <a:path h="4114800" w="4623371">
                <a:moveTo>
                  <a:pt x="0" y="0"/>
                </a:moveTo>
                <a:lnTo>
                  <a:pt x="4623371" y="0"/>
                </a:lnTo>
                <a:lnTo>
                  <a:pt x="4623371" y="4114800"/>
                </a:lnTo>
                <a:lnTo>
                  <a:pt x="0" y="4114800"/>
                </a:lnTo>
                <a:lnTo>
                  <a:pt x="0" y="0"/>
                </a:lnTo>
                <a:close/>
              </a:path>
            </a:pathLst>
          </a:custGeom>
          <a:blipFill>
            <a:blip r:embed="rId3">
              <a:alphaModFix amt="78000"/>
              <a:extLst>
                <a:ext uri="{96DAC541-7B7A-43D3-8B79-37D633B846F1}">
                  <asvg:svgBlip xmlns:asvg="http://schemas.microsoft.com/office/drawing/2016/SVG/main" r:embed="rId4"/>
                </a:ext>
              </a:extLst>
            </a:blip>
            <a:stretch>
              <a:fillRect l="0" t="0" r="0" b="0"/>
            </a:stretch>
          </a:blipFill>
        </p:spPr>
      </p:sp>
      <p:sp>
        <p:nvSpPr>
          <p:cNvPr name="TextBox 29" id="29"/>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30" id="30"/>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sp>
        <p:nvSpPr>
          <p:cNvPr name="TextBox 31" id="31"/>
          <p:cNvSpPr txBox="true"/>
          <p:nvPr/>
        </p:nvSpPr>
        <p:spPr>
          <a:xfrm rot="0">
            <a:off x="671512" y="2246711"/>
            <a:ext cx="13888819" cy="4089401"/>
          </a:xfrm>
          <a:prstGeom prst="rect">
            <a:avLst/>
          </a:prstGeom>
        </p:spPr>
        <p:txBody>
          <a:bodyPr anchor="t" rtlCol="false" tIns="0" lIns="0" bIns="0" rIns="0">
            <a:spAutoFit/>
          </a:bodyPr>
          <a:lstStyle/>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Clean, modern, and minimalistic design focused </a:t>
            </a:r>
            <a:r>
              <a:rPr lang="en-US" sz="2993" spc="26">
                <a:solidFill>
                  <a:srgbClr val="000000"/>
                </a:solidFill>
                <a:latin typeface="Trebuchet MS"/>
                <a:ea typeface="Trebuchet MS"/>
                <a:cs typeface="Trebuchet MS"/>
                <a:sym typeface="Trebuchet MS"/>
              </a:rPr>
              <a:t>on user experience</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Divided into clear sections: header, hero, about, projects, contact, footer</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Sticky header for easy navigation</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Fully responsive layout for desktop, tablet, and mobile devices</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Horizontal navigation menu on desktop, collapsible menu on mobile</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Dark mode toggle to switch between light and dark themes</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Consistent color scheme, typography, and spacing for a polished look</a:t>
            </a:r>
          </a:p>
          <a:p>
            <a:pPr algn="l" marL="646402" indent="-323201" lvl="1">
              <a:lnSpc>
                <a:spcPts val="3592"/>
              </a:lnSpc>
              <a:spcBef>
                <a:spcPct val="0"/>
              </a:spcBef>
              <a:buFont typeface="Arial"/>
              <a:buChar char="•"/>
            </a:pPr>
            <a:r>
              <a:rPr lang="en-US" sz="2993" spc="26">
                <a:solidFill>
                  <a:srgbClr val="000000"/>
                </a:solidFill>
                <a:latin typeface="Trebuchet MS"/>
                <a:ea typeface="Trebuchet MS"/>
                <a:cs typeface="Trebuchet MS"/>
                <a:sym typeface="Trebuchet MS"/>
              </a:rPr>
              <a:t>Smooth transitions and hover effects for interactivity</a:t>
            </a:r>
          </a:p>
          <a:p>
            <a:pPr algn="l">
              <a:lnSpc>
                <a:spcPts val="3592"/>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DAGxbTIEe9U</dc:identifier>
  <dcterms:modified xsi:type="dcterms:W3CDTF">2011-08-01T06:04:30Z</dcterms:modified>
  <cp:revision>1</cp:revision>
  <dc:title>PPT FWD TNSDC 2025.pptx</dc:title>
</cp:coreProperties>
</file>