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0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1" r:id="rId45"/>
    <p:sldId id="302" r:id="rId46"/>
    <p:sldId id="306" r:id="rId47"/>
    <p:sldId id="308" r:id="rId48"/>
    <p:sldId id="309" r:id="rId49"/>
    <p:sldId id="3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8" d="100"/>
          <a:sy n="68" d="100"/>
        </p:scale>
        <p:origin x="-7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581C5-EE6B-4633-8F98-DC6D1B5BC21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IN"/>
        </a:p>
      </dgm:t>
    </dgm:pt>
    <dgm:pt modelId="{3165E772-6295-416B-8E9F-EEBF866BEDD6}">
      <dgm:prSet/>
      <dgm:spPr/>
      <dgm:t>
        <a:bodyPr/>
        <a:lstStyle/>
        <a:p>
          <a:pPr rtl="0"/>
          <a:r>
            <a:rPr lang="en-US" smtClean="0"/>
            <a:t>Containerization is a lightweight form of virtualization that allows developers to package and run applications along with their dependencies in isolated environments called containers. </a:t>
          </a:r>
          <a:endParaRPr lang="en-IN"/>
        </a:p>
      </dgm:t>
    </dgm:pt>
    <dgm:pt modelId="{2F1DAD7E-D722-4BF3-AAF0-364881E10778}" type="parTrans" cxnId="{BF203F05-E28B-4FFA-BD38-A5DF41EA7816}">
      <dgm:prSet/>
      <dgm:spPr/>
      <dgm:t>
        <a:bodyPr/>
        <a:lstStyle/>
        <a:p>
          <a:endParaRPr lang="en-IN"/>
        </a:p>
      </dgm:t>
    </dgm:pt>
    <dgm:pt modelId="{201BFEF2-5F7E-4206-AB1A-4C22EF851649}" type="sibTrans" cxnId="{BF203F05-E28B-4FFA-BD38-A5DF41EA7816}">
      <dgm:prSet/>
      <dgm:spPr/>
      <dgm:t>
        <a:bodyPr/>
        <a:lstStyle/>
        <a:p>
          <a:endParaRPr lang="en-IN"/>
        </a:p>
      </dgm:t>
    </dgm:pt>
    <dgm:pt modelId="{5CDEFE03-A8DB-402D-8FBC-2BA71DC36C94}">
      <dgm:prSet/>
      <dgm:spPr/>
      <dgm:t>
        <a:bodyPr/>
        <a:lstStyle/>
        <a:p>
          <a:pPr rtl="0"/>
          <a:r>
            <a:rPr lang="en-US" smtClean="0"/>
            <a:t>Unlike traditional virtual machines, containers share the host system's operating system kernel but maintain isolated user spaces.</a:t>
          </a:r>
          <a:endParaRPr lang="en-IN"/>
        </a:p>
      </dgm:t>
    </dgm:pt>
    <dgm:pt modelId="{A8C35915-5910-4C38-9E10-FBD9AE595BCB}" type="parTrans" cxnId="{A994D0FC-30AD-40DC-B2B6-DB3F56F1048B}">
      <dgm:prSet/>
      <dgm:spPr/>
      <dgm:t>
        <a:bodyPr/>
        <a:lstStyle/>
        <a:p>
          <a:endParaRPr lang="en-IN"/>
        </a:p>
      </dgm:t>
    </dgm:pt>
    <dgm:pt modelId="{61B34BCC-500D-43AB-8E7A-004D099E0E74}" type="sibTrans" cxnId="{A994D0FC-30AD-40DC-B2B6-DB3F56F1048B}">
      <dgm:prSet/>
      <dgm:spPr/>
      <dgm:t>
        <a:bodyPr/>
        <a:lstStyle/>
        <a:p>
          <a:endParaRPr lang="en-IN"/>
        </a:p>
      </dgm:t>
    </dgm:pt>
    <dgm:pt modelId="{35FC2FF2-BB84-470E-A5BB-102945E5367A}" type="pres">
      <dgm:prSet presAssocID="{8B3581C5-EE6B-4633-8F98-DC6D1B5BC21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1E5E3EA-5ED9-4F20-93AA-C54EB7F2505A}" type="pres">
      <dgm:prSet presAssocID="{3165E772-6295-416B-8E9F-EEBF866BEDD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179556-C459-4418-9B18-8615B9DC71D1}" type="pres">
      <dgm:prSet presAssocID="{201BFEF2-5F7E-4206-AB1A-4C22EF851649}" presName="spacer" presStyleCnt="0"/>
      <dgm:spPr/>
    </dgm:pt>
    <dgm:pt modelId="{FB6F00EF-D569-4796-A9B0-19CA830F8516}" type="pres">
      <dgm:prSet presAssocID="{5CDEFE03-A8DB-402D-8FBC-2BA71DC36C94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F203F05-E28B-4FFA-BD38-A5DF41EA7816}" srcId="{8B3581C5-EE6B-4633-8F98-DC6D1B5BC21A}" destId="{3165E772-6295-416B-8E9F-EEBF866BEDD6}" srcOrd="0" destOrd="0" parTransId="{2F1DAD7E-D722-4BF3-AAF0-364881E10778}" sibTransId="{201BFEF2-5F7E-4206-AB1A-4C22EF851649}"/>
    <dgm:cxn modelId="{A7248A4E-B033-4991-BDF2-0DE821C313BB}" type="presOf" srcId="{5CDEFE03-A8DB-402D-8FBC-2BA71DC36C94}" destId="{FB6F00EF-D569-4796-A9B0-19CA830F8516}" srcOrd="0" destOrd="0" presId="urn:microsoft.com/office/officeart/2005/8/layout/vList2"/>
    <dgm:cxn modelId="{B5DE6C5C-965C-43EF-8E2D-6213D63D7C95}" type="presOf" srcId="{3165E772-6295-416B-8E9F-EEBF866BEDD6}" destId="{61E5E3EA-5ED9-4F20-93AA-C54EB7F2505A}" srcOrd="0" destOrd="0" presId="urn:microsoft.com/office/officeart/2005/8/layout/vList2"/>
    <dgm:cxn modelId="{A994D0FC-30AD-40DC-B2B6-DB3F56F1048B}" srcId="{8B3581C5-EE6B-4633-8F98-DC6D1B5BC21A}" destId="{5CDEFE03-A8DB-402D-8FBC-2BA71DC36C94}" srcOrd="1" destOrd="0" parTransId="{A8C35915-5910-4C38-9E10-FBD9AE595BCB}" sibTransId="{61B34BCC-500D-43AB-8E7A-004D099E0E74}"/>
    <dgm:cxn modelId="{5D38057C-DAE6-424B-8018-F7911074B6BF}" type="presOf" srcId="{8B3581C5-EE6B-4633-8F98-DC6D1B5BC21A}" destId="{35FC2FF2-BB84-470E-A5BB-102945E5367A}" srcOrd="0" destOrd="0" presId="urn:microsoft.com/office/officeart/2005/8/layout/vList2"/>
    <dgm:cxn modelId="{40FBBD42-79ED-4E2B-A853-9AC13112C0E5}" type="presParOf" srcId="{35FC2FF2-BB84-470E-A5BB-102945E5367A}" destId="{61E5E3EA-5ED9-4F20-93AA-C54EB7F2505A}" srcOrd="0" destOrd="0" presId="urn:microsoft.com/office/officeart/2005/8/layout/vList2"/>
    <dgm:cxn modelId="{959F6E81-1C7D-4E7D-9495-0BC8F751CCF7}" type="presParOf" srcId="{35FC2FF2-BB84-470E-A5BB-102945E5367A}" destId="{2A179556-C459-4418-9B18-8615B9DC71D1}" srcOrd="1" destOrd="0" presId="urn:microsoft.com/office/officeart/2005/8/layout/vList2"/>
    <dgm:cxn modelId="{A740C2A1-8EC0-4452-9BAD-9E6D8249F928}" type="presParOf" srcId="{35FC2FF2-BB84-470E-A5BB-102945E5367A}" destId="{FB6F00EF-D569-4796-A9B0-19CA830F851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831AA-40C1-430B-A7AF-0493EBCDFCA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IN"/>
        </a:p>
      </dgm:t>
    </dgm:pt>
    <dgm:pt modelId="{C7ED986A-ACBE-47A8-B911-622A327C6744}">
      <dgm:prSet/>
      <dgm:spPr/>
      <dgm:t>
        <a:bodyPr/>
        <a:lstStyle/>
        <a:p>
          <a:pPr rtl="0"/>
          <a:r>
            <a:rPr lang="en-US" b="1" smtClean="0"/>
            <a:t>Containers:</a:t>
          </a:r>
          <a:r>
            <a:rPr lang="en-US" smtClean="0"/>
            <a:t> </a:t>
          </a:r>
          <a:endParaRPr lang="en-IN"/>
        </a:p>
      </dgm:t>
    </dgm:pt>
    <dgm:pt modelId="{AC0A95B7-FEFF-4D09-910A-BF4C84E86EBB}" type="parTrans" cxnId="{D49309A4-B8EE-425E-A476-4EABE0CEE913}">
      <dgm:prSet/>
      <dgm:spPr/>
      <dgm:t>
        <a:bodyPr/>
        <a:lstStyle/>
        <a:p>
          <a:endParaRPr lang="en-IN"/>
        </a:p>
      </dgm:t>
    </dgm:pt>
    <dgm:pt modelId="{8CCA1C49-EB2B-4C76-A2D8-C6B86A84BC40}" type="sibTrans" cxnId="{D49309A4-B8EE-425E-A476-4EABE0CEE913}">
      <dgm:prSet/>
      <dgm:spPr/>
      <dgm:t>
        <a:bodyPr/>
        <a:lstStyle/>
        <a:p>
          <a:endParaRPr lang="en-IN"/>
        </a:p>
      </dgm:t>
    </dgm:pt>
    <dgm:pt modelId="{F3523667-7470-4B54-8F8B-51E5171F36F3}">
      <dgm:prSet/>
      <dgm:spPr/>
      <dgm:t>
        <a:bodyPr/>
        <a:lstStyle/>
        <a:p>
          <a:pPr rtl="0"/>
          <a:r>
            <a:rPr lang="en-US" smtClean="0"/>
            <a:t>Encapsulated environments that include the application, its dependencies, libraries, and configuration files. </a:t>
          </a:r>
          <a:endParaRPr lang="en-IN"/>
        </a:p>
      </dgm:t>
    </dgm:pt>
    <dgm:pt modelId="{CADD2507-3174-4335-B879-E4B6A76E3C1D}" type="parTrans" cxnId="{9C853D40-1391-458B-9A91-F2987CD3C586}">
      <dgm:prSet/>
      <dgm:spPr/>
      <dgm:t>
        <a:bodyPr/>
        <a:lstStyle/>
        <a:p>
          <a:endParaRPr lang="en-IN"/>
        </a:p>
      </dgm:t>
    </dgm:pt>
    <dgm:pt modelId="{F1A2D76F-37ED-4E04-B49D-7EBB9831C25E}" type="sibTrans" cxnId="{9C853D40-1391-458B-9A91-F2987CD3C586}">
      <dgm:prSet/>
      <dgm:spPr/>
      <dgm:t>
        <a:bodyPr/>
        <a:lstStyle/>
        <a:p>
          <a:endParaRPr lang="en-IN"/>
        </a:p>
      </dgm:t>
    </dgm:pt>
    <dgm:pt modelId="{DD2DB4E2-2721-4491-BB66-822F7FF32A31}">
      <dgm:prSet/>
      <dgm:spPr/>
      <dgm:t>
        <a:bodyPr/>
        <a:lstStyle/>
        <a:p>
          <a:pPr rtl="0"/>
          <a:r>
            <a:rPr lang="en-US" smtClean="0"/>
            <a:t>They ensure that the application runs consistently regardless of the environment.</a:t>
          </a:r>
          <a:endParaRPr lang="en-IN"/>
        </a:p>
      </dgm:t>
    </dgm:pt>
    <dgm:pt modelId="{3ECD893E-1E70-4E66-ACBF-4D8DCAB6883B}" type="parTrans" cxnId="{682A5E66-D240-4AEE-A73F-97F8840D1647}">
      <dgm:prSet/>
      <dgm:spPr/>
      <dgm:t>
        <a:bodyPr/>
        <a:lstStyle/>
        <a:p>
          <a:endParaRPr lang="en-IN"/>
        </a:p>
      </dgm:t>
    </dgm:pt>
    <dgm:pt modelId="{5DF6EDDB-A210-4555-B611-64F81429DEF4}" type="sibTrans" cxnId="{682A5E66-D240-4AEE-A73F-97F8840D1647}">
      <dgm:prSet/>
      <dgm:spPr/>
      <dgm:t>
        <a:bodyPr/>
        <a:lstStyle/>
        <a:p>
          <a:endParaRPr lang="en-IN"/>
        </a:p>
      </dgm:t>
    </dgm:pt>
    <dgm:pt modelId="{B3CEF44D-E01A-4E5E-B43D-3735EE231000}">
      <dgm:prSet/>
      <dgm:spPr/>
      <dgm:t>
        <a:bodyPr/>
        <a:lstStyle/>
        <a:p>
          <a:pPr rtl="0"/>
          <a:r>
            <a:rPr lang="en-US" b="1" smtClean="0"/>
            <a:t>Docker:</a:t>
          </a:r>
          <a:r>
            <a:rPr lang="en-US" smtClean="0"/>
            <a:t> </a:t>
          </a:r>
          <a:endParaRPr lang="en-IN"/>
        </a:p>
      </dgm:t>
    </dgm:pt>
    <dgm:pt modelId="{9E66F4FA-B825-4502-89E1-6B3C63C2A24B}" type="parTrans" cxnId="{0407D3D5-81F2-4FBA-9979-DF138063CAA5}">
      <dgm:prSet/>
      <dgm:spPr/>
      <dgm:t>
        <a:bodyPr/>
        <a:lstStyle/>
        <a:p>
          <a:endParaRPr lang="en-IN"/>
        </a:p>
      </dgm:t>
    </dgm:pt>
    <dgm:pt modelId="{5E399B48-FD86-40D9-B826-05D11ADEEE49}" type="sibTrans" cxnId="{0407D3D5-81F2-4FBA-9979-DF138063CAA5}">
      <dgm:prSet/>
      <dgm:spPr/>
      <dgm:t>
        <a:bodyPr/>
        <a:lstStyle/>
        <a:p>
          <a:endParaRPr lang="en-IN"/>
        </a:p>
      </dgm:t>
    </dgm:pt>
    <dgm:pt modelId="{B2546A4F-F7BD-49FD-A897-AB1CBED7032D}">
      <dgm:prSet/>
      <dgm:spPr/>
      <dgm:t>
        <a:bodyPr/>
        <a:lstStyle/>
        <a:p>
          <a:pPr rtl="0"/>
          <a:r>
            <a:rPr lang="en-US" smtClean="0"/>
            <a:t>The most popular platform for creating, deploying, and managing containers. </a:t>
          </a:r>
          <a:endParaRPr lang="en-IN"/>
        </a:p>
      </dgm:t>
    </dgm:pt>
    <dgm:pt modelId="{04F4838D-477F-4E3E-9C08-C7645AC16C22}" type="parTrans" cxnId="{0B37FB20-E812-44AC-B05A-18D6F21A8FAB}">
      <dgm:prSet/>
      <dgm:spPr/>
      <dgm:t>
        <a:bodyPr/>
        <a:lstStyle/>
        <a:p>
          <a:endParaRPr lang="en-IN"/>
        </a:p>
      </dgm:t>
    </dgm:pt>
    <dgm:pt modelId="{D69FEF74-7EB0-470E-B0D9-7F3C848992DE}" type="sibTrans" cxnId="{0B37FB20-E812-44AC-B05A-18D6F21A8FAB}">
      <dgm:prSet/>
      <dgm:spPr/>
      <dgm:t>
        <a:bodyPr/>
        <a:lstStyle/>
        <a:p>
          <a:endParaRPr lang="en-IN"/>
        </a:p>
      </dgm:t>
    </dgm:pt>
    <dgm:pt modelId="{0FB53E53-5903-4130-84C8-0D39C853585A}">
      <dgm:prSet/>
      <dgm:spPr/>
      <dgm:t>
        <a:bodyPr/>
        <a:lstStyle/>
        <a:p>
          <a:pPr rtl="0"/>
          <a:r>
            <a:rPr lang="en-US" smtClean="0"/>
            <a:t>It provides tools to package applications into containers, distribute them, and run them on any system with Docker installed.</a:t>
          </a:r>
          <a:endParaRPr lang="en-IN"/>
        </a:p>
      </dgm:t>
    </dgm:pt>
    <dgm:pt modelId="{625D94A7-F307-4F81-B643-7B475ED62CB5}" type="parTrans" cxnId="{A308ACEE-116F-486D-AB6D-94851C9CE824}">
      <dgm:prSet/>
      <dgm:spPr/>
      <dgm:t>
        <a:bodyPr/>
        <a:lstStyle/>
        <a:p>
          <a:endParaRPr lang="en-IN"/>
        </a:p>
      </dgm:t>
    </dgm:pt>
    <dgm:pt modelId="{5A012AF9-9C1D-4696-AADD-5E3356C757A9}" type="sibTrans" cxnId="{A308ACEE-116F-486D-AB6D-94851C9CE824}">
      <dgm:prSet/>
      <dgm:spPr/>
      <dgm:t>
        <a:bodyPr/>
        <a:lstStyle/>
        <a:p>
          <a:endParaRPr lang="en-IN"/>
        </a:p>
      </dgm:t>
    </dgm:pt>
    <dgm:pt modelId="{CDC81029-0A83-4156-A697-DEF2B8C6FA57}" type="pres">
      <dgm:prSet presAssocID="{796831AA-40C1-430B-A7AF-0493EBCDFCA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40260A3-EF4F-4792-B4AA-EBE42F99BC94}" type="pres">
      <dgm:prSet presAssocID="{C7ED986A-ACBE-47A8-B911-622A327C674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6E71EB-9216-4133-B479-B58D6E00AC77}" type="pres">
      <dgm:prSet presAssocID="{C7ED986A-ACBE-47A8-B911-622A327C674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AE5F03-8A3B-4172-B6F6-E02655950EF7}" type="pres">
      <dgm:prSet presAssocID="{B3CEF44D-E01A-4E5E-B43D-3735EE23100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380D01-C86B-4845-8FC5-7898E6153BFF}" type="pres">
      <dgm:prSet presAssocID="{B3CEF44D-E01A-4E5E-B43D-3735EE23100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C853D40-1391-458B-9A91-F2987CD3C586}" srcId="{C7ED986A-ACBE-47A8-B911-622A327C6744}" destId="{F3523667-7470-4B54-8F8B-51E5171F36F3}" srcOrd="0" destOrd="0" parTransId="{CADD2507-3174-4335-B879-E4B6A76E3C1D}" sibTransId="{F1A2D76F-37ED-4E04-B49D-7EBB9831C25E}"/>
    <dgm:cxn modelId="{0407D3D5-81F2-4FBA-9979-DF138063CAA5}" srcId="{796831AA-40C1-430B-A7AF-0493EBCDFCAF}" destId="{B3CEF44D-E01A-4E5E-B43D-3735EE231000}" srcOrd="1" destOrd="0" parTransId="{9E66F4FA-B825-4502-89E1-6B3C63C2A24B}" sibTransId="{5E399B48-FD86-40D9-B826-05D11ADEEE49}"/>
    <dgm:cxn modelId="{0B37FB20-E812-44AC-B05A-18D6F21A8FAB}" srcId="{B3CEF44D-E01A-4E5E-B43D-3735EE231000}" destId="{B2546A4F-F7BD-49FD-A897-AB1CBED7032D}" srcOrd="0" destOrd="0" parTransId="{04F4838D-477F-4E3E-9C08-C7645AC16C22}" sibTransId="{D69FEF74-7EB0-470E-B0D9-7F3C848992DE}"/>
    <dgm:cxn modelId="{AD8F9FC9-855F-498F-A91B-3AB054E762AC}" type="presOf" srcId="{B3CEF44D-E01A-4E5E-B43D-3735EE231000}" destId="{58AE5F03-8A3B-4172-B6F6-E02655950EF7}" srcOrd="0" destOrd="0" presId="urn:microsoft.com/office/officeart/2005/8/layout/vList2"/>
    <dgm:cxn modelId="{516095C1-CACD-46D2-815C-5FC208937F26}" type="presOf" srcId="{0FB53E53-5903-4130-84C8-0D39C853585A}" destId="{5D380D01-C86B-4845-8FC5-7898E6153BFF}" srcOrd="0" destOrd="1" presId="urn:microsoft.com/office/officeart/2005/8/layout/vList2"/>
    <dgm:cxn modelId="{60F4B88C-8503-450E-A6B5-70215F88F592}" type="presOf" srcId="{796831AA-40C1-430B-A7AF-0493EBCDFCAF}" destId="{CDC81029-0A83-4156-A697-DEF2B8C6FA57}" srcOrd="0" destOrd="0" presId="urn:microsoft.com/office/officeart/2005/8/layout/vList2"/>
    <dgm:cxn modelId="{682A5E66-D240-4AEE-A73F-97F8840D1647}" srcId="{C7ED986A-ACBE-47A8-B911-622A327C6744}" destId="{DD2DB4E2-2721-4491-BB66-822F7FF32A31}" srcOrd="1" destOrd="0" parTransId="{3ECD893E-1E70-4E66-ACBF-4D8DCAB6883B}" sibTransId="{5DF6EDDB-A210-4555-B611-64F81429DEF4}"/>
    <dgm:cxn modelId="{134609AE-F992-44EF-8D59-4D4F711A1534}" type="presOf" srcId="{B2546A4F-F7BD-49FD-A897-AB1CBED7032D}" destId="{5D380D01-C86B-4845-8FC5-7898E6153BFF}" srcOrd="0" destOrd="0" presId="urn:microsoft.com/office/officeart/2005/8/layout/vList2"/>
    <dgm:cxn modelId="{D49309A4-B8EE-425E-A476-4EABE0CEE913}" srcId="{796831AA-40C1-430B-A7AF-0493EBCDFCAF}" destId="{C7ED986A-ACBE-47A8-B911-622A327C6744}" srcOrd="0" destOrd="0" parTransId="{AC0A95B7-FEFF-4D09-910A-BF4C84E86EBB}" sibTransId="{8CCA1C49-EB2B-4C76-A2D8-C6B86A84BC40}"/>
    <dgm:cxn modelId="{D63DC3A6-5DC1-4205-A4C2-76DB12C18C21}" type="presOf" srcId="{F3523667-7470-4B54-8F8B-51E5171F36F3}" destId="{186E71EB-9216-4133-B479-B58D6E00AC77}" srcOrd="0" destOrd="0" presId="urn:microsoft.com/office/officeart/2005/8/layout/vList2"/>
    <dgm:cxn modelId="{BAB5E1AB-4309-4D24-8C01-ACC4C2220861}" type="presOf" srcId="{DD2DB4E2-2721-4491-BB66-822F7FF32A31}" destId="{186E71EB-9216-4133-B479-B58D6E00AC77}" srcOrd="0" destOrd="1" presId="urn:microsoft.com/office/officeart/2005/8/layout/vList2"/>
    <dgm:cxn modelId="{2BC074E9-43E1-4D60-932B-19988C4F0C41}" type="presOf" srcId="{C7ED986A-ACBE-47A8-B911-622A327C6744}" destId="{040260A3-EF4F-4792-B4AA-EBE42F99BC94}" srcOrd="0" destOrd="0" presId="urn:microsoft.com/office/officeart/2005/8/layout/vList2"/>
    <dgm:cxn modelId="{A308ACEE-116F-486D-AB6D-94851C9CE824}" srcId="{B3CEF44D-E01A-4E5E-B43D-3735EE231000}" destId="{0FB53E53-5903-4130-84C8-0D39C853585A}" srcOrd="1" destOrd="0" parTransId="{625D94A7-F307-4F81-B643-7B475ED62CB5}" sibTransId="{5A012AF9-9C1D-4696-AADD-5E3356C757A9}"/>
    <dgm:cxn modelId="{6A564DFC-68CB-41C2-8112-4155C2BD399A}" type="presParOf" srcId="{CDC81029-0A83-4156-A697-DEF2B8C6FA57}" destId="{040260A3-EF4F-4792-B4AA-EBE42F99BC94}" srcOrd="0" destOrd="0" presId="urn:microsoft.com/office/officeart/2005/8/layout/vList2"/>
    <dgm:cxn modelId="{37EF0776-EC0B-4B52-B378-4F5A5A96867F}" type="presParOf" srcId="{CDC81029-0A83-4156-A697-DEF2B8C6FA57}" destId="{186E71EB-9216-4133-B479-B58D6E00AC77}" srcOrd="1" destOrd="0" presId="urn:microsoft.com/office/officeart/2005/8/layout/vList2"/>
    <dgm:cxn modelId="{7063FA6E-8200-4DDB-9579-3F635E3B7914}" type="presParOf" srcId="{CDC81029-0A83-4156-A697-DEF2B8C6FA57}" destId="{58AE5F03-8A3B-4172-B6F6-E02655950EF7}" srcOrd="2" destOrd="0" presId="urn:microsoft.com/office/officeart/2005/8/layout/vList2"/>
    <dgm:cxn modelId="{04ADAE26-A60F-46E6-8B06-9D3535206E37}" type="presParOf" srcId="{CDC81029-0A83-4156-A697-DEF2B8C6FA57}" destId="{5D380D01-C86B-4845-8FC5-7898E6153B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E51676-AB79-4C42-9F7D-450D42C95B3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9CEA3C57-99BE-44DB-B9EE-F6D0004D1888}">
      <dgm:prSet/>
      <dgm:spPr/>
      <dgm:t>
        <a:bodyPr/>
        <a:lstStyle/>
        <a:p>
          <a:pPr rtl="0"/>
          <a:r>
            <a:rPr lang="en-IN" smtClean="0"/>
            <a:t>Portability</a:t>
          </a:r>
          <a:endParaRPr lang="en-IN"/>
        </a:p>
      </dgm:t>
    </dgm:pt>
    <dgm:pt modelId="{6039FB5A-E5A2-45BD-BC23-58ACB9535006}" type="parTrans" cxnId="{119A8880-A71D-42D1-AB63-9B7DD9852742}">
      <dgm:prSet/>
      <dgm:spPr/>
      <dgm:t>
        <a:bodyPr/>
        <a:lstStyle/>
        <a:p>
          <a:endParaRPr lang="en-IN"/>
        </a:p>
      </dgm:t>
    </dgm:pt>
    <dgm:pt modelId="{3E813383-ADB5-42C5-B467-D6ECF535C9D9}" type="sibTrans" cxnId="{119A8880-A71D-42D1-AB63-9B7DD9852742}">
      <dgm:prSet/>
      <dgm:spPr/>
      <dgm:t>
        <a:bodyPr/>
        <a:lstStyle/>
        <a:p>
          <a:endParaRPr lang="en-IN"/>
        </a:p>
      </dgm:t>
    </dgm:pt>
    <dgm:pt modelId="{83A4A400-D25B-4D83-BCF1-05C49370ABC4}">
      <dgm:prSet/>
      <dgm:spPr/>
      <dgm:t>
        <a:bodyPr/>
        <a:lstStyle/>
        <a:p>
          <a:pPr rtl="0"/>
          <a:r>
            <a:rPr lang="en-IN" smtClean="0"/>
            <a:t>Scalability</a:t>
          </a:r>
          <a:endParaRPr lang="en-IN"/>
        </a:p>
      </dgm:t>
    </dgm:pt>
    <dgm:pt modelId="{DF13DD6F-0958-4362-ACBB-469D3D1FE0C3}" type="parTrans" cxnId="{CB83FF7D-66E0-4C60-BAA7-BFAACC1F396D}">
      <dgm:prSet/>
      <dgm:spPr/>
      <dgm:t>
        <a:bodyPr/>
        <a:lstStyle/>
        <a:p>
          <a:endParaRPr lang="en-IN"/>
        </a:p>
      </dgm:t>
    </dgm:pt>
    <dgm:pt modelId="{664EC25F-DE9E-4462-8A63-9AD16A1881C2}" type="sibTrans" cxnId="{CB83FF7D-66E0-4C60-BAA7-BFAACC1F396D}">
      <dgm:prSet/>
      <dgm:spPr/>
      <dgm:t>
        <a:bodyPr/>
        <a:lstStyle/>
        <a:p>
          <a:endParaRPr lang="en-IN"/>
        </a:p>
      </dgm:t>
    </dgm:pt>
    <dgm:pt modelId="{C5EE076D-5D81-41EA-9AF2-D0F87A32EFB9}">
      <dgm:prSet/>
      <dgm:spPr/>
      <dgm:t>
        <a:bodyPr/>
        <a:lstStyle/>
        <a:p>
          <a:pPr rtl="0"/>
          <a:r>
            <a:rPr lang="en-IN" smtClean="0"/>
            <a:t>Isolation</a:t>
          </a:r>
          <a:endParaRPr lang="en-IN"/>
        </a:p>
      </dgm:t>
    </dgm:pt>
    <dgm:pt modelId="{F4431893-54AF-4ED3-B9DD-63A0D0817CB8}" type="parTrans" cxnId="{B3D4DB71-CD95-4D69-A219-14F13DA5D8E1}">
      <dgm:prSet/>
      <dgm:spPr/>
      <dgm:t>
        <a:bodyPr/>
        <a:lstStyle/>
        <a:p>
          <a:endParaRPr lang="en-IN"/>
        </a:p>
      </dgm:t>
    </dgm:pt>
    <dgm:pt modelId="{45CC85DB-3441-4C29-ADB5-31DE52126921}" type="sibTrans" cxnId="{B3D4DB71-CD95-4D69-A219-14F13DA5D8E1}">
      <dgm:prSet/>
      <dgm:spPr/>
      <dgm:t>
        <a:bodyPr/>
        <a:lstStyle/>
        <a:p>
          <a:endParaRPr lang="en-IN"/>
        </a:p>
      </dgm:t>
    </dgm:pt>
    <dgm:pt modelId="{17BDAFC3-EB78-4F1B-AF4B-3DB31DBE93E1}">
      <dgm:prSet/>
      <dgm:spPr/>
      <dgm:t>
        <a:bodyPr/>
        <a:lstStyle/>
        <a:p>
          <a:pPr rtl="0"/>
          <a:r>
            <a:rPr lang="en-IN" smtClean="0"/>
            <a:t>Efficiency</a:t>
          </a:r>
          <a:endParaRPr lang="en-IN"/>
        </a:p>
      </dgm:t>
    </dgm:pt>
    <dgm:pt modelId="{596223FD-6D7B-4E63-B97C-503DD5FFE824}" type="parTrans" cxnId="{C9C90603-69F2-43FF-B576-A756B2D2C472}">
      <dgm:prSet/>
      <dgm:spPr/>
      <dgm:t>
        <a:bodyPr/>
        <a:lstStyle/>
        <a:p>
          <a:endParaRPr lang="en-IN"/>
        </a:p>
      </dgm:t>
    </dgm:pt>
    <dgm:pt modelId="{3F2BB0E1-7BEA-45C2-A787-015398C74349}" type="sibTrans" cxnId="{C9C90603-69F2-43FF-B576-A756B2D2C472}">
      <dgm:prSet/>
      <dgm:spPr/>
      <dgm:t>
        <a:bodyPr/>
        <a:lstStyle/>
        <a:p>
          <a:endParaRPr lang="en-IN"/>
        </a:p>
      </dgm:t>
    </dgm:pt>
    <dgm:pt modelId="{90C20F9A-EAA2-4DD1-9C80-5E9E4C627727}" type="pres">
      <dgm:prSet presAssocID="{54E51676-AB79-4C42-9F7D-450D42C95B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ECEA0FE-769A-446E-9087-222EF5C4DA23}" type="pres">
      <dgm:prSet presAssocID="{9CEA3C57-99BE-44DB-B9EE-F6D0004D188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E784CB-6BF8-4022-A899-BFA05C19DA53}" type="pres">
      <dgm:prSet presAssocID="{3E813383-ADB5-42C5-B467-D6ECF535C9D9}" presName="spacer" presStyleCnt="0"/>
      <dgm:spPr/>
    </dgm:pt>
    <dgm:pt modelId="{992F92FD-0E9A-41CB-8631-E1EABA8ACF99}" type="pres">
      <dgm:prSet presAssocID="{83A4A400-D25B-4D83-BCF1-05C49370ABC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F7C2EE-8030-4ED4-B396-3AD3F842511E}" type="pres">
      <dgm:prSet presAssocID="{664EC25F-DE9E-4462-8A63-9AD16A1881C2}" presName="spacer" presStyleCnt="0"/>
      <dgm:spPr/>
    </dgm:pt>
    <dgm:pt modelId="{61C49364-2913-4568-A8A2-E1B6CABD1CF0}" type="pres">
      <dgm:prSet presAssocID="{C5EE076D-5D81-41EA-9AF2-D0F87A32EFB9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69A744-9FE0-4CD8-B20F-07F9AA6AF7E7}" type="pres">
      <dgm:prSet presAssocID="{45CC85DB-3441-4C29-ADB5-31DE52126921}" presName="spacer" presStyleCnt="0"/>
      <dgm:spPr/>
    </dgm:pt>
    <dgm:pt modelId="{D73F4D9A-462F-492C-8775-0A37E4589D6E}" type="pres">
      <dgm:prSet presAssocID="{17BDAFC3-EB78-4F1B-AF4B-3DB31DBE93E1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81C227A-3C22-423E-9524-EEDA1B50A468}" type="presOf" srcId="{83A4A400-D25B-4D83-BCF1-05C49370ABC4}" destId="{992F92FD-0E9A-41CB-8631-E1EABA8ACF99}" srcOrd="0" destOrd="0" presId="urn:microsoft.com/office/officeart/2005/8/layout/vList2"/>
    <dgm:cxn modelId="{4A888A31-AE5F-4EFA-B5CF-E03F90319C20}" type="presOf" srcId="{C5EE076D-5D81-41EA-9AF2-D0F87A32EFB9}" destId="{61C49364-2913-4568-A8A2-E1B6CABD1CF0}" srcOrd="0" destOrd="0" presId="urn:microsoft.com/office/officeart/2005/8/layout/vList2"/>
    <dgm:cxn modelId="{E69A0D03-5628-4E95-A781-28B660564583}" type="presOf" srcId="{17BDAFC3-EB78-4F1B-AF4B-3DB31DBE93E1}" destId="{D73F4D9A-462F-492C-8775-0A37E4589D6E}" srcOrd="0" destOrd="0" presId="urn:microsoft.com/office/officeart/2005/8/layout/vList2"/>
    <dgm:cxn modelId="{CB83FF7D-66E0-4C60-BAA7-BFAACC1F396D}" srcId="{54E51676-AB79-4C42-9F7D-450D42C95B3C}" destId="{83A4A400-D25B-4D83-BCF1-05C49370ABC4}" srcOrd="1" destOrd="0" parTransId="{DF13DD6F-0958-4362-ACBB-469D3D1FE0C3}" sibTransId="{664EC25F-DE9E-4462-8A63-9AD16A1881C2}"/>
    <dgm:cxn modelId="{B3D4DB71-CD95-4D69-A219-14F13DA5D8E1}" srcId="{54E51676-AB79-4C42-9F7D-450D42C95B3C}" destId="{C5EE076D-5D81-41EA-9AF2-D0F87A32EFB9}" srcOrd="2" destOrd="0" parTransId="{F4431893-54AF-4ED3-B9DD-63A0D0817CB8}" sibTransId="{45CC85DB-3441-4C29-ADB5-31DE52126921}"/>
    <dgm:cxn modelId="{119A8880-A71D-42D1-AB63-9B7DD9852742}" srcId="{54E51676-AB79-4C42-9F7D-450D42C95B3C}" destId="{9CEA3C57-99BE-44DB-B9EE-F6D0004D1888}" srcOrd="0" destOrd="0" parTransId="{6039FB5A-E5A2-45BD-BC23-58ACB9535006}" sibTransId="{3E813383-ADB5-42C5-B467-D6ECF535C9D9}"/>
    <dgm:cxn modelId="{38C40F72-694C-4AC6-90CA-01455A098ADF}" type="presOf" srcId="{54E51676-AB79-4C42-9F7D-450D42C95B3C}" destId="{90C20F9A-EAA2-4DD1-9C80-5E9E4C627727}" srcOrd="0" destOrd="0" presId="urn:microsoft.com/office/officeart/2005/8/layout/vList2"/>
    <dgm:cxn modelId="{C9C90603-69F2-43FF-B576-A756B2D2C472}" srcId="{54E51676-AB79-4C42-9F7D-450D42C95B3C}" destId="{17BDAFC3-EB78-4F1B-AF4B-3DB31DBE93E1}" srcOrd="3" destOrd="0" parTransId="{596223FD-6D7B-4E63-B97C-503DD5FFE824}" sibTransId="{3F2BB0E1-7BEA-45C2-A787-015398C74349}"/>
    <dgm:cxn modelId="{338FEE84-43B5-48DA-8204-EA50676BAE1A}" type="presOf" srcId="{9CEA3C57-99BE-44DB-B9EE-F6D0004D1888}" destId="{7ECEA0FE-769A-446E-9087-222EF5C4DA23}" srcOrd="0" destOrd="0" presId="urn:microsoft.com/office/officeart/2005/8/layout/vList2"/>
    <dgm:cxn modelId="{71E15FA7-50DE-4071-9438-214D36B828D1}" type="presParOf" srcId="{90C20F9A-EAA2-4DD1-9C80-5E9E4C627727}" destId="{7ECEA0FE-769A-446E-9087-222EF5C4DA23}" srcOrd="0" destOrd="0" presId="urn:microsoft.com/office/officeart/2005/8/layout/vList2"/>
    <dgm:cxn modelId="{C40E523E-5887-43B4-807D-732E8ADDEAE9}" type="presParOf" srcId="{90C20F9A-EAA2-4DD1-9C80-5E9E4C627727}" destId="{4BE784CB-6BF8-4022-A899-BFA05C19DA53}" srcOrd="1" destOrd="0" presId="urn:microsoft.com/office/officeart/2005/8/layout/vList2"/>
    <dgm:cxn modelId="{62ACADB7-CD73-4237-8E27-79B76A4B45AC}" type="presParOf" srcId="{90C20F9A-EAA2-4DD1-9C80-5E9E4C627727}" destId="{992F92FD-0E9A-41CB-8631-E1EABA8ACF99}" srcOrd="2" destOrd="0" presId="urn:microsoft.com/office/officeart/2005/8/layout/vList2"/>
    <dgm:cxn modelId="{A6C930C2-2C8E-4012-A341-1DCA9331E6E2}" type="presParOf" srcId="{90C20F9A-EAA2-4DD1-9C80-5E9E4C627727}" destId="{0AF7C2EE-8030-4ED4-B396-3AD3F842511E}" srcOrd="3" destOrd="0" presId="urn:microsoft.com/office/officeart/2005/8/layout/vList2"/>
    <dgm:cxn modelId="{B7D8B4D9-86C3-40ED-9FDC-E72F84B60534}" type="presParOf" srcId="{90C20F9A-EAA2-4DD1-9C80-5E9E4C627727}" destId="{61C49364-2913-4568-A8A2-E1B6CABD1CF0}" srcOrd="4" destOrd="0" presId="urn:microsoft.com/office/officeart/2005/8/layout/vList2"/>
    <dgm:cxn modelId="{6A418FCE-1862-4550-80DC-C3A07CD8E9BD}" type="presParOf" srcId="{90C20F9A-EAA2-4DD1-9C80-5E9E4C627727}" destId="{B869A744-9FE0-4CD8-B20F-07F9AA6AF7E7}" srcOrd="5" destOrd="0" presId="urn:microsoft.com/office/officeart/2005/8/layout/vList2"/>
    <dgm:cxn modelId="{7DF675FB-0A46-45F9-A28F-116788914AD2}" type="presParOf" srcId="{90C20F9A-EAA2-4DD1-9C80-5E9E4C627727}" destId="{D73F4D9A-462F-492C-8775-0A37E4589D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5E3EA-5ED9-4F20-93AA-C54EB7F2505A}">
      <dsp:nvSpPr>
        <dsp:cNvPr id="0" name=""/>
        <dsp:cNvSpPr/>
      </dsp:nvSpPr>
      <dsp:spPr>
        <a:xfrm>
          <a:off x="0" y="456862"/>
          <a:ext cx="10820400" cy="1516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Containerization is a lightweight form of virtualization that allows developers to package and run applications along with their dependencies in isolated environments called containers. </a:t>
          </a:r>
          <a:endParaRPr lang="en-IN" sz="2700" kern="1200"/>
        </a:p>
      </dsp:txBody>
      <dsp:txXfrm>
        <a:off x="74021" y="530883"/>
        <a:ext cx="10672358" cy="1368278"/>
      </dsp:txXfrm>
    </dsp:sp>
    <dsp:sp modelId="{FB6F00EF-D569-4796-A9B0-19CA830F8516}">
      <dsp:nvSpPr>
        <dsp:cNvPr id="0" name=""/>
        <dsp:cNvSpPr/>
      </dsp:nvSpPr>
      <dsp:spPr>
        <a:xfrm>
          <a:off x="0" y="2050942"/>
          <a:ext cx="10820400" cy="1516320"/>
        </a:xfrm>
        <a:prstGeom prst="roundRect">
          <a:avLst/>
        </a:prstGeom>
        <a:solidFill>
          <a:schemeClr val="accent5">
            <a:hueOff val="1841358"/>
            <a:satOff val="30680"/>
            <a:lumOff val="-15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Unlike traditional virtual machines, containers share the host system's operating system kernel but maintain isolated user spaces.</a:t>
          </a:r>
          <a:endParaRPr lang="en-IN" sz="2700" kern="1200"/>
        </a:p>
      </dsp:txBody>
      <dsp:txXfrm>
        <a:off x="74021" y="2124963"/>
        <a:ext cx="10672358" cy="1368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260A3-EF4F-4792-B4AA-EBE42F99BC94}">
      <dsp:nvSpPr>
        <dsp:cNvPr id="0" name=""/>
        <dsp:cNvSpPr/>
      </dsp:nvSpPr>
      <dsp:spPr>
        <a:xfrm>
          <a:off x="0" y="125470"/>
          <a:ext cx="10972800" cy="743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Containers:</a:t>
          </a:r>
          <a:r>
            <a:rPr lang="en-US" sz="3100" kern="1200" smtClean="0"/>
            <a:t> </a:t>
          </a:r>
          <a:endParaRPr lang="en-IN" sz="3100" kern="1200"/>
        </a:p>
      </dsp:txBody>
      <dsp:txXfrm>
        <a:off x="36296" y="161766"/>
        <a:ext cx="10900208" cy="670943"/>
      </dsp:txXfrm>
    </dsp:sp>
    <dsp:sp modelId="{186E71EB-9216-4133-B479-B58D6E00AC77}">
      <dsp:nvSpPr>
        <dsp:cNvPr id="0" name=""/>
        <dsp:cNvSpPr/>
      </dsp:nvSpPr>
      <dsp:spPr>
        <a:xfrm>
          <a:off x="0" y="869005"/>
          <a:ext cx="1097280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Encapsulated environments that include the application, its dependencies, libraries, and configuration files. 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They ensure that the application runs consistently regardless of the environment.</a:t>
          </a:r>
          <a:endParaRPr lang="en-IN" sz="2400" kern="1200"/>
        </a:p>
      </dsp:txBody>
      <dsp:txXfrm>
        <a:off x="0" y="869005"/>
        <a:ext cx="10972800" cy="1507994"/>
      </dsp:txXfrm>
    </dsp:sp>
    <dsp:sp modelId="{58AE5F03-8A3B-4172-B6F6-E02655950EF7}">
      <dsp:nvSpPr>
        <dsp:cNvPr id="0" name=""/>
        <dsp:cNvSpPr/>
      </dsp:nvSpPr>
      <dsp:spPr>
        <a:xfrm>
          <a:off x="0" y="2376999"/>
          <a:ext cx="10972800" cy="743535"/>
        </a:xfrm>
        <a:prstGeom prst="roundRect">
          <a:avLst/>
        </a:prstGeom>
        <a:solidFill>
          <a:schemeClr val="accent4">
            <a:hueOff val="4798252"/>
            <a:satOff val="-440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Docker:</a:t>
          </a:r>
          <a:r>
            <a:rPr lang="en-US" sz="3100" kern="1200" smtClean="0"/>
            <a:t> </a:t>
          </a:r>
          <a:endParaRPr lang="en-IN" sz="3100" kern="1200"/>
        </a:p>
      </dsp:txBody>
      <dsp:txXfrm>
        <a:off x="36296" y="2413295"/>
        <a:ext cx="10900208" cy="670943"/>
      </dsp:txXfrm>
    </dsp:sp>
    <dsp:sp modelId="{5D380D01-C86B-4845-8FC5-7898E6153BFF}">
      <dsp:nvSpPr>
        <dsp:cNvPr id="0" name=""/>
        <dsp:cNvSpPr/>
      </dsp:nvSpPr>
      <dsp:spPr>
        <a:xfrm>
          <a:off x="0" y="3120535"/>
          <a:ext cx="1097280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The most popular platform for creating, deploying, and managing containers. </a:t>
          </a:r>
          <a:endParaRPr lang="en-I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smtClean="0"/>
            <a:t>It provides tools to package applications into containers, distribute them, and run them on any system with Docker installed.</a:t>
          </a:r>
          <a:endParaRPr lang="en-IN" sz="2400" kern="1200"/>
        </a:p>
      </dsp:txBody>
      <dsp:txXfrm>
        <a:off x="0" y="3120535"/>
        <a:ext cx="10972800" cy="1507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EA0FE-769A-446E-9087-222EF5C4DA23}">
      <dsp:nvSpPr>
        <dsp:cNvPr id="0" name=""/>
        <dsp:cNvSpPr/>
      </dsp:nvSpPr>
      <dsp:spPr>
        <a:xfrm>
          <a:off x="0" y="39351"/>
          <a:ext cx="7680853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smtClean="0"/>
            <a:t>Portability</a:t>
          </a:r>
          <a:endParaRPr lang="en-IN" sz="3400" kern="1200"/>
        </a:p>
      </dsp:txBody>
      <dsp:txXfrm>
        <a:off x="39809" y="79160"/>
        <a:ext cx="7601235" cy="735872"/>
      </dsp:txXfrm>
    </dsp:sp>
    <dsp:sp modelId="{992F92FD-0E9A-41CB-8631-E1EABA8ACF99}">
      <dsp:nvSpPr>
        <dsp:cNvPr id="0" name=""/>
        <dsp:cNvSpPr/>
      </dsp:nvSpPr>
      <dsp:spPr>
        <a:xfrm>
          <a:off x="0" y="952762"/>
          <a:ext cx="7680853" cy="815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smtClean="0"/>
            <a:t>Scalability</a:t>
          </a:r>
          <a:endParaRPr lang="en-IN" sz="3400" kern="1200"/>
        </a:p>
      </dsp:txBody>
      <dsp:txXfrm>
        <a:off x="39809" y="992571"/>
        <a:ext cx="7601235" cy="735872"/>
      </dsp:txXfrm>
    </dsp:sp>
    <dsp:sp modelId="{61C49364-2913-4568-A8A2-E1B6CABD1CF0}">
      <dsp:nvSpPr>
        <dsp:cNvPr id="0" name=""/>
        <dsp:cNvSpPr/>
      </dsp:nvSpPr>
      <dsp:spPr>
        <a:xfrm>
          <a:off x="0" y="1866172"/>
          <a:ext cx="7680853" cy="8154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smtClean="0"/>
            <a:t>Isolation</a:t>
          </a:r>
          <a:endParaRPr lang="en-IN" sz="3400" kern="1200"/>
        </a:p>
      </dsp:txBody>
      <dsp:txXfrm>
        <a:off x="39809" y="1905981"/>
        <a:ext cx="7601235" cy="735872"/>
      </dsp:txXfrm>
    </dsp:sp>
    <dsp:sp modelId="{D73F4D9A-462F-492C-8775-0A37E4589D6E}">
      <dsp:nvSpPr>
        <dsp:cNvPr id="0" name=""/>
        <dsp:cNvSpPr/>
      </dsp:nvSpPr>
      <dsp:spPr>
        <a:xfrm>
          <a:off x="0" y="2779582"/>
          <a:ext cx="7680853" cy="8154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smtClean="0"/>
            <a:t>Efficiency</a:t>
          </a:r>
          <a:endParaRPr lang="en-IN" sz="3400" kern="1200"/>
        </a:p>
      </dsp:txBody>
      <dsp:txXfrm>
        <a:off x="39809" y="2819391"/>
        <a:ext cx="7601235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52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6837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0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11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7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7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68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51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8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22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58B3-AC05-483B-83FF-C18B980C83C8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03743-B77A-4A57-B3BC-A7EEF0890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76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890" y="126610"/>
            <a:ext cx="10637520" cy="2081054"/>
          </a:xfrm>
        </p:spPr>
        <p:txBody>
          <a:bodyPr>
            <a:normAutofit/>
          </a:bodyPr>
          <a:lstStyle/>
          <a:p>
            <a:r>
              <a:rPr lang="en-IN" sz="4400" dirty="0"/>
              <a:t>Introduction </a:t>
            </a:r>
            <a:r>
              <a:rPr lang="en-IN" sz="4400" dirty="0" smtClean="0"/>
              <a:t>to Containerization</a:t>
            </a:r>
            <a:endParaRPr lang="en-IN" sz="4400" dirty="0"/>
          </a:p>
        </p:txBody>
      </p:sp>
      <p:pic>
        <p:nvPicPr>
          <p:cNvPr id="1026" name="Picture 2" descr="What is Docker and why it is used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649" y="2252857"/>
            <a:ext cx="2952554" cy="244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14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754000"/>
          </a:xfrm>
        </p:spPr>
        <p:txBody>
          <a:bodyPr>
            <a:normAutofit/>
          </a:bodyPr>
          <a:lstStyle/>
          <a:p>
            <a:r>
              <a:rPr lang="en-US" b="1" dirty="0"/>
              <a:t>Docker Containers: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Instances </a:t>
            </a:r>
            <a:r>
              <a:rPr lang="en-US" dirty="0"/>
              <a:t>of Docker images. </a:t>
            </a:r>
            <a:endParaRPr lang="en-US" dirty="0" smtClean="0"/>
          </a:p>
          <a:p>
            <a:pPr lvl="1"/>
            <a:r>
              <a:rPr lang="en-US" dirty="0" smtClean="0"/>
              <a:t>Containers </a:t>
            </a:r>
            <a:r>
              <a:rPr lang="en-US" dirty="0"/>
              <a:t>are lightweight, portable, and isolated environments that run applications. </a:t>
            </a:r>
            <a:endParaRPr lang="en-US" dirty="0" smtClean="0"/>
          </a:p>
          <a:p>
            <a:pPr lvl="1"/>
            <a:r>
              <a:rPr lang="en-US" dirty="0" smtClean="0"/>
              <a:t>They </a:t>
            </a:r>
            <a:r>
              <a:rPr lang="en-US" dirty="0"/>
              <a:t>share the host system's OS kernel but maintain their own filesystem, processes, and network interfaces.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754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Dockerfile</a:t>
            </a:r>
            <a:r>
              <a:rPr lang="en-US" b="1" dirty="0"/>
              <a:t>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text file that contains a series of instructions on how to build a Docker image.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defines what goes on in the environment inside your container.</a:t>
            </a:r>
          </a:p>
          <a:p>
            <a:r>
              <a:rPr lang="en-US" b="1" dirty="0"/>
              <a:t>Docker Hub: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cloud-based repository where Docker users and partners create, test, store, and distribute Docker images.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is the default registry for Docker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Installing Docker Client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Get the windows installer from the official </a:t>
            </a:r>
            <a:r>
              <a:rPr lang="en-IN" dirty="0" err="1" smtClean="0"/>
              <a:t>docker</a:t>
            </a:r>
            <a:r>
              <a:rPr lang="en-IN" dirty="0" smtClean="0"/>
              <a:t> website.</a:t>
            </a:r>
          </a:p>
          <a:p>
            <a:r>
              <a:rPr lang="en-IN" dirty="0"/>
              <a:t>Docker desktop: </a:t>
            </a:r>
            <a:r>
              <a:rPr lang="en-IN" dirty="0">
                <a:hlinkClick r:id="rId2"/>
              </a:rPr>
              <a:t>https://www.docker.com/products/docker-desktop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 smtClean="0"/>
              <a:t>Double click and you can complete installer.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Docker installation</a:t>
            </a:r>
          </a:p>
          <a:p>
            <a:r>
              <a:rPr lang="en-US" dirty="0" smtClean="0"/>
              <a:t>Check </a:t>
            </a:r>
            <a:r>
              <a:rPr lang="en-US" dirty="0" err="1" smtClean="0"/>
              <a:t>docker</a:t>
            </a:r>
            <a:r>
              <a:rPr lang="en-US" dirty="0" smtClean="0"/>
              <a:t> version</a:t>
            </a:r>
          </a:p>
          <a:p>
            <a:pPr lvl="1"/>
            <a:r>
              <a:rPr lang="sv-SE" dirty="0" smtClean="0"/>
              <a:t>sudo </a:t>
            </a:r>
            <a:r>
              <a:rPr lang="sv-SE" dirty="0"/>
              <a:t>docker version</a:t>
            </a:r>
          </a:p>
          <a:p>
            <a:pPr lvl="1"/>
            <a:r>
              <a:rPr lang="sv-SE" dirty="0" smtClean="0"/>
              <a:t>sudo </a:t>
            </a:r>
            <a:r>
              <a:rPr lang="sv-SE" dirty="0"/>
              <a:t>docker </a:t>
            </a:r>
            <a:r>
              <a:rPr lang="sv-SE" dirty="0" smtClean="0"/>
              <a:t>–v / sudo </a:t>
            </a:r>
            <a:r>
              <a:rPr lang="sv-SE" dirty="0"/>
              <a:t>docker --version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6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 commands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 Containers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smtClean="0"/>
              <a:t>ls</a:t>
            </a:r>
            <a:endParaRPr lang="en-IN" dirty="0"/>
          </a:p>
          <a:p>
            <a:r>
              <a:rPr lang="en-IN" dirty="0"/>
              <a:t>Docker Images: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smtClean="0"/>
              <a:t>images</a:t>
            </a:r>
          </a:p>
          <a:p>
            <a:r>
              <a:rPr lang="en-IN" dirty="0"/>
              <a:t>Docker </a:t>
            </a:r>
            <a:r>
              <a:rPr lang="en-IN" dirty="0" smtClean="0"/>
              <a:t>Volume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volume 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34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Task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 a Hello World Container:</a:t>
            </a:r>
            <a:endParaRPr lang="en-US" dirty="0"/>
          </a:p>
          <a:p>
            <a:r>
              <a:rPr lang="en-US" dirty="0"/>
              <a:t>Task: Pull and run the official Docker "Hello World" container.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docker</a:t>
            </a:r>
            <a:r>
              <a:rPr lang="en-US" dirty="0"/>
              <a:t> pull hello-world to pull the image.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docker</a:t>
            </a:r>
            <a:r>
              <a:rPr lang="en-US" dirty="0"/>
              <a:t> run hello-world to run the container.</a:t>
            </a:r>
          </a:p>
          <a:p>
            <a:pPr lvl="1"/>
            <a:r>
              <a:rPr lang="en-US" dirty="0"/>
              <a:t>Observe the output to understand the basic Docker container lifecycle.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446" y="337626"/>
            <a:ext cx="5476746" cy="1055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3: Pull images from 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2" y="1519314"/>
            <a:ext cx="10316308" cy="51607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pull image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pull </a:t>
            </a:r>
            <a:r>
              <a:rPr lang="en-US" dirty="0" err="1"/>
              <a:t>docker</a:t>
            </a:r>
            <a:r>
              <a:rPr lang="en-US" dirty="0"/>
              <a:t>/getting-started</a:t>
            </a:r>
          </a:p>
          <a:p>
            <a:r>
              <a:rPr lang="en-US" dirty="0" smtClean="0"/>
              <a:t>Step </a:t>
            </a:r>
            <a:r>
              <a:rPr lang="en-US" dirty="0"/>
              <a:t>2: Check Image pulled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images</a:t>
            </a:r>
          </a:p>
          <a:p>
            <a:r>
              <a:rPr lang="en-US" dirty="0"/>
              <a:t>Step 3: Run the image in </a:t>
            </a:r>
            <a:r>
              <a:rPr lang="en-US" dirty="0" err="1"/>
              <a:t>docker</a:t>
            </a:r>
            <a:r>
              <a:rPr lang="en-US" dirty="0"/>
              <a:t> container with some specific PORT Number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-p 80:80 </a:t>
            </a:r>
            <a:r>
              <a:rPr lang="en-US" dirty="0" err="1" smtClean="0"/>
              <a:t>docker</a:t>
            </a:r>
            <a:r>
              <a:rPr lang="en-US" dirty="0" smtClean="0"/>
              <a:t>/getting-started</a:t>
            </a:r>
          </a:p>
          <a:p>
            <a:r>
              <a:rPr lang="en-US" dirty="0"/>
              <a:t>Step 4: Exit the container</a:t>
            </a:r>
          </a:p>
          <a:p>
            <a:pPr lvl="1"/>
            <a:r>
              <a:rPr lang="en-US" dirty="0" smtClean="0"/>
              <a:t>exit </a:t>
            </a:r>
            <a:r>
              <a:rPr lang="en-US" dirty="0"/>
              <a:t>or </a:t>
            </a:r>
            <a:r>
              <a:rPr lang="en-US" dirty="0" err="1" smtClean="0"/>
              <a:t>ctrl+c</a:t>
            </a:r>
            <a:endParaRPr lang="en-US" dirty="0" smtClean="0"/>
          </a:p>
          <a:p>
            <a:r>
              <a:rPr lang="en-US" dirty="0"/>
              <a:t>Step 5: Check the status of Running container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r>
              <a:rPr lang="en-US" dirty="0"/>
              <a:t>Step 6: Detach The </a:t>
            </a:r>
            <a:r>
              <a:rPr lang="en-US" dirty="0" smtClean="0"/>
              <a:t>container (run in detached mode)</a:t>
            </a:r>
            <a:endParaRPr lang="en-US" dirty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-d -p 80:80 </a:t>
            </a:r>
            <a:r>
              <a:rPr lang="en-US" dirty="0" err="1" smtClean="0"/>
              <a:t>docker</a:t>
            </a:r>
            <a:r>
              <a:rPr lang="en-US" dirty="0" smtClean="0"/>
              <a:t>/getting-started</a:t>
            </a:r>
          </a:p>
          <a:p>
            <a:r>
              <a:rPr lang="en-US" dirty="0"/>
              <a:t>step 7: Check the status of Container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container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r>
              <a:rPr lang="en-US" dirty="0"/>
              <a:t>check the output in the browser type </a:t>
            </a:r>
            <a:r>
              <a:rPr lang="en-US" dirty="0" smtClean="0"/>
              <a:t>localhost </a:t>
            </a:r>
            <a:r>
              <a:rPr lang="en-US" dirty="0"/>
              <a:t>and you can see the output of getting started container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2528"/>
            <a:ext cx="10972800" cy="4682279"/>
          </a:xfrm>
        </p:spPr>
        <p:txBody>
          <a:bodyPr/>
          <a:lstStyle/>
          <a:p>
            <a:r>
              <a:rPr lang="en-US" dirty="0"/>
              <a:t>Step 9: Stop Container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all the running </a:t>
            </a:r>
            <a:r>
              <a:rPr lang="en-US" dirty="0" smtClean="0"/>
              <a:t>container </a:t>
            </a:r>
            <a:r>
              <a:rPr lang="en-US" dirty="0"/>
              <a:t>and get the name of you container which you want to stop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container </a:t>
            </a:r>
            <a:r>
              <a:rPr lang="en-US" dirty="0" smtClean="0"/>
              <a:t>ls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stop </a:t>
            </a:r>
            <a:r>
              <a:rPr lang="en-US" dirty="0" err="1" smtClean="0"/>
              <a:t>container_name</a:t>
            </a:r>
            <a:endParaRPr lang="en-US" dirty="0" smtClean="0"/>
          </a:p>
          <a:p>
            <a:r>
              <a:rPr lang="en-US" dirty="0"/>
              <a:t>Step 10: Container Removal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ps</a:t>
            </a:r>
            <a:r>
              <a:rPr lang="en-US" dirty="0"/>
              <a:t> </a:t>
            </a:r>
            <a:r>
              <a:rPr lang="en-US" dirty="0" smtClean="0"/>
              <a:t>–a</a:t>
            </a:r>
          </a:p>
          <a:p>
            <a:pPr lvl="1"/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/>
              <a:t>rm</a:t>
            </a:r>
            <a:r>
              <a:rPr lang="en-IN" dirty="0"/>
              <a:t> </a:t>
            </a:r>
            <a:r>
              <a:rPr lang="en-IN" dirty="0" err="1" smtClean="0"/>
              <a:t>name_of_container</a:t>
            </a:r>
            <a:endParaRPr lang="en-IN" dirty="0" smtClean="0"/>
          </a:p>
          <a:p>
            <a:pPr lvl="1"/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</a:t>
            </a:r>
            <a:r>
              <a:rPr lang="en-US" dirty="0"/>
              <a:t> -f </a:t>
            </a:r>
            <a:r>
              <a:rPr lang="en-US" dirty="0" err="1"/>
              <a:t>name_of_container</a:t>
            </a:r>
            <a:r>
              <a:rPr lang="en-US" dirty="0"/>
              <a:t> (use -f flag to remove container forcefully)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97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1514"/>
            <a:ext cx="10972800" cy="4893294"/>
          </a:xfrm>
        </p:spPr>
        <p:txBody>
          <a:bodyPr>
            <a:normAutofit/>
          </a:bodyPr>
          <a:lstStyle/>
          <a:p>
            <a:r>
              <a:rPr lang="en-US" dirty="0"/>
              <a:t>Giving Own name to container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-d -p 80:80 --name  </a:t>
            </a:r>
            <a:r>
              <a:rPr lang="en-US" dirty="0" err="1"/>
              <a:t>my_getting_started_app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/getting-started</a:t>
            </a:r>
          </a:p>
          <a:p>
            <a:pPr lvl="1"/>
            <a:r>
              <a:rPr lang="en-US" dirty="0" smtClean="0"/>
              <a:t>Check running container</a:t>
            </a:r>
          </a:p>
          <a:p>
            <a:pPr lvl="1"/>
            <a:r>
              <a:rPr lang="en-US" dirty="0" smtClean="0"/>
              <a:t>Stop the same</a:t>
            </a:r>
          </a:p>
          <a:p>
            <a:pPr lvl="1"/>
            <a:r>
              <a:rPr lang="en-US" dirty="0" smtClean="0"/>
              <a:t>Remove the same</a:t>
            </a:r>
          </a:p>
          <a:p>
            <a:r>
              <a:rPr lang="en-US" dirty="0"/>
              <a:t>Step 11: Remove Images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images (get the image name which you want to </a:t>
            </a:r>
            <a:r>
              <a:rPr lang="en-US" dirty="0" smtClean="0"/>
              <a:t>remove)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</a:t>
            </a:r>
            <a:r>
              <a:rPr lang="en-US" dirty="0" smtClean="0"/>
              <a:t>name-of-image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-f </a:t>
            </a:r>
            <a:r>
              <a:rPr lang="en-US" dirty="0" smtClean="0"/>
              <a:t>name-of-image</a:t>
            </a:r>
            <a:endParaRPr lang="en-US" dirty="0"/>
          </a:p>
          <a:p>
            <a:r>
              <a:rPr lang="en-US" dirty="0"/>
              <a:t>(after removal check again the image removed or not</a:t>
            </a:r>
            <a:r>
              <a:rPr lang="en-US" dirty="0" smtClean="0"/>
              <a:t>) – </a:t>
            </a:r>
            <a:r>
              <a:rPr lang="en-US" dirty="0" err="1" smtClean="0"/>
              <a:t>docker</a:t>
            </a:r>
            <a:r>
              <a:rPr lang="en-US" dirty="0" smtClean="0"/>
              <a:t>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8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Pull the ready images from </a:t>
            </a:r>
            <a:r>
              <a:rPr lang="en-US" dirty="0" err="1"/>
              <a:t>docker</a:t>
            </a:r>
            <a:r>
              <a:rPr lang="en-US" dirty="0"/>
              <a:t> 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 smtClean="0"/>
              <a:t>ubuntu</a:t>
            </a:r>
            <a:endParaRPr lang="en-IN" dirty="0"/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err="1" smtClean="0"/>
              <a:t>mysql</a:t>
            </a:r>
            <a:endParaRPr lang="en-IN" dirty="0"/>
          </a:p>
          <a:p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pull </a:t>
            </a:r>
            <a:r>
              <a:rPr lang="en-IN" dirty="0" smtClean="0"/>
              <a:t>mysql:5.7 (pull with version)</a:t>
            </a:r>
          </a:p>
          <a:p>
            <a:r>
              <a:rPr lang="en-US" dirty="0"/>
              <a:t>check </a:t>
            </a:r>
            <a:r>
              <a:rPr lang="en-US" dirty="0" smtClean="0"/>
              <a:t>images 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images </a:t>
            </a:r>
            <a:endParaRPr lang="en-US" dirty="0" smtClean="0"/>
          </a:p>
          <a:p>
            <a:r>
              <a:rPr lang="en-US" dirty="0"/>
              <a:t>Remove 5.7 version image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err="1"/>
              <a:t>rmi</a:t>
            </a:r>
            <a:r>
              <a:rPr lang="en-US" dirty="0"/>
              <a:t> mysql:5.7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4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Containerization?</a:t>
            </a:r>
            <a:r>
              <a:rPr lang="en-IN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886627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6597"/>
            <a:ext cx="10972800" cy="4668211"/>
          </a:xfrm>
        </p:spPr>
        <p:txBody>
          <a:bodyPr/>
          <a:lstStyle/>
          <a:p>
            <a:r>
              <a:rPr lang="en-US" b="1" dirty="0"/>
              <a:t>Let's run </a:t>
            </a:r>
            <a:r>
              <a:rPr lang="en-US" b="1" dirty="0" err="1"/>
              <a:t>mysql</a:t>
            </a:r>
            <a:r>
              <a:rPr lang="en-US" b="1" dirty="0"/>
              <a:t> image in </a:t>
            </a:r>
            <a:r>
              <a:rPr lang="en-US" b="1" dirty="0" err="1"/>
              <a:t>docker</a:t>
            </a:r>
            <a:r>
              <a:rPr lang="en-US" b="1" dirty="0"/>
              <a:t> container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--name </a:t>
            </a:r>
            <a:r>
              <a:rPr lang="en-US" dirty="0" err="1"/>
              <a:t>my_mysql_container</a:t>
            </a:r>
            <a:r>
              <a:rPr lang="en-US" dirty="0"/>
              <a:t> -e MYSQL_ROOT_PASSWORD=123456 -d </a:t>
            </a:r>
            <a:r>
              <a:rPr lang="en-US" dirty="0" err="1" smtClean="0"/>
              <a:t>mysql</a:t>
            </a:r>
            <a:endParaRPr lang="en-US" dirty="0" smtClean="0"/>
          </a:p>
          <a:p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docker</a:t>
            </a:r>
            <a:r>
              <a:rPr lang="en-IN" dirty="0"/>
              <a:t> container </a:t>
            </a:r>
            <a:r>
              <a:rPr lang="en-IN" dirty="0" smtClean="0"/>
              <a:t>ls (see running container)</a:t>
            </a:r>
          </a:p>
          <a:p>
            <a:r>
              <a:rPr lang="en-US" dirty="0" smtClean="0"/>
              <a:t>Connect with </a:t>
            </a:r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exec -it </a:t>
            </a:r>
            <a:r>
              <a:rPr lang="en-US" dirty="0" err="1"/>
              <a:t>my_mysql_container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 -</a:t>
            </a:r>
            <a:r>
              <a:rPr lang="en-US" dirty="0" err="1"/>
              <a:t>uroot</a:t>
            </a:r>
            <a:r>
              <a:rPr lang="en-US" dirty="0"/>
              <a:t> </a:t>
            </a:r>
            <a:r>
              <a:rPr lang="en-US" dirty="0" smtClean="0"/>
              <a:t>–p</a:t>
            </a:r>
          </a:p>
          <a:p>
            <a:pPr lvl="1"/>
            <a:r>
              <a:rPr lang="en-US" dirty="0"/>
              <a:t>(enter your secret password and here we go you are connected with </a:t>
            </a:r>
            <a:r>
              <a:rPr lang="en-US" dirty="0" err="1"/>
              <a:t>mysql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create some queries and check.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8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Creating the Image we need to understand Docker </a:t>
            </a:r>
            <a:r>
              <a:rPr lang="en-US" dirty="0" smtClean="0"/>
              <a:t>file</a:t>
            </a:r>
          </a:p>
          <a:p>
            <a:r>
              <a:rPr lang="en-US" dirty="0"/>
              <a:t>its a file which doesn't contain any </a:t>
            </a:r>
            <a:r>
              <a:rPr lang="en-US" dirty="0" err="1"/>
              <a:t>extention</a:t>
            </a:r>
            <a:r>
              <a:rPr lang="en-US" dirty="0"/>
              <a:t> and its having some instructions written inside the same for creating/building a </a:t>
            </a:r>
            <a:r>
              <a:rPr lang="en-US" dirty="0" err="1"/>
              <a:t>docker</a:t>
            </a:r>
            <a:r>
              <a:rPr lang="en-US" dirty="0"/>
              <a:t> Image.</a:t>
            </a:r>
          </a:p>
          <a:p>
            <a:r>
              <a:rPr lang="en-US" dirty="0"/>
              <a:t>These instruction steps define steps needed to create an environment where you can run your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01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FROM</a:t>
            </a:r>
            <a:endParaRPr lang="en-US" dirty="0"/>
          </a:p>
          <a:p>
            <a:pPr lvl="1"/>
            <a:r>
              <a:rPr lang="en-US" dirty="0"/>
              <a:t>Specifies the base image to use for the subsequent instructions.</a:t>
            </a:r>
          </a:p>
          <a:p>
            <a:pPr lvl="1"/>
            <a:r>
              <a:rPr lang="en-US" dirty="0"/>
              <a:t>Every </a:t>
            </a:r>
            <a:r>
              <a:rPr lang="en-US" dirty="0" err="1"/>
              <a:t>Dockerfile</a:t>
            </a:r>
            <a:r>
              <a:rPr lang="en-US" dirty="0"/>
              <a:t> must start with a FROM instruction.</a:t>
            </a:r>
          </a:p>
          <a:p>
            <a:pPr lvl="1"/>
            <a:r>
              <a:rPr lang="en-IN" dirty="0"/>
              <a:t>FROM ubuntu:20.04</a:t>
            </a:r>
          </a:p>
          <a:p>
            <a:r>
              <a:rPr lang="en-US" b="1" dirty="0"/>
              <a:t>RUN</a:t>
            </a:r>
            <a:endParaRPr lang="en-US" dirty="0"/>
          </a:p>
          <a:p>
            <a:pPr lvl="1"/>
            <a:r>
              <a:rPr lang="en-US" dirty="0"/>
              <a:t>Executes commands in a new layer on top of the current image and commits the results.</a:t>
            </a:r>
          </a:p>
          <a:p>
            <a:pPr lvl="1"/>
            <a:r>
              <a:rPr lang="en-US" dirty="0"/>
              <a:t>Commonly used to install software packages.</a:t>
            </a:r>
          </a:p>
          <a:p>
            <a:pPr lvl="1"/>
            <a:r>
              <a:rPr lang="en-US" dirty="0"/>
              <a:t>RUN apt-get update &amp;&amp; apt-get install -y python3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1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CMD</a:t>
            </a:r>
            <a:endParaRPr lang="en-US" dirty="0"/>
          </a:p>
          <a:p>
            <a:pPr lvl="1"/>
            <a:r>
              <a:rPr lang="en-US" dirty="0"/>
              <a:t>Provides defaults for an executing container.</a:t>
            </a:r>
          </a:p>
          <a:p>
            <a:pPr lvl="1"/>
            <a:r>
              <a:rPr lang="en-US" dirty="0"/>
              <a:t>There can only be one CMD instruction in a </a:t>
            </a:r>
            <a:r>
              <a:rPr lang="en-US" dirty="0" err="1"/>
              <a:t>Dockerfile</a:t>
            </a:r>
            <a:r>
              <a:rPr lang="en-US" dirty="0"/>
              <a:t>. If multiple CMD instructions are provided, only the last one will be used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CMD ["python3", "app.py</a:t>
            </a:r>
            <a:r>
              <a:rPr lang="en-US" dirty="0" smtClean="0"/>
              <a:t>"]</a:t>
            </a:r>
            <a:endParaRPr lang="en-US" dirty="0"/>
          </a:p>
          <a:p>
            <a:r>
              <a:rPr lang="en-US" b="1" dirty="0"/>
              <a:t>LABEL</a:t>
            </a:r>
            <a:endParaRPr lang="en-US" dirty="0"/>
          </a:p>
          <a:p>
            <a:pPr lvl="1"/>
            <a:r>
              <a:rPr lang="en-US" dirty="0"/>
              <a:t>Adds metadata to the image. Can be used for description, versioning, authorship, and other useful information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LABEL maintainer="</a:t>
            </a:r>
            <a:r>
              <a:rPr lang="en-US" dirty="0" err="1"/>
              <a:t>Sonam</a:t>
            </a:r>
            <a:r>
              <a:rPr lang="en-US" dirty="0"/>
              <a:t> </a:t>
            </a:r>
            <a:r>
              <a:rPr lang="en-US" dirty="0" err="1"/>
              <a:t>Soni</a:t>
            </a:r>
            <a:r>
              <a:rPr lang="en-US" dirty="0"/>
              <a:t> &lt;sonam@gmail.com&gt;"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7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EXPOSE</a:t>
            </a:r>
            <a:endParaRPr lang="en-US" dirty="0"/>
          </a:p>
          <a:p>
            <a:pPr lvl="1"/>
            <a:r>
              <a:rPr lang="en-US" dirty="0"/>
              <a:t>Informs Docker that the container listens on the specified network ports at runtime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EXPOSE </a:t>
            </a:r>
            <a:r>
              <a:rPr lang="en-US" dirty="0" smtClean="0"/>
              <a:t>8080</a:t>
            </a:r>
            <a:endParaRPr lang="en-US" dirty="0"/>
          </a:p>
          <a:p>
            <a:r>
              <a:rPr lang="fr-FR" b="1" dirty="0"/>
              <a:t>ENV</a:t>
            </a:r>
            <a:endParaRPr lang="fr-FR" dirty="0"/>
          </a:p>
          <a:p>
            <a:pPr lvl="1"/>
            <a:r>
              <a:rPr lang="fr-FR" dirty="0"/>
              <a:t>Sets </a:t>
            </a:r>
            <a:r>
              <a:rPr lang="fr-FR" dirty="0" err="1"/>
              <a:t>environment</a:t>
            </a:r>
            <a:r>
              <a:rPr lang="fr-FR" dirty="0"/>
              <a:t> variables </a:t>
            </a:r>
            <a:r>
              <a:rPr lang="fr-FR" dirty="0" err="1"/>
              <a:t>inside</a:t>
            </a:r>
            <a:r>
              <a:rPr lang="fr-FR" dirty="0"/>
              <a:t> the container.</a:t>
            </a:r>
          </a:p>
          <a:p>
            <a:pPr lvl="1"/>
            <a:r>
              <a:rPr lang="en-IN" dirty="0"/>
              <a:t>ENV APP_HOME /</a:t>
            </a:r>
            <a:r>
              <a:rPr lang="en-IN" dirty="0" err="1"/>
              <a:t>usr</a:t>
            </a:r>
            <a:r>
              <a:rPr lang="en-IN" dirty="0"/>
              <a:t>/</a:t>
            </a:r>
            <a:r>
              <a:rPr lang="en-IN" dirty="0" err="1"/>
              <a:t>src</a:t>
            </a:r>
            <a:r>
              <a:rPr lang="en-IN" dirty="0"/>
              <a:t>/app</a:t>
            </a:r>
          </a:p>
          <a:p>
            <a:r>
              <a:rPr lang="en-US" b="1" dirty="0"/>
              <a:t>ADD</a:t>
            </a:r>
            <a:endParaRPr lang="en-US" dirty="0"/>
          </a:p>
          <a:p>
            <a:pPr lvl="1"/>
            <a:r>
              <a:rPr lang="en-US" dirty="0"/>
              <a:t>Copies files, directories, or remote file URLs from the source to the destination path in the image.</a:t>
            </a:r>
          </a:p>
          <a:p>
            <a:pPr lvl="1"/>
            <a:r>
              <a:rPr lang="en-IN" dirty="0"/>
              <a:t>ADD config.tar.gz /</a:t>
            </a:r>
            <a:r>
              <a:rPr lang="en-IN" dirty="0" err="1"/>
              <a:t>etc</a:t>
            </a:r>
            <a:r>
              <a:rPr lang="en-IN" dirty="0"/>
              <a:t>/</a:t>
            </a:r>
            <a:r>
              <a:rPr lang="en-IN" dirty="0" err="1"/>
              <a:t>config</a:t>
            </a:r>
            <a:r>
              <a:rPr lang="en-IN" dirty="0"/>
              <a:t>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1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COPY</a:t>
            </a:r>
            <a:endParaRPr lang="en-US" dirty="0"/>
          </a:p>
          <a:p>
            <a:pPr lvl="1"/>
            <a:r>
              <a:rPr lang="en-US" dirty="0"/>
              <a:t>Similar to ADD, but only supports copying local files and directories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COPY . /</a:t>
            </a:r>
            <a:r>
              <a:rPr lang="en-US" dirty="0" smtClean="0"/>
              <a:t>app</a:t>
            </a:r>
            <a:endParaRPr lang="en-US" dirty="0"/>
          </a:p>
          <a:p>
            <a:r>
              <a:rPr lang="en-US" b="1" dirty="0"/>
              <a:t>ENTRYPOINT</a:t>
            </a:r>
            <a:endParaRPr lang="en-US" dirty="0"/>
          </a:p>
          <a:p>
            <a:pPr lvl="1"/>
            <a:r>
              <a:rPr lang="en-US" dirty="0"/>
              <a:t>Configures a container that will run as an executable.</a:t>
            </a:r>
          </a:p>
          <a:p>
            <a:pPr lvl="1"/>
            <a:r>
              <a:rPr lang="en-IN" dirty="0"/>
              <a:t>ENTRYPOINT ["python3", "app.py"]</a:t>
            </a:r>
          </a:p>
          <a:p>
            <a:r>
              <a:rPr lang="en-US" b="1" dirty="0"/>
              <a:t>VOLUME</a:t>
            </a:r>
            <a:endParaRPr lang="en-US" dirty="0"/>
          </a:p>
          <a:p>
            <a:pPr lvl="1"/>
            <a:r>
              <a:rPr lang="en-US" dirty="0"/>
              <a:t>Creates a mount point with the specified path and marks it as holding externally mounted volumes from the host or other containers.</a:t>
            </a:r>
          </a:p>
          <a:p>
            <a:pPr lvl="1"/>
            <a:r>
              <a:rPr lang="en-IN" dirty="0"/>
              <a:t>VOLUME /data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2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WORKDIR</a:t>
            </a:r>
            <a:endParaRPr lang="en-US" dirty="0"/>
          </a:p>
          <a:p>
            <a:pPr lvl="1"/>
            <a:r>
              <a:rPr lang="en-US" dirty="0"/>
              <a:t>Sets the working directory for any RUN, CMD, ENTRYPOINT, COPY, and ADD instructions that follow it in the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pPr lvl="1"/>
            <a:r>
              <a:rPr lang="en-IN" dirty="0"/>
              <a:t>WORKDIR /app</a:t>
            </a:r>
          </a:p>
          <a:p>
            <a:r>
              <a:rPr lang="en-US" b="1" dirty="0"/>
              <a:t>USER</a:t>
            </a:r>
            <a:endParaRPr lang="en-US" dirty="0"/>
          </a:p>
          <a:p>
            <a:pPr lvl="1"/>
            <a:r>
              <a:rPr lang="en-US" dirty="0"/>
              <a:t>Sets the user name or UID to use when running the image and for any RUN, CMD, and ENTRYPOINT instructions that follow it.</a:t>
            </a:r>
          </a:p>
          <a:p>
            <a:pPr lvl="1"/>
            <a:r>
              <a:rPr lang="en-IN" dirty="0"/>
              <a:t>USER </a:t>
            </a:r>
            <a:r>
              <a:rPr lang="en-IN" dirty="0" err="1"/>
              <a:t>appuser</a:t>
            </a:r>
            <a:endParaRPr lang="en-IN" dirty="0"/>
          </a:p>
          <a:p>
            <a:r>
              <a:rPr lang="en-US" b="1" dirty="0"/>
              <a:t>ARG</a:t>
            </a:r>
            <a:endParaRPr lang="en-US" dirty="0"/>
          </a:p>
          <a:p>
            <a:pPr lvl="1"/>
            <a:r>
              <a:rPr lang="en-US" dirty="0"/>
              <a:t>Defines a variable that users can pass at build-time to the builder with the </a:t>
            </a:r>
            <a:r>
              <a:rPr lang="en-US" dirty="0" err="1"/>
              <a:t>docker</a:t>
            </a:r>
            <a:r>
              <a:rPr lang="en-US" dirty="0"/>
              <a:t> build command.</a:t>
            </a:r>
          </a:p>
          <a:p>
            <a:pPr lvl="1"/>
            <a:r>
              <a:rPr lang="en-US" dirty="0"/>
              <a:t>ARG </a:t>
            </a:r>
            <a:r>
              <a:rPr lang="en-US" dirty="0" err="1"/>
              <a:t>build_version</a:t>
            </a:r>
            <a:endParaRPr lang="en-US" dirty="0"/>
          </a:p>
          <a:p>
            <a:pPr lvl="1"/>
            <a:r>
              <a:rPr lang="en-US" dirty="0"/>
              <a:t>RUN echo "Building version $</a:t>
            </a:r>
            <a:r>
              <a:rPr lang="en-US" dirty="0" err="1"/>
              <a:t>build_version</a:t>
            </a:r>
            <a:r>
              <a:rPr lang="en-US" dirty="0"/>
              <a:t>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Let’s Create one Website &amp; </a:t>
            </a:r>
            <a:r>
              <a:rPr lang="en-IN" dirty="0" err="1" smtClean="0"/>
              <a:t>Dockerfile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one folder named </a:t>
            </a:r>
            <a:r>
              <a:rPr lang="en-IN" dirty="0" err="1" smtClean="0"/>
              <a:t>mindsprint</a:t>
            </a:r>
            <a:endParaRPr lang="en-IN" dirty="0" smtClean="0"/>
          </a:p>
          <a:p>
            <a:r>
              <a:rPr lang="en-IN" dirty="0" smtClean="0"/>
              <a:t>Create index.html with some sample code</a:t>
            </a:r>
          </a:p>
          <a:p>
            <a:r>
              <a:rPr lang="en-IN" dirty="0" smtClean="0"/>
              <a:t>Create </a:t>
            </a:r>
            <a:r>
              <a:rPr lang="en-IN" dirty="0" err="1" smtClean="0"/>
              <a:t>dockerfile</a:t>
            </a:r>
            <a:r>
              <a:rPr lang="en-IN" dirty="0" smtClean="0"/>
              <a:t> without any extension in that.</a:t>
            </a:r>
          </a:p>
          <a:p>
            <a:r>
              <a:rPr lang="en-IN" dirty="0" smtClean="0"/>
              <a:t>Code Structure</a:t>
            </a:r>
          </a:p>
          <a:p>
            <a:pPr lvl="1"/>
            <a:r>
              <a:rPr lang="en-IN" dirty="0" err="1"/>
              <a:t>mindsprint</a:t>
            </a:r>
            <a:r>
              <a:rPr lang="en-IN" dirty="0"/>
              <a:t> </a:t>
            </a:r>
            <a:r>
              <a:rPr lang="en-IN" dirty="0" smtClean="0"/>
              <a:t>/ </a:t>
            </a:r>
          </a:p>
          <a:p>
            <a:pPr lvl="2"/>
            <a:r>
              <a:rPr lang="en-IN" dirty="0" err="1" smtClean="0"/>
              <a:t>Dockerfile</a:t>
            </a:r>
            <a:r>
              <a:rPr lang="en-IN" dirty="0" smtClean="0"/>
              <a:t> </a:t>
            </a:r>
          </a:p>
          <a:p>
            <a:pPr lvl="2"/>
            <a:r>
              <a:rPr lang="en-IN" dirty="0" smtClean="0"/>
              <a:t>index.html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43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file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IN" dirty="0"/>
              <a:t># Use the official Nginx image from Docker Hub</a:t>
            </a:r>
          </a:p>
          <a:p>
            <a:pPr marL="64008" indent="0">
              <a:buNone/>
            </a:pPr>
            <a:r>
              <a:rPr lang="en-IN" dirty="0"/>
              <a:t>FROM </a:t>
            </a:r>
            <a:r>
              <a:rPr lang="en-IN" dirty="0" err="1"/>
              <a:t>nginx:alpine</a:t>
            </a:r>
            <a:endParaRPr lang="en-IN" dirty="0"/>
          </a:p>
          <a:p>
            <a:pPr marL="64008" indent="0">
              <a:buNone/>
            </a:pPr>
            <a:endParaRPr lang="en-IN" dirty="0"/>
          </a:p>
          <a:p>
            <a:pPr marL="64008" indent="0">
              <a:buNone/>
            </a:pPr>
            <a:r>
              <a:rPr lang="en-IN" dirty="0"/>
              <a:t># Copy the HTML file to the default Nginx public directory</a:t>
            </a:r>
          </a:p>
          <a:p>
            <a:pPr marL="64008" indent="0">
              <a:buNone/>
            </a:pPr>
            <a:r>
              <a:rPr lang="en-IN" dirty="0"/>
              <a:t>COPY index.html /</a:t>
            </a:r>
            <a:r>
              <a:rPr lang="en-IN" dirty="0" err="1"/>
              <a:t>usr</a:t>
            </a:r>
            <a:r>
              <a:rPr lang="en-IN" dirty="0"/>
              <a:t>/share/</a:t>
            </a:r>
            <a:r>
              <a:rPr lang="en-IN" dirty="0" err="1"/>
              <a:t>nginx</a:t>
            </a:r>
            <a:r>
              <a:rPr lang="en-IN" dirty="0"/>
              <a:t>/html</a:t>
            </a:r>
          </a:p>
          <a:p>
            <a:pPr marL="64008" indent="0">
              <a:buNone/>
            </a:pPr>
            <a:endParaRPr lang="en-IN" dirty="0"/>
          </a:p>
          <a:p>
            <a:pPr marL="64008" indent="0">
              <a:buNone/>
            </a:pPr>
            <a:r>
              <a:rPr lang="en-IN" dirty="0"/>
              <a:t># Expose port 80 to the host</a:t>
            </a:r>
          </a:p>
          <a:p>
            <a:pPr marL="64008" indent="0">
              <a:buNone/>
            </a:pPr>
            <a:r>
              <a:rPr lang="en-IN" dirty="0"/>
              <a:t>EXPOSE 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8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an Image and run as Container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docker</a:t>
            </a:r>
            <a:r>
              <a:rPr lang="en-IN" dirty="0"/>
              <a:t> build -t </a:t>
            </a:r>
            <a:r>
              <a:rPr lang="en-IN" dirty="0" err="1" smtClean="0"/>
              <a:t>mindsprint</a:t>
            </a:r>
            <a:r>
              <a:rPr lang="en-IN" dirty="0" smtClean="0"/>
              <a:t> </a:t>
            </a:r>
          </a:p>
          <a:p>
            <a:endParaRPr lang="en-IN" dirty="0"/>
          </a:p>
          <a:p>
            <a:r>
              <a:rPr lang="en-US" dirty="0" err="1"/>
              <a:t>docker</a:t>
            </a:r>
            <a:r>
              <a:rPr lang="en-US" dirty="0"/>
              <a:t> run -d -p 8080:80 </a:t>
            </a:r>
            <a:r>
              <a:rPr lang="en-IN" dirty="0" err="1" smtClean="0"/>
              <a:t>mindsprint</a:t>
            </a:r>
            <a:endParaRPr lang="en-IN" dirty="0" smtClean="0"/>
          </a:p>
          <a:p>
            <a:endParaRPr lang="en-IN" dirty="0"/>
          </a:p>
          <a:p>
            <a:r>
              <a:rPr lang="en-IN" dirty="0">
                <a:hlinkClick r:id="rId2"/>
              </a:rPr>
              <a:t>http://</a:t>
            </a:r>
            <a:r>
              <a:rPr lang="en-IN" dirty="0" smtClean="0">
                <a:hlinkClick r:id="rId2"/>
              </a:rPr>
              <a:t>localhost:8080</a:t>
            </a:r>
            <a:r>
              <a:rPr lang="en-IN" dirty="0" smtClean="0"/>
              <a:t> check your deployed website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Concepts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80153"/>
              </p:ext>
            </p:extLst>
          </p:nvPr>
        </p:nvGraphicFramePr>
        <p:xfrm>
          <a:off x="609600" y="1700808"/>
          <a:ext cx="10972800" cy="475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906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Activity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one another website for </a:t>
            </a:r>
            <a:r>
              <a:rPr lang="en-IN" dirty="0" err="1" smtClean="0"/>
              <a:t>Banglore</a:t>
            </a:r>
            <a:r>
              <a:rPr lang="en-IN" dirty="0" smtClean="0"/>
              <a:t>-tourism</a:t>
            </a:r>
          </a:p>
          <a:p>
            <a:r>
              <a:rPr lang="en-IN" dirty="0" smtClean="0"/>
              <a:t>Deploy it on live server using apache server.</a:t>
            </a:r>
          </a:p>
          <a:p>
            <a:r>
              <a:rPr lang="en-IN" dirty="0" smtClean="0"/>
              <a:t>Create </a:t>
            </a:r>
            <a:r>
              <a:rPr lang="en-IN" dirty="0" err="1" smtClean="0"/>
              <a:t>docker</a:t>
            </a:r>
            <a:r>
              <a:rPr lang="en-IN" dirty="0" smtClean="0"/>
              <a:t> file</a:t>
            </a:r>
          </a:p>
          <a:p>
            <a:r>
              <a:rPr lang="en-IN" dirty="0" smtClean="0"/>
              <a:t>Build image</a:t>
            </a:r>
          </a:p>
          <a:p>
            <a:r>
              <a:rPr lang="en-IN" dirty="0" smtClean="0"/>
              <a:t>Check the created images</a:t>
            </a:r>
          </a:p>
          <a:p>
            <a:r>
              <a:rPr lang="en-IN" dirty="0" smtClean="0"/>
              <a:t>Run it as container and check localhost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47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Dockerfile</a:t>
            </a:r>
            <a:r>
              <a:rPr lang="en-IN" dirty="0" smtClean="0"/>
              <a:t> for apache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dirty="0"/>
              <a:t># Use the official Apache image from Docker Hub</a:t>
            </a:r>
          </a:p>
          <a:p>
            <a:pPr marL="64008" indent="0">
              <a:buNone/>
            </a:pPr>
            <a:r>
              <a:rPr lang="en-US" dirty="0"/>
              <a:t>FROM </a:t>
            </a:r>
            <a:r>
              <a:rPr lang="en-US" dirty="0" err="1"/>
              <a:t>httpd:alpine</a:t>
            </a:r>
            <a:endParaRPr lang="en-US" dirty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# Copy the HTML file to the default Apache public directory</a:t>
            </a:r>
          </a:p>
          <a:p>
            <a:pPr marL="64008" indent="0">
              <a:buNone/>
            </a:pPr>
            <a:r>
              <a:rPr lang="en-US" dirty="0"/>
              <a:t>COPY index.html /</a:t>
            </a:r>
            <a:r>
              <a:rPr lang="en-US" dirty="0" err="1"/>
              <a:t>usr</a:t>
            </a:r>
            <a:r>
              <a:rPr lang="en-US" dirty="0"/>
              <a:t>/local/apache2/</a:t>
            </a:r>
            <a:r>
              <a:rPr lang="en-US" dirty="0" err="1"/>
              <a:t>htdocs</a:t>
            </a:r>
            <a:r>
              <a:rPr lang="en-US" dirty="0"/>
              <a:t>/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/>
              <a:t># Expose port 80 to the host</a:t>
            </a:r>
          </a:p>
          <a:p>
            <a:pPr marL="64008" indent="0">
              <a:buNone/>
            </a:pPr>
            <a:r>
              <a:rPr lang="en-US" dirty="0"/>
              <a:t>EXPOSE 80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02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than 1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#Copy </a:t>
            </a:r>
            <a:r>
              <a:rPr lang="en-US" dirty="0"/>
              <a:t>the entire content of the local directory to the default Apache public directory </a:t>
            </a:r>
            <a:endParaRPr lang="en-US" dirty="0" smtClean="0"/>
          </a:p>
          <a:p>
            <a:r>
              <a:rPr lang="en-US" dirty="0" smtClean="0"/>
              <a:t>COPY </a:t>
            </a:r>
            <a:r>
              <a:rPr lang="en-US" dirty="0"/>
              <a:t>. /</a:t>
            </a:r>
            <a:r>
              <a:rPr lang="en-US" dirty="0" err="1"/>
              <a:t>usr</a:t>
            </a:r>
            <a:r>
              <a:rPr lang="en-US" dirty="0"/>
              <a:t>/local/apache2/</a:t>
            </a:r>
            <a:r>
              <a:rPr lang="en-US" dirty="0" err="1"/>
              <a:t>htdocs</a:t>
            </a:r>
            <a:r>
              <a:rPr lang="en-US" dirty="0" smtClean="0"/>
              <a:t>/</a:t>
            </a:r>
          </a:p>
          <a:p>
            <a:r>
              <a:rPr lang="en-US" dirty="0" smtClean="0"/>
              <a:t>(. Represent an entire folder to copy into </a:t>
            </a:r>
            <a:r>
              <a:rPr lang="en-US" dirty="0" err="1" smtClean="0"/>
              <a:t>htdocs</a:t>
            </a:r>
            <a:r>
              <a:rPr lang="en-US" dirty="0" smtClean="0"/>
              <a:t> folder)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one </a:t>
            </a:r>
            <a:r>
              <a:rPr lang="en-IN" dirty="0" err="1" smtClean="0"/>
              <a:t>NodeJs</a:t>
            </a:r>
            <a:r>
              <a:rPr lang="en-IN" dirty="0" smtClean="0"/>
              <a:t> application</a:t>
            </a:r>
          </a:p>
          <a:p>
            <a:pPr lvl="1"/>
            <a:r>
              <a:rPr lang="en-IN" dirty="0" smtClean="0"/>
              <a:t>App.js</a:t>
            </a:r>
          </a:p>
          <a:p>
            <a:pPr lvl="1"/>
            <a:r>
              <a:rPr lang="en-IN" dirty="0" err="1" smtClean="0"/>
              <a:t>Package.json</a:t>
            </a:r>
            <a:endParaRPr lang="en-IN" dirty="0" smtClean="0"/>
          </a:p>
          <a:p>
            <a:pPr lvl="1"/>
            <a:r>
              <a:rPr lang="en-IN" dirty="0" smtClean="0"/>
              <a:t>Install express package (</a:t>
            </a:r>
            <a:r>
              <a:rPr lang="en-IN" dirty="0" err="1" smtClean="0"/>
              <a:t>npm</a:t>
            </a:r>
            <a:r>
              <a:rPr lang="en-IN" dirty="0" smtClean="0"/>
              <a:t> install)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8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866" y="932558"/>
            <a:ext cx="7900459" cy="720080"/>
          </a:xfrm>
        </p:spPr>
        <p:txBody>
          <a:bodyPr>
            <a:normAutofit/>
          </a:bodyPr>
          <a:lstStyle/>
          <a:p>
            <a:r>
              <a:rPr lang="en-IN" dirty="0" smtClean="0"/>
              <a:t>App.js file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445" y="2017700"/>
            <a:ext cx="10035880" cy="382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2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97" y="450374"/>
            <a:ext cx="10972800" cy="857250"/>
          </a:xfrm>
        </p:spPr>
        <p:txBody>
          <a:bodyPr/>
          <a:lstStyle/>
          <a:p>
            <a:r>
              <a:rPr lang="en-IN" dirty="0" err="1" smtClean="0"/>
              <a:t>Package.json</a:t>
            </a:r>
            <a:r>
              <a:rPr lang="en-IN" dirty="0" smtClean="0"/>
              <a:t> file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54" y="1617784"/>
            <a:ext cx="99508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4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886" y="464541"/>
            <a:ext cx="7829553" cy="713794"/>
          </a:xfrm>
        </p:spPr>
        <p:txBody>
          <a:bodyPr>
            <a:normAutofit/>
          </a:bodyPr>
          <a:lstStyle/>
          <a:p>
            <a:r>
              <a:rPr lang="en-IN" dirty="0" err="1" smtClean="0"/>
              <a:t>DockerFile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006" y="1178335"/>
            <a:ext cx="6844433" cy="567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6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an image</a:t>
            </a:r>
          </a:p>
          <a:p>
            <a:r>
              <a:rPr lang="en-IN" dirty="0" smtClean="0"/>
              <a:t>Deploy it on a container with port 3000</a:t>
            </a:r>
          </a:p>
          <a:p>
            <a:r>
              <a:rPr lang="en-IN" dirty="0" err="1"/>
              <a:t>docker</a:t>
            </a:r>
            <a:r>
              <a:rPr lang="en-IN" dirty="0"/>
              <a:t> build -t </a:t>
            </a:r>
            <a:r>
              <a:rPr lang="en-IN" dirty="0" err="1" smtClean="0"/>
              <a:t>docker</a:t>
            </a:r>
            <a:r>
              <a:rPr lang="en-IN" dirty="0" smtClean="0"/>
              <a:t>-node-app .</a:t>
            </a:r>
          </a:p>
          <a:p>
            <a:r>
              <a:rPr lang="en-IN" dirty="0" err="1"/>
              <a:t>docker</a:t>
            </a:r>
            <a:r>
              <a:rPr lang="en-IN" dirty="0"/>
              <a:t> run -d -p 3000:3000 -v </a:t>
            </a:r>
            <a:r>
              <a:rPr lang="en-IN" dirty="0" err="1" smtClean="0"/>
              <a:t>docker</a:t>
            </a:r>
            <a:r>
              <a:rPr lang="en-IN" dirty="0" smtClean="0"/>
              <a:t>-node-app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7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r>
              <a:rPr lang="en-US" dirty="0" smtClean="0"/>
              <a:t> for </a:t>
            </a:r>
            <a:r>
              <a:rPr lang="en-US" dirty="0" err="1" smtClean="0"/>
              <a:t>Springboot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# Start with a base image containing Java runtime</a:t>
            </a:r>
            <a:br>
              <a:rPr lang="en-IN" dirty="0"/>
            </a:br>
            <a:r>
              <a:rPr lang="en-IN" dirty="0"/>
              <a:t>FROM openjdk:17-jdk-alpine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# Set the working directory inside the container</a:t>
            </a:r>
            <a:br>
              <a:rPr lang="en-IN" dirty="0"/>
            </a:br>
            <a:r>
              <a:rPr lang="en-IN" dirty="0"/>
              <a:t>WORKDIR /app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# Copy the packaged JAR file into the container</a:t>
            </a:r>
            <a:br>
              <a:rPr lang="en-IN" dirty="0"/>
            </a:br>
            <a:r>
              <a:rPr lang="en-IN" dirty="0"/>
              <a:t>COPY </a:t>
            </a:r>
            <a:r>
              <a:rPr lang="en-IN" dirty="0" smtClean="0"/>
              <a:t>target/myapp-0.0.1-SNAPSHOT.jar </a:t>
            </a:r>
            <a:r>
              <a:rPr lang="en-IN" dirty="0"/>
              <a:t>/</a:t>
            </a:r>
            <a:r>
              <a:rPr lang="en-IN" dirty="0" smtClean="0"/>
              <a:t>app/myapp-0.0.1-SNAPSHOT.jar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# Expose the port on which your Spring Boot application will run</a:t>
            </a:r>
            <a:br>
              <a:rPr lang="en-IN" dirty="0"/>
            </a:br>
            <a:r>
              <a:rPr lang="en-IN" dirty="0"/>
              <a:t>EXPOSE 8082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# Run the Spring Boot application</a:t>
            </a:r>
            <a:br>
              <a:rPr lang="en-IN" dirty="0"/>
            </a:br>
            <a:r>
              <a:rPr lang="en-IN" dirty="0"/>
              <a:t>ENTRYPOINT ["java", "-jar", "/</a:t>
            </a:r>
            <a:r>
              <a:rPr lang="en-IN" dirty="0" smtClean="0"/>
              <a:t>app/myapp-0.0.1-SNAPSHOT.jar</a:t>
            </a:r>
            <a:r>
              <a:rPr lang="en-IN" dirty="0"/>
              <a:t>"]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54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31520"/>
            <a:ext cx="9677400" cy="1325881"/>
          </a:xfrm>
        </p:spPr>
        <p:txBody>
          <a:bodyPr/>
          <a:lstStyle/>
          <a:p>
            <a:r>
              <a:rPr lang="en-IN" dirty="0"/>
              <a:t>Create Account to </a:t>
            </a:r>
            <a:r>
              <a:rPr lang="en-IN" dirty="0" err="1"/>
              <a:t>DockerHub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Open hub.docker.com</a:t>
            </a:r>
          </a:p>
          <a:p>
            <a:r>
              <a:rPr lang="en-IN" dirty="0" smtClean="0"/>
              <a:t>Create an account</a:t>
            </a:r>
          </a:p>
          <a:p>
            <a:r>
              <a:rPr lang="en-IN" dirty="0" smtClean="0"/>
              <a:t>let’s connect from </a:t>
            </a:r>
            <a:r>
              <a:rPr lang="en-IN" dirty="0" err="1" smtClean="0"/>
              <a:t>docker</a:t>
            </a:r>
            <a:endParaRPr lang="en-IN" dirty="0" smtClean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docker</a:t>
            </a:r>
            <a:r>
              <a:rPr lang="en-US" dirty="0"/>
              <a:t> login</a:t>
            </a:r>
          </a:p>
          <a:p>
            <a:pPr lvl="1"/>
            <a:r>
              <a:rPr lang="en-US" dirty="0" smtClean="0"/>
              <a:t>prompt </a:t>
            </a:r>
            <a:r>
              <a:rPr lang="en-US" dirty="0"/>
              <a:t>with username: enter your </a:t>
            </a:r>
            <a:r>
              <a:rPr lang="en-US" dirty="0" err="1"/>
              <a:t>docker</a:t>
            </a:r>
            <a:r>
              <a:rPr lang="en-US" dirty="0"/>
              <a:t> </a:t>
            </a:r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  <a:r>
              <a:rPr lang="en-US" dirty="0"/>
              <a:t>: type your password (The password which you type is not visible for security reasons) just press </a:t>
            </a:r>
            <a:r>
              <a:rPr lang="en-US" dirty="0" smtClean="0"/>
              <a:t>enter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good you will connected with your </a:t>
            </a:r>
            <a:r>
              <a:rPr lang="en-US" dirty="0" err="1"/>
              <a:t>docker</a:t>
            </a:r>
            <a:r>
              <a:rPr lang="en-US" dirty="0"/>
              <a:t> hub.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1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Containerization: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572862"/>
              </p:ext>
            </p:extLst>
          </p:nvPr>
        </p:nvGraphicFramePr>
        <p:xfrm>
          <a:off x="1295467" y="1988840"/>
          <a:ext cx="7680853" cy="3634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Push Image to </a:t>
            </a:r>
            <a:r>
              <a:rPr lang="en-IN" dirty="0" err="1" smtClean="0"/>
              <a:t>docker</a:t>
            </a:r>
            <a:r>
              <a:rPr lang="en-IN" dirty="0" smtClean="0"/>
              <a:t> 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Tag to your Docker Images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tag </a:t>
            </a:r>
            <a:r>
              <a:rPr lang="en-IN" dirty="0" err="1" smtClean="0"/>
              <a:t>imagename</a:t>
            </a:r>
            <a:r>
              <a:rPr lang="en-IN" dirty="0" smtClean="0"/>
              <a:t> </a:t>
            </a:r>
            <a:r>
              <a:rPr lang="en-IN" dirty="0" err="1" smtClean="0"/>
              <a:t>sonamsoni</a:t>
            </a:r>
            <a:r>
              <a:rPr lang="en-IN" dirty="0" smtClean="0"/>
              <a:t>/</a:t>
            </a:r>
            <a:r>
              <a:rPr lang="en-IN" dirty="0" err="1" smtClean="0"/>
              <a:t>myimage</a:t>
            </a:r>
            <a:endParaRPr lang="en-IN" dirty="0"/>
          </a:p>
          <a:p>
            <a:r>
              <a:rPr lang="en-IN" dirty="0"/>
              <a:t>Push Image to your Docker account</a:t>
            </a:r>
          </a:p>
          <a:p>
            <a:pPr lvl="1"/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/>
              <a:t>docker</a:t>
            </a:r>
            <a:r>
              <a:rPr lang="en-IN" dirty="0"/>
              <a:t> push </a:t>
            </a:r>
            <a:r>
              <a:rPr lang="en-IN" dirty="0" err="1" smtClean="0"/>
              <a:t>sonamsoni</a:t>
            </a:r>
            <a:r>
              <a:rPr lang="en-IN" dirty="0" smtClean="0"/>
              <a:t>/</a:t>
            </a:r>
            <a:r>
              <a:rPr lang="en-IN" dirty="0" err="1" smtClean="0"/>
              <a:t>myimage</a:t>
            </a:r>
            <a:endParaRPr lang="en-IN" dirty="0"/>
          </a:p>
          <a:p>
            <a:r>
              <a:rPr lang="en-IN" dirty="0"/>
              <a:t>Once its uploaded check </a:t>
            </a:r>
            <a:r>
              <a:rPr lang="en-IN" dirty="0" err="1"/>
              <a:t>docker</a:t>
            </a:r>
            <a:r>
              <a:rPr lang="en-IN" dirty="0"/>
              <a:t> hub to see the image uploaded</a:t>
            </a:r>
          </a:p>
        </p:txBody>
      </p:sp>
    </p:spTree>
    <p:extLst>
      <p:ext uri="{BB962C8B-B14F-4D97-AF65-F5344CB8AC3E}">
        <p14:creationId xmlns:p14="http://schemas.microsoft.com/office/powerpoint/2010/main" val="4678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857250"/>
          </a:xfrm>
        </p:spPr>
        <p:txBody>
          <a:bodyPr/>
          <a:lstStyle/>
          <a:p>
            <a:r>
              <a:rPr lang="en-IN" dirty="0" smtClean="0"/>
              <a:t>Docker Volumes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445"/>
            <a:ext cx="10972800" cy="5114040"/>
          </a:xfrm>
        </p:spPr>
        <p:txBody>
          <a:bodyPr>
            <a:normAutofit/>
          </a:bodyPr>
          <a:lstStyle/>
          <a:p>
            <a:r>
              <a:rPr lang="en-US" dirty="0"/>
              <a:t>Volumes are the storage, where we can persist our data generated by </a:t>
            </a:r>
            <a:r>
              <a:rPr lang="en-US" dirty="0" err="1"/>
              <a:t>docker</a:t>
            </a:r>
            <a:r>
              <a:rPr lang="en-US" dirty="0"/>
              <a:t> containers.</a:t>
            </a:r>
          </a:p>
          <a:p>
            <a:r>
              <a:rPr lang="en-US" dirty="0"/>
              <a:t>Using that we can share data between containers and also between container and host.</a:t>
            </a:r>
          </a:p>
          <a:p>
            <a:r>
              <a:rPr lang="en-US" dirty="0"/>
              <a:t>Docker Volumes are stored outside the container's filesystem so if you want to see your data after your container stops or remove you can check the same.</a:t>
            </a:r>
          </a:p>
          <a:p>
            <a:endParaRPr lang="en-US" dirty="0"/>
          </a:p>
          <a:p>
            <a:r>
              <a:rPr lang="en-US" dirty="0"/>
              <a:t>Let's create one Volume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volume create  </a:t>
            </a:r>
            <a:r>
              <a:rPr lang="en-US" dirty="0" err="1" smtClean="0"/>
              <a:t>my_volume</a:t>
            </a:r>
            <a:endParaRPr lang="en-US" dirty="0"/>
          </a:p>
          <a:p>
            <a:r>
              <a:rPr lang="en-US" dirty="0"/>
              <a:t>Let's run image in one container with volume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run -d --name </a:t>
            </a:r>
            <a:r>
              <a:rPr lang="en-US" dirty="0" err="1"/>
              <a:t>my_container</a:t>
            </a:r>
            <a:r>
              <a:rPr lang="en-US" dirty="0"/>
              <a:t> -v </a:t>
            </a:r>
            <a:r>
              <a:rPr lang="en-US" dirty="0" err="1"/>
              <a:t>my_volume</a:t>
            </a:r>
            <a:r>
              <a:rPr lang="en-US" dirty="0"/>
              <a:t>:/data </a:t>
            </a:r>
            <a:r>
              <a:rPr lang="en-US" dirty="0" err="1" smtClean="0"/>
              <a:t>imagename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86596"/>
            <a:ext cx="10972800" cy="4668211"/>
          </a:xfrm>
        </p:spPr>
        <p:txBody>
          <a:bodyPr>
            <a:normAutofit/>
          </a:bodyPr>
          <a:lstStyle/>
          <a:p>
            <a:r>
              <a:rPr lang="en-US" dirty="0"/>
              <a:t>container created with Name: </a:t>
            </a:r>
            <a:r>
              <a:rPr lang="en-US" dirty="0" err="1"/>
              <a:t>my_container</a:t>
            </a:r>
            <a:endParaRPr lang="en-US" dirty="0"/>
          </a:p>
          <a:p>
            <a:r>
              <a:rPr lang="en-US" dirty="0"/>
              <a:t>attached with volume: </a:t>
            </a:r>
            <a:r>
              <a:rPr lang="en-US" dirty="0" err="1"/>
              <a:t>my_volume</a:t>
            </a:r>
            <a:endParaRPr lang="en-US" dirty="0"/>
          </a:p>
          <a:p>
            <a:r>
              <a:rPr lang="en-US" dirty="0"/>
              <a:t>stores the containers data inside: /data </a:t>
            </a:r>
            <a:r>
              <a:rPr lang="en-US" dirty="0" smtClean="0"/>
              <a:t>directory</a:t>
            </a:r>
            <a:endParaRPr lang="en-US" dirty="0"/>
          </a:p>
          <a:p>
            <a:r>
              <a:rPr lang="en-US" dirty="0"/>
              <a:t>Get List of Volumes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volume </a:t>
            </a:r>
            <a:r>
              <a:rPr lang="en-US" dirty="0" smtClean="0"/>
              <a:t>ls</a:t>
            </a:r>
            <a:endParaRPr lang="en-US" dirty="0"/>
          </a:p>
          <a:p>
            <a:r>
              <a:rPr lang="en-US" dirty="0"/>
              <a:t>Inspect a </a:t>
            </a:r>
            <a:r>
              <a:rPr lang="en-US" dirty="0" err="1"/>
              <a:t>perticular</a:t>
            </a:r>
            <a:r>
              <a:rPr lang="en-US" dirty="0"/>
              <a:t> volume</a:t>
            </a:r>
          </a:p>
          <a:p>
            <a:pPr lvl="1"/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docker</a:t>
            </a:r>
            <a:r>
              <a:rPr lang="en-US" dirty="0"/>
              <a:t> inspect </a:t>
            </a:r>
            <a:r>
              <a:rPr lang="en-US" dirty="0" err="1" smtClean="0"/>
              <a:t>my_volume</a:t>
            </a:r>
            <a:r>
              <a:rPr lang="en-US" dirty="0" smtClean="0"/>
              <a:t> (</a:t>
            </a:r>
            <a:r>
              <a:rPr lang="en-US" dirty="0" err="1" smtClean="0"/>
              <a:t>my_volume</a:t>
            </a:r>
            <a:r>
              <a:rPr lang="en-US" dirty="0" smtClean="0"/>
              <a:t> </a:t>
            </a:r>
            <a:r>
              <a:rPr lang="en-US" dirty="0"/>
              <a:t>is the volume name)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20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Container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See exited </a:t>
            </a:r>
            <a:r>
              <a:rPr lang="en-IN" dirty="0" smtClean="0"/>
              <a:t>container: </a:t>
            </a:r>
          </a:p>
          <a:p>
            <a:pPr lvl="1"/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 err="1"/>
              <a:t>ps</a:t>
            </a:r>
            <a:r>
              <a:rPr lang="en-IN" dirty="0"/>
              <a:t> -a --filter status=exited</a:t>
            </a:r>
          </a:p>
          <a:p>
            <a:r>
              <a:rPr lang="en-IN" dirty="0" smtClean="0"/>
              <a:t>Remove all </a:t>
            </a:r>
            <a:r>
              <a:rPr lang="en-IN" dirty="0"/>
              <a:t>exited </a:t>
            </a:r>
            <a:r>
              <a:rPr lang="en-IN" dirty="0" smtClean="0"/>
              <a:t>containers</a:t>
            </a:r>
          </a:p>
          <a:p>
            <a:pPr lvl="1"/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container prune</a:t>
            </a:r>
          </a:p>
          <a:p>
            <a:r>
              <a:rPr lang="en-IN" dirty="0" smtClean="0"/>
              <a:t>Above command prompt with confirmation</a:t>
            </a:r>
          </a:p>
          <a:p>
            <a:r>
              <a:rPr lang="en-IN" dirty="0" smtClean="0"/>
              <a:t>To bypass that confirmation use</a:t>
            </a:r>
          </a:p>
          <a:p>
            <a:pPr lvl="1"/>
            <a:r>
              <a:rPr lang="en-IN" dirty="0" err="1"/>
              <a:t>docker</a:t>
            </a:r>
            <a:r>
              <a:rPr lang="en-IN" dirty="0"/>
              <a:t> container prune -f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19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Network Docker Containers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Task: 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and use a custom Docker network to connect multiple containers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Docker network using </a:t>
            </a:r>
            <a:endParaRPr lang="en-US" dirty="0" smtClean="0"/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network create my-network.</a:t>
            </a:r>
          </a:p>
          <a:p>
            <a:r>
              <a:rPr lang="en-US" dirty="0"/>
              <a:t>Run a container named </a:t>
            </a:r>
            <a:r>
              <a:rPr lang="en-US" dirty="0" smtClean="0"/>
              <a:t>container1 &amp; container2 </a:t>
            </a:r>
            <a:r>
              <a:rPr lang="en-US" dirty="0"/>
              <a:t>and connect it to my-network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-d --name container1 --network my-network </a:t>
            </a:r>
            <a:r>
              <a:rPr lang="en-US" dirty="0" err="1"/>
              <a:t>nginx</a:t>
            </a:r>
            <a:endParaRPr lang="en-US" dirty="0"/>
          </a:p>
          <a:p>
            <a:pPr lvl="1"/>
            <a:r>
              <a:rPr lang="en-US" dirty="0" err="1"/>
              <a:t>docker</a:t>
            </a:r>
            <a:r>
              <a:rPr lang="en-US" dirty="0"/>
              <a:t> run -d --name container2 --network my-network </a:t>
            </a:r>
            <a:r>
              <a:rPr lang="en-US" dirty="0" err="1" smtClean="0"/>
              <a:t>nginx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9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5242"/>
            <a:ext cx="10972800" cy="4949565"/>
          </a:xfrm>
        </p:spPr>
        <p:txBody>
          <a:bodyPr>
            <a:normAutofit/>
          </a:bodyPr>
          <a:lstStyle/>
          <a:p>
            <a:r>
              <a:rPr lang="en-IN" dirty="0"/>
              <a:t>Verify Connectivity</a:t>
            </a:r>
            <a:r>
              <a:rPr lang="en-IN" dirty="0" smtClean="0"/>
              <a:t>:</a:t>
            </a:r>
          </a:p>
          <a:p>
            <a:r>
              <a:rPr lang="en-US" dirty="0"/>
              <a:t>Access container2 from container1 using its container name as the hostname: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exec -it container1 </a:t>
            </a:r>
            <a:r>
              <a:rPr lang="en-US" dirty="0" smtClean="0"/>
              <a:t>bash</a:t>
            </a:r>
          </a:p>
          <a:p>
            <a:pPr lvl="1"/>
            <a:r>
              <a:rPr lang="en-US" dirty="0" smtClean="0"/>
              <a:t>(this </a:t>
            </a:r>
            <a:r>
              <a:rPr lang="en-US" dirty="0" err="1" smtClean="0"/>
              <a:t>cmmand</a:t>
            </a:r>
            <a:r>
              <a:rPr lang="en-US" dirty="0" smtClean="0"/>
              <a:t> insert you in container 1)</a:t>
            </a:r>
          </a:p>
          <a:p>
            <a:pPr lvl="1"/>
            <a:r>
              <a:rPr lang="en-US" dirty="0" smtClean="0"/>
              <a:t>Execute below commands to install ping in container1</a:t>
            </a:r>
          </a:p>
          <a:p>
            <a:pPr lvl="2"/>
            <a:r>
              <a:rPr lang="en-US" dirty="0" smtClean="0"/>
              <a:t>apt update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pt install  </a:t>
            </a:r>
            <a:r>
              <a:rPr lang="en-US" dirty="0" err="1" smtClean="0"/>
              <a:t>iputils</a:t>
            </a:r>
            <a:r>
              <a:rPr lang="en-US" dirty="0" smtClean="0"/>
              <a:t>-ping</a:t>
            </a:r>
          </a:p>
          <a:p>
            <a:pPr lvl="1"/>
            <a:r>
              <a:rPr lang="en-US" dirty="0"/>
              <a:t>ping </a:t>
            </a:r>
            <a:r>
              <a:rPr lang="en-US" dirty="0" smtClean="0"/>
              <a:t>container2 (type this command)</a:t>
            </a:r>
          </a:p>
          <a:p>
            <a:r>
              <a:rPr lang="en-US" dirty="0"/>
              <a:t>This command verifies that container1 can reach container2 over the my-network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CleanUp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container stop container1 container2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network </a:t>
            </a:r>
            <a:r>
              <a:rPr lang="en-US" dirty="0" err="1"/>
              <a:t>rm</a:t>
            </a:r>
            <a:r>
              <a:rPr lang="en-US" dirty="0"/>
              <a:t> my-network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78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create a container its provides a storage but its not </a:t>
            </a:r>
            <a:r>
              <a:rPr lang="en-US" dirty="0" err="1"/>
              <a:t>persitence</a:t>
            </a:r>
            <a:r>
              <a:rPr lang="en-US" dirty="0"/>
              <a:t>.</a:t>
            </a:r>
          </a:p>
          <a:p>
            <a:r>
              <a:rPr lang="en-US" dirty="0"/>
              <a:t>When we remove the container we will loose our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Volumes we can persist data after deleting container as well.</a:t>
            </a:r>
          </a:p>
          <a:p>
            <a:r>
              <a:rPr lang="en-US" dirty="0"/>
              <a:t>How to create: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volume create </a:t>
            </a:r>
            <a:r>
              <a:rPr lang="en-US" dirty="0" err="1"/>
              <a:t>my_volume</a:t>
            </a:r>
            <a:endParaRPr lang="en-US" dirty="0"/>
          </a:p>
          <a:p>
            <a:r>
              <a:rPr lang="en-US" dirty="0"/>
              <a:t>To verify: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volume ls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volume inspect </a:t>
            </a:r>
            <a:r>
              <a:rPr lang="en-US" dirty="0" err="1"/>
              <a:t>my_volume</a:t>
            </a:r>
            <a:r>
              <a:rPr lang="en-US" dirty="0"/>
              <a:t> (to get all details of Volume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container using volume: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run --name server1 -d -v </a:t>
            </a:r>
            <a:r>
              <a:rPr lang="en-US" dirty="0" err="1"/>
              <a:t>my_volume</a:t>
            </a:r>
            <a:r>
              <a:rPr lang="en-US" dirty="0"/>
              <a:t>:/data -p 8080:80 </a:t>
            </a:r>
            <a:r>
              <a:rPr lang="en-US" dirty="0" err="1"/>
              <a:t>nginx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/>
              <a:t>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5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let's create some file to the container</a:t>
            </a:r>
          </a:p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/>
              <a:t>exec -it server1 bash</a:t>
            </a:r>
          </a:p>
          <a:p>
            <a:r>
              <a:rPr lang="en-US" dirty="0"/>
              <a:t>in </a:t>
            </a:r>
            <a:r>
              <a:rPr lang="en-US" dirty="0" smtClean="0"/>
              <a:t>bash:</a:t>
            </a:r>
          </a:p>
          <a:p>
            <a:pPr lvl="1"/>
            <a:r>
              <a:rPr lang="en-US" dirty="0" smtClean="0"/>
              <a:t>cd </a:t>
            </a:r>
            <a:r>
              <a:rPr lang="en-US" dirty="0"/>
              <a:t>/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echo </a:t>
            </a:r>
            <a:r>
              <a:rPr lang="en-US" dirty="0"/>
              <a:t>"Hello from Container1" &gt; </a:t>
            </a:r>
            <a:r>
              <a:rPr lang="en-US" dirty="0" smtClean="0"/>
              <a:t>file1.txt</a:t>
            </a:r>
          </a:p>
          <a:p>
            <a:pPr lvl="1"/>
            <a:r>
              <a:rPr lang="en-US" dirty="0" smtClean="0"/>
              <a:t>ls </a:t>
            </a:r>
          </a:p>
          <a:p>
            <a:pPr lvl="1"/>
            <a:r>
              <a:rPr lang="en-US" dirty="0" smtClean="0"/>
              <a:t>cat file.txt</a:t>
            </a:r>
          </a:p>
          <a:p>
            <a:pPr lvl="1"/>
            <a:r>
              <a:rPr lang="en-US" dirty="0" smtClean="0"/>
              <a:t>exit</a:t>
            </a:r>
            <a:endParaRPr lang="en-US" dirty="0"/>
          </a:p>
          <a:p>
            <a:r>
              <a:rPr lang="en-US" dirty="0" smtClean="0"/>
              <a:t>stop </a:t>
            </a:r>
            <a:r>
              <a:rPr lang="en-US" dirty="0"/>
              <a:t>and remove the </a:t>
            </a:r>
            <a:r>
              <a:rPr lang="en-US" dirty="0" smtClean="0"/>
              <a:t>container </a:t>
            </a:r>
            <a:r>
              <a:rPr lang="en-US" dirty="0"/>
              <a:t>and then check the volume data again</a:t>
            </a:r>
          </a:p>
          <a:p>
            <a:r>
              <a:rPr lang="en-US" dirty="0" smtClean="0"/>
              <a:t>Data  </a:t>
            </a:r>
            <a:r>
              <a:rPr lang="en-US" dirty="0"/>
              <a:t>remains there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05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volumes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want to access the volume you can create any container and you can use it</a:t>
            </a:r>
          </a:p>
          <a:p>
            <a:r>
              <a:rPr lang="en-US" dirty="0"/>
              <a:t>You can also create temporary container and you can see the content</a:t>
            </a:r>
            <a:r>
              <a:rPr lang="en-US" dirty="0" smtClean="0"/>
              <a:t>.</a:t>
            </a:r>
          </a:p>
          <a:p>
            <a:r>
              <a:rPr lang="en-US" dirty="0" err="1"/>
              <a:t>docker</a:t>
            </a:r>
            <a:r>
              <a:rPr lang="en-US" dirty="0"/>
              <a:t> run --</a:t>
            </a:r>
            <a:r>
              <a:rPr lang="en-US" dirty="0" err="1"/>
              <a:t>rm</a:t>
            </a:r>
            <a:r>
              <a:rPr lang="en-US" dirty="0"/>
              <a:t> -it -v </a:t>
            </a:r>
            <a:r>
              <a:rPr lang="en-US" dirty="0" err="1"/>
              <a:t>my_volume</a:t>
            </a:r>
            <a:r>
              <a:rPr lang="en-US" dirty="0"/>
              <a:t>:/storage alpine </a:t>
            </a:r>
            <a:r>
              <a:rPr lang="en-US" dirty="0" err="1"/>
              <a:t>sh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    / # cd data</a:t>
            </a:r>
          </a:p>
          <a:p>
            <a:pPr lvl="1"/>
            <a:r>
              <a:rPr lang="en-US" dirty="0"/>
              <a:t>    /data # ls</a:t>
            </a:r>
          </a:p>
          <a:p>
            <a:pPr lvl="1"/>
            <a:r>
              <a:rPr lang="en-US" dirty="0"/>
              <a:t>    /data # cat file1.txt</a:t>
            </a:r>
          </a:p>
          <a:p>
            <a:pPr lvl="1"/>
            <a:r>
              <a:rPr lang="en-US" dirty="0"/>
              <a:t>    /data # </a:t>
            </a:r>
            <a:r>
              <a:rPr lang="en-US" dirty="0" smtClean="0"/>
              <a:t>exit</a:t>
            </a:r>
          </a:p>
          <a:p>
            <a:r>
              <a:rPr lang="en-US" dirty="0" smtClean="0"/>
              <a:t>Or you can use busy box image:</a:t>
            </a:r>
          </a:p>
          <a:p>
            <a:pPr lvl="1"/>
            <a:r>
              <a:rPr lang="en-US" dirty="0" err="1"/>
              <a:t>docker</a:t>
            </a:r>
            <a:r>
              <a:rPr lang="en-US" dirty="0"/>
              <a:t> run --</a:t>
            </a:r>
            <a:r>
              <a:rPr lang="en-US" dirty="0" err="1"/>
              <a:t>rm</a:t>
            </a:r>
            <a:r>
              <a:rPr lang="en-US" dirty="0"/>
              <a:t> -it -v </a:t>
            </a:r>
            <a:r>
              <a:rPr lang="en-US" dirty="0" err="1"/>
              <a:t>my_volume</a:t>
            </a:r>
            <a:r>
              <a:rPr lang="en-US" dirty="0"/>
              <a:t>:/test </a:t>
            </a:r>
            <a:r>
              <a:rPr lang="en-US" dirty="0" err="1"/>
              <a:t>busybox</a:t>
            </a:r>
            <a:r>
              <a:rPr lang="en-US" dirty="0"/>
              <a:t> </a:t>
            </a:r>
            <a:r>
              <a:rPr lang="en-US" dirty="0" err="1"/>
              <a:t>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5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 Mounts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Bind mounts for File Sharing</a:t>
            </a:r>
          </a:p>
          <a:p>
            <a:r>
              <a:rPr lang="en-US" dirty="0"/>
              <a:t>Share file between the host and the </a:t>
            </a:r>
            <a:r>
              <a:rPr lang="en-US" dirty="0" smtClean="0"/>
              <a:t>container</a:t>
            </a:r>
            <a:endParaRPr lang="en-US" dirty="0"/>
          </a:p>
          <a:p>
            <a:r>
              <a:rPr lang="en-US" dirty="0"/>
              <a:t>Created a folder </a:t>
            </a:r>
            <a:r>
              <a:rPr lang="en-US" dirty="0" err="1"/>
              <a:t>host_diretory</a:t>
            </a:r>
            <a:r>
              <a:rPr lang="en-US" dirty="0"/>
              <a:t> in C: drive</a:t>
            </a:r>
          </a:p>
          <a:p>
            <a:pPr lvl="1"/>
            <a:r>
              <a:rPr lang="en-US" dirty="0"/>
              <a:t>create index.html file and add some </a:t>
            </a:r>
            <a:r>
              <a:rPr lang="en-US" dirty="0" smtClean="0"/>
              <a:t>content</a:t>
            </a:r>
            <a:endParaRPr lang="en-US" dirty="0"/>
          </a:p>
          <a:p>
            <a:r>
              <a:rPr lang="en-US" dirty="0"/>
              <a:t>Now we want to mount this to our </a:t>
            </a:r>
            <a:r>
              <a:rPr lang="en-US" dirty="0" smtClean="0"/>
              <a:t>container</a:t>
            </a: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run -d -it --name </a:t>
            </a:r>
            <a:r>
              <a:rPr lang="en-US" dirty="0" err="1"/>
              <a:t>devtest</a:t>
            </a:r>
            <a:r>
              <a:rPr lang="en-US" dirty="0"/>
              <a:t> -v C:/host_directory:/usr/share/nginx/html -p 8080:80 </a:t>
            </a:r>
            <a:r>
              <a:rPr lang="en-US" dirty="0" err="1"/>
              <a:t>nginx</a:t>
            </a:r>
            <a:endParaRPr lang="en-US" dirty="0"/>
          </a:p>
          <a:p>
            <a:endParaRPr lang="en-US" dirty="0"/>
          </a:p>
          <a:p>
            <a:r>
              <a:rPr lang="en-US" dirty="0"/>
              <a:t>Once its deployed check localhost:8080 you can see the content Mounted.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2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3" t="6979" r="2440" b="4131"/>
          <a:stretch/>
        </p:blipFill>
        <p:spPr bwMode="auto">
          <a:xfrm>
            <a:off x="2504048" y="1005839"/>
            <a:ext cx="8440615" cy="559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5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 t="2418" r="47253"/>
          <a:stretch/>
        </p:blipFill>
        <p:spPr bwMode="auto">
          <a:xfrm>
            <a:off x="1103445" y="476672"/>
            <a:ext cx="9739136" cy="5991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79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73" y="300139"/>
            <a:ext cx="8610600" cy="1293028"/>
          </a:xfrm>
        </p:spPr>
        <p:txBody>
          <a:bodyPr/>
          <a:lstStyle/>
          <a:p>
            <a:r>
              <a:rPr lang="en-IN" dirty="0" smtClean="0"/>
              <a:t>What is 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1934" y="1484784"/>
            <a:ext cx="5177716" cy="5042032"/>
          </a:xfrm>
        </p:spPr>
        <p:txBody>
          <a:bodyPr>
            <a:normAutofit/>
          </a:bodyPr>
          <a:lstStyle/>
          <a:p>
            <a:r>
              <a:rPr lang="en-US" b="1" dirty="0"/>
              <a:t>Docker</a:t>
            </a:r>
            <a:r>
              <a:rPr lang="en-US" dirty="0"/>
              <a:t> is an open-source platform that automates </a:t>
            </a:r>
            <a:r>
              <a:rPr lang="en-US" dirty="0" smtClean="0"/>
              <a:t>the </a:t>
            </a:r>
            <a:r>
              <a:rPr lang="en-US" dirty="0"/>
              <a:t>deployment, scaling, and management of applications inside lightweight, portable containers.</a:t>
            </a:r>
            <a:endParaRPr lang="en-IN" dirty="0"/>
          </a:p>
        </p:txBody>
      </p:sp>
      <p:pic>
        <p:nvPicPr>
          <p:cNvPr id="4098" name="Picture 2" descr="Docker Logo, symbol, meaning, history, PNG, bran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2" r="16877"/>
          <a:stretch/>
        </p:blipFill>
        <p:spPr bwMode="auto">
          <a:xfrm>
            <a:off x="527382" y="1736229"/>
            <a:ext cx="6151543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40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803" y="483019"/>
            <a:ext cx="8610600" cy="1293028"/>
          </a:xfrm>
        </p:spPr>
        <p:txBody>
          <a:bodyPr/>
          <a:lstStyle/>
          <a:p>
            <a:r>
              <a:rPr lang="en-IN" dirty="0" smtClean="0"/>
              <a:t>How Docker Works?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968552"/>
          </a:xfrm>
        </p:spPr>
        <p:txBody>
          <a:bodyPr>
            <a:normAutofit/>
          </a:bodyPr>
          <a:lstStyle/>
          <a:p>
            <a:r>
              <a:rPr lang="en-US" b="1" dirty="0"/>
              <a:t>Create a </a:t>
            </a:r>
            <a:r>
              <a:rPr lang="en-US" b="1" dirty="0" err="1"/>
              <a:t>Dockerfile</a:t>
            </a:r>
            <a:r>
              <a:rPr lang="en-US" b="1" dirty="0"/>
              <a:t>:</a:t>
            </a:r>
            <a:r>
              <a:rPr lang="en-US" dirty="0"/>
              <a:t> Developers write a </a:t>
            </a:r>
            <a:r>
              <a:rPr lang="en-US" dirty="0" err="1"/>
              <a:t>Dockerfile</a:t>
            </a:r>
            <a:r>
              <a:rPr lang="en-US" dirty="0"/>
              <a:t> with instructions on how to set up the environment and run the application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Build </a:t>
            </a:r>
            <a:r>
              <a:rPr lang="en-US" b="1" dirty="0"/>
              <a:t>an Image:</a:t>
            </a:r>
            <a:r>
              <a:rPr lang="en-US" dirty="0"/>
              <a:t> Use the Docker CLI to build an image from the </a:t>
            </a:r>
            <a:r>
              <a:rPr lang="en-US" dirty="0" err="1"/>
              <a:t>Dockerfile</a:t>
            </a:r>
            <a:r>
              <a:rPr lang="en-US" dirty="0"/>
              <a:t> using the command </a:t>
            </a:r>
            <a:r>
              <a:rPr lang="en-US" dirty="0" err="1"/>
              <a:t>docker</a:t>
            </a:r>
            <a:r>
              <a:rPr lang="en-US" dirty="0"/>
              <a:t> build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Run </a:t>
            </a:r>
            <a:r>
              <a:rPr lang="en-US" b="1" dirty="0"/>
              <a:t>a Container:</a:t>
            </a:r>
            <a:r>
              <a:rPr lang="en-US" dirty="0"/>
              <a:t> Use the built image to run a container using the command </a:t>
            </a:r>
            <a:r>
              <a:rPr lang="en-US" dirty="0" err="1"/>
              <a:t>docker</a:t>
            </a:r>
            <a:r>
              <a:rPr lang="en-US" dirty="0"/>
              <a:t> run. This starts an instance of the image and runs the application inside it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Manage </a:t>
            </a:r>
            <a:r>
              <a:rPr lang="en-US" b="1" dirty="0"/>
              <a:t>Containers:</a:t>
            </a:r>
            <a:r>
              <a:rPr lang="en-US" dirty="0"/>
              <a:t> Use Docker CLI commands to manage running containers, such as starting, stopping, and removing containers.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9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Docker 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Docker Engine: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core component of Docker, consisting of a </a:t>
            </a:r>
            <a:r>
              <a:rPr lang="en-US" dirty="0" smtClean="0"/>
              <a:t>server &amp; a </a:t>
            </a:r>
            <a:r>
              <a:rPr lang="en-US" dirty="0"/>
              <a:t>REST API for interacting with the daemon, as well as a command-line interface (CLI) client.</a:t>
            </a:r>
          </a:p>
          <a:p>
            <a:r>
              <a:rPr lang="en-US" b="1" dirty="0"/>
              <a:t>Docker Images: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Read-only </a:t>
            </a:r>
            <a:r>
              <a:rPr lang="en-US" dirty="0"/>
              <a:t>templates that contain the application </a:t>
            </a:r>
            <a:r>
              <a:rPr lang="en-US" dirty="0" smtClean="0"/>
              <a:t>&amp; all </a:t>
            </a:r>
            <a:r>
              <a:rPr lang="en-US" dirty="0"/>
              <a:t>its dependencies, libraries, binaries, and other files necessary to run the application.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image is built from a </a:t>
            </a:r>
            <a:r>
              <a:rPr lang="en-US" dirty="0" err="1"/>
              <a:t>Dockerfile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1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1113</TotalTime>
  <Words>2254</Words>
  <Application>Microsoft Office PowerPoint</Application>
  <PresentationFormat>Custom</PresentationFormat>
  <Paragraphs>326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Vapor Trail</vt:lpstr>
      <vt:lpstr>Introduction to Containerization</vt:lpstr>
      <vt:lpstr>What is Containerization? </vt:lpstr>
      <vt:lpstr>Key Concepts</vt:lpstr>
      <vt:lpstr>Benefits of Containerization:</vt:lpstr>
      <vt:lpstr>PowerPoint Presentation</vt:lpstr>
      <vt:lpstr>PowerPoint Presentation</vt:lpstr>
      <vt:lpstr>What is Docker</vt:lpstr>
      <vt:lpstr>How Docker Works?</vt:lpstr>
      <vt:lpstr>Docker Terms</vt:lpstr>
      <vt:lpstr>Docker Terms</vt:lpstr>
      <vt:lpstr>Docker Terms</vt:lpstr>
      <vt:lpstr>Installing Docker Client</vt:lpstr>
      <vt:lpstr>Activity 1</vt:lpstr>
      <vt:lpstr>Activity 2 commands </vt:lpstr>
      <vt:lpstr>Task 1</vt:lpstr>
      <vt:lpstr>Activity 3: Pull images from Docker</vt:lpstr>
      <vt:lpstr>PowerPoint Presentation</vt:lpstr>
      <vt:lpstr>PowerPoint Presentation</vt:lpstr>
      <vt:lpstr>Activity 4: Pull the ready images from docker hub</vt:lpstr>
      <vt:lpstr>PowerPoint Presentation</vt:lpstr>
      <vt:lpstr>Docker File</vt:lpstr>
      <vt:lpstr>DockerFile terms</vt:lpstr>
      <vt:lpstr>DockerFile terms</vt:lpstr>
      <vt:lpstr>DockerFile terms</vt:lpstr>
      <vt:lpstr>DockerFile terms</vt:lpstr>
      <vt:lpstr>DockerFile terms</vt:lpstr>
      <vt:lpstr>Let’s Create one Website &amp; Dockerfile</vt:lpstr>
      <vt:lpstr>Docker file Code</vt:lpstr>
      <vt:lpstr>Build an Image and run as Container</vt:lpstr>
      <vt:lpstr>Activity</vt:lpstr>
      <vt:lpstr>Dockerfile for apache</vt:lpstr>
      <vt:lpstr>More than 1 file</vt:lpstr>
      <vt:lpstr>Backend App</vt:lpstr>
      <vt:lpstr>App.js file</vt:lpstr>
      <vt:lpstr>Package.json file</vt:lpstr>
      <vt:lpstr>DockerFile</vt:lpstr>
      <vt:lpstr>Deployment</vt:lpstr>
      <vt:lpstr>Dockerfile for Springboot</vt:lpstr>
      <vt:lpstr>Create Account to DockerHub</vt:lpstr>
      <vt:lpstr>Push Image to docker hub</vt:lpstr>
      <vt:lpstr>Docker Volumes</vt:lpstr>
      <vt:lpstr>PowerPoint Presentation</vt:lpstr>
      <vt:lpstr>Container commands</vt:lpstr>
      <vt:lpstr>Network Docker Containers:</vt:lpstr>
      <vt:lpstr>PowerPoint Presentation</vt:lpstr>
      <vt:lpstr>Docker volumes</vt:lpstr>
      <vt:lpstr>Docker volumes</vt:lpstr>
      <vt:lpstr>Docker volumes</vt:lpstr>
      <vt:lpstr>Bind Mounts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Node Js</dc:title>
  <dc:creator>NEW</dc:creator>
  <cp:lastModifiedBy>NEW</cp:lastModifiedBy>
  <cp:revision>126</cp:revision>
  <dcterms:created xsi:type="dcterms:W3CDTF">2024-07-18T11:50:45Z</dcterms:created>
  <dcterms:modified xsi:type="dcterms:W3CDTF">2025-02-24T14:52:10Z</dcterms:modified>
</cp:coreProperties>
</file>