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84" r:id="rId5"/>
    <p:sldId id="286" r:id="rId6"/>
    <p:sldId id="287" r:id="rId7"/>
    <p:sldId id="261" r:id="rId8"/>
    <p:sldId id="297" r:id="rId9"/>
    <p:sldId id="294" r:id="rId10"/>
    <p:sldId id="298" r:id="rId11"/>
    <p:sldId id="299" r:id="rId12"/>
    <p:sldId id="300" r:id="rId13"/>
    <p:sldId id="301" r:id="rId14"/>
    <p:sldId id="302" r:id="rId15"/>
    <p:sldId id="303" r:id="rId16"/>
    <p:sldId id="285" r:id="rId17"/>
    <p:sldId id="296" r:id="rId18"/>
    <p:sldId id="288" r:id="rId19"/>
    <p:sldId id="293"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99" autoAdjust="0"/>
  </p:normalViewPr>
  <p:slideViewPr>
    <p:cSldViewPr snapToGrid="0" snapToObjects="1" showGuides="1">
      <p:cViewPr varScale="1">
        <p:scale>
          <a:sx n="87" d="100"/>
          <a:sy n="87" d="100"/>
        </p:scale>
        <p:origin x="480"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3/27/2025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1360346"/>
            <a:ext cx="4873752" cy="3832508"/>
          </a:xfrm>
        </p:spPr>
        <p:txBody>
          <a:bodyPr/>
          <a:lstStyle/>
          <a:p>
            <a:r>
              <a:rPr lang="en-US" sz="4800" dirty="0"/>
              <a:t>An Analysis on The Differences between Casul Riders and Members of </a:t>
            </a:r>
            <a:r>
              <a:rPr lang="en-US" sz="4800" dirty="0" err="1"/>
              <a:t>Cyclistic</a:t>
            </a:r>
            <a:endParaRPr lang="en-US" sz="4800" dirty="0"/>
          </a:p>
        </p:txBody>
      </p:sp>
      <p:pic>
        <p:nvPicPr>
          <p:cNvPr id="7" name="Picture Placeholder 6">
            <a:extLst>
              <a:ext uri="{FF2B5EF4-FFF2-40B4-BE49-F238E27FC236}">
                <a16:creationId xmlns:a16="http://schemas.microsoft.com/office/drawing/2014/main" id="{86794F8A-0AFE-83B9-47CD-B50E48604B8A}"/>
              </a:ext>
            </a:extLst>
          </p:cNvPr>
          <p:cNvPicPr>
            <a:picLocks noGrp="1" noChangeAspect="1"/>
          </p:cNvPicPr>
          <p:nvPr>
            <p:ph type="pic" sz="quarter" idx="10"/>
          </p:nvPr>
        </p:nvPicPr>
        <p:blipFill>
          <a:blip r:embed="rId2"/>
          <a:srcRect l="21105" r="21105"/>
          <a:stretch>
            <a:fillRect/>
          </a:stretch>
        </p:blipFill>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71CD8122-56CE-13E8-D255-AFED3AABDD5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FAA6B8-F953-DFBA-BC3B-50414CF1DCA3}"/>
              </a:ext>
            </a:extLst>
          </p:cNvPr>
          <p:cNvSpPr>
            <a:spLocks noGrp="1"/>
          </p:cNvSpPr>
          <p:nvPr>
            <p:ph type="sldNum" sz="quarter" idx="12"/>
          </p:nvPr>
        </p:nvSpPr>
        <p:spPr/>
        <p:txBody>
          <a:bodyPr/>
          <a:lstStyle/>
          <a:p>
            <a:fld id="{8D0AFDD5-844D-364D-8AEC-50CF4D36D55D}" type="slidenum">
              <a:rPr lang="en-US" smtClean="0"/>
              <a:pPr/>
              <a:t>10</a:t>
            </a:fld>
            <a:endParaRPr lang="en-US" dirty="0"/>
          </a:p>
        </p:txBody>
      </p:sp>
      <p:sp>
        <p:nvSpPr>
          <p:cNvPr id="2" name="Date Placeholder 1">
            <a:extLst>
              <a:ext uri="{FF2B5EF4-FFF2-40B4-BE49-F238E27FC236}">
                <a16:creationId xmlns:a16="http://schemas.microsoft.com/office/drawing/2014/main" id="{9185F2DB-B11E-B6AE-A06B-978BAFDED950}"/>
              </a:ext>
            </a:extLst>
          </p:cNvPr>
          <p:cNvSpPr>
            <a:spLocks noGrp="1"/>
          </p:cNvSpPr>
          <p:nvPr>
            <p:ph type="dt" sz="half" idx="10"/>
          </p:nvPr>
        </p:nvSpPr>
        <p:spPr/>
        <p:txBody>
          <a:bodyPr/>
          <a:lstStyle/>
          <a:p>
            <a:r>
              <a:rPr lang="en-US" dirty="0"/>
              <a:t>2025</a:t>
            </a:r>
          </a:p>
        </p:txBody>
      </p:sp>
      <p:sp>
        <p:nvSpPr>
          <p:cNvPr id="6" name="Content Placeholder 5">
            <a:extLst>
              <a:ext uri="{FF2B5EF4-FFF2-40B4-BE49-F238E27FC236}">
                <a16:creationId xmlns:a16="http://schemas.microsoft.com/office/drawing/2014/main" id="{292A2FD6-8F36-A905-6EFF-9956557BC2DA}"/>
              </a:ext>
            </a:extLst>
          </p:cNvPr>
          <p:cNvSpPr>
            <a:spLocks noGrp="1"/>
          </p:cNvSpPr>
          <p:nvPr>
            <p:ph idx="1"/>
          </p:nvPr>
        </p:nvSpPr>
        <p:spPr>
          <a:xfrm>
            <a:off x="484632" y="1084970"/>
            <a:ext cx="11000232" cy="4160520"/>
          </a:xfrm>
        </p:spPr>
        <p:txBody>
          <a:bodyPr/>
          <a:lstStyle/>
          <a:p>
            <a:r>
              <a:rPr lang="en-US" dirty="0"/>
              <a:t>Analyzing the ridership type for each type of ride, shows that the majority of users are indeed members (which is to be expected as they are the majority of overall rides). However, the exception to this is in the usage of electric scooters which is interesting to note.</a:t>
            </a:r>
          </a:p>
          <a:p>
            <a:endParaRPr lang="en-US" dirty="0"/>
          </a:p>
          <a:p>
            <a:endParaRPr lang="en-US" dirty="0"/>
          </a:p>
          <a:p>
            <a:endParaRPr lang="en-US" dirty="0"/>
          </a:p>
        </p:txBody>
      </p:sp>
      <p:sp>
        <p:nvSpPr>
          <p:cNvPr id="9" name="Footer Placeholder 13">
            <a:extLst>
              <a:ext uri="{FF2B5EF4-FFF2-40B4-BE49-F238E27FC236}">
                <a16:creationId xmlns:a16="http://schemas.microsoft.com/office/drawing/2014/main" id="{B7F896BC-DAE5-93BF-FEAC-BCD8576A0BA1}"/>
              </a:ext>
            </a:extLst>
          </p:cNvPr>
          <p:cNvSpPr>
            <a:spLocks noGrp="1"/>
          </p:cNvSpPr>
          <p:nvPr>
            <p:ph type="ftr" sz="quarter" idx="11"/>
          </p:nvPr>
        </p:nvSpPr>
        <p:spPr>
          <a:xfrm>
            <a:off x="5364480" y="6400904"/>
            <a:ext cx="1463040" cy="246888"/>
          </a:xfrm>
        </p:spPr>
        <p:txBody>
          <a:bodyPr/>
          <a:lstStyle/>
          <a:p>
            <a:r>
              <a:rPr lang="en-US" sz="1000" dirty="0"/>
              <a:t>An Analysis on The Differences between Casual Riders and Members of </a:t>
            </a:r>
            <a:r>
              <a:rPr lang="en-US" sz="1000" dirty="0" err="1"/>
              <a:t>Cyclistic</a:t>
            </a:r>
            <a:endParaRPr lang="en-US" dirty="0"/>
          </a:p>
        </p:txBody>
      </p:sp>
      <p:pic>
        <p:nvPicPr>
          <p:cNvPr id="5" name="Picture 4">
            <a:extLst>
              <a:ext uri="{FF2B5EF4-FFF2-40B4-BE49-F238E27FC236}">
                <a16:creationId xmlns:a16="http://schemas.microsoft.com/office/drawing/2014/main" id="{012EBB3B-9F2B-6129-32FD-00FA4A8FFB82}"/>
              </a:ext>
            </a:extLst>
          </p:cNvPr>
          <p:cNvPicPr>
            <a:picLocks noChangeAspect="1"/>
          </p:cNvPicPr>
          <p:nvPr/>
        </p:nvPicPr>
        <p:blipFill>
          <a:blip r:embed="rId2"/>
          <a:srcRect l="16394" r="16256" b="20137"/>
          <a:stretch/>
        </p:blipFill>
        <p:spPr>
          <a:xfrm>
            <a:off x="268692" y="2841953"/>
            <a:ext cx="3740598" cy="3174867"/>
          </a:xfrm>
          <a:prstGeom prst="rect">
            <a:avLst/>
          </a:prstGeom>
        </p:spPr>
      </p:pic>
      <p:pic>
        <p:nvPicPr>
          <p:cNvPr id="11" name="Picture 10">
            <a:extLst>
              <a:ext uri="{FF2B5EF4-FFF2-40B4-BE49-F238E27FC236}">
                <a16:creationId xmlns:a16="http://schemas.microsoft.com/office/drawing/2014/main" id="{B806E5E3-D079-BAD8-1F1A-6443DFA71F2C}"/>
              </a:ext>
            </a:extLst>
          </p:cNvPr>
          <p:cNvPicPr>
            <a:picLocks noChangeAspect="1"/>
          </p:cNvPicPr>
          <p:nvPr/>
        </p:nvPicPr>
        <p:blipFill>
          <a:blip r:embed="rId3"/>
          <a:srcRect l="18377" r="18584" b="18197"/>
          <a:stretch/>
        </p:blipFill>
        <p:spPr>
          <a:xfrm>
            <a:off x="4535776" y="2836433"/>
            <a:ext cx="3424077" cy="3180387"/>
          </a:xfrm>
          <a:prstGeom prst="rect">
            <a:avLst/>
          </a:prstGeom>
        </p:spPr>
      </p:pic>
      <p:pic>
        <p:nvPicPr>
          <p:cNvPr id="13" name="Picture 12">
            <a:extLst>
              <a:ext uri="{FF2B5EF4-FFF2-40B4-BE49-F238E27FC236}">
                <a16:creationId xmlns:a16="http://schemas.microsoft.com/office/drawing/2014/main" id="{C223FA9F-FA4D-F154-7298-4C0EC7CBC41B}"/>
              </a:ext>
            </a:extLst>
          </p:cNvPr>
          <p:cNvPicPr>
            <a:picLocks noChangeAspect="1"/>
          </p:cNvPicPr>
          <p:nvPr/>
        </p:nvPicPr>
        <p:blipFill>
          <a:blip r:embed="rId4"/>
          <a:srcRect l="19264" r="19230" b="17835"/>
          <a:stretch/>
        </p:blipFill>
        <p:spPr>
          <a:xfrm>
            <a:off x="8537330" y="2841954"/>
            <a:ext cx="3320271" cy="3174867"/>
          </a:xfrm>
          <a:prstGeom prst="rect">
            <a:avLst/>
          </a:prstGeom>
        </p:spPr>
      </p:pic>
      <p:sp>
        <p:nvSpPr>
          <p:cNvPr id="14" name="Title 16">
            <a:extLst>
              <a:ext uri="{FF2B5EF4-FFF2-40B4-BE49-F238E27FC236}">
                <a16:creationId xmlns:a16="http://schemas.microsoft.com/office/drawing/2014/main" id="{E361A6B2-0B95-F811-8EC4-6B7E62C0FF84}"/>
              </a:ext>
            </a:extLst>
          </p:cNvPr>
          <p:cNvSpPr txBox="1">
            <a:spLocks/>
          </p:cNvSpPr>
          <p:nvPr/>
        </p:nvSpPr>
        <p:spPr>
          <a:xfrm>
            <a:off x="222504" y="190657"/>
            <a:ext cx="11484864" cy="1014984"/>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sz="4000" dirty="0"/>
              <a:t>Analysis of Rider Types in Different Categories</a:t>
            </a:r>
          </a:p>
        </p:txBody>
      </p:sp>
    </p:spTree>
    <p:extLst>
      <p:ext uri="{BB962C8B-B14F-4D97-AF65-F5344CB8AC3E}">
        <p14:creationId xmlns:p14="http://schemas.microsoft.com/office/powerpoint/2010/main" val="74909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AAF6639E-27F6-47DD-E89F-5AFC1CB0F20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49AFE7-479F-A14B-95AA-95A14ADEE991}"/>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2" name="Date Placeholder 1">
            <a:extLst>
              <a:ext uri="{FF2B5EF4-FFF2-40B4-BE49-F238E27FC236}">
                <a16:creationId xmlns:a16="http://schemas.microsoft.com/office/drawing/2014/main" id="{EEDCB832-EE9A-450F-3D06-BC7E17461C5A}"/>
              </a:ext>
            </a:extLst>
          </p:cNvPr>
          <p:cNvSpPr>
            <a:spLocks noGrp="1"/>
          </p:cNvSpPr>
          <p:nvPr>
            <p:ph type="dt" sz="half" idx="10"/>
          </p:nvPr>
        </p:nvSpPr>
        <p:spPr/>
        <p:txBody>
          <a:bodyPr/>
          <a:lstStyle/>
          <a:p>
            <a:r>
              <a:rPr lang="en-US" dirty="0"/>
              <a:t>2025</a:t>
            </a:r>
          </a:p>
        </p:txBody>
      </p:sp>
      <p:sp>
        <p:nvSpPr>
          <p:cNvPr id="6" name="Content Placeholder 5">
            <a:extLst>
              <a:ext uri="{FF2B5EF4-FFF2-40B4-BE49-F238E27FC236}">
                <a16:creationId xmlns:a16="http://schemas.microsoft.com/office/drawing/2014/main" id="{A64B1D21-38AB-A209-AD44-F04FC6E8C4F2}"/>
              </a:ext>
            </a:extLst>
          </p:cNvPr>
          <p:cNvSpPr>
            <a:spLocks noGrp="1"/>
          </p:cNvSpPr>
          <p:nvPr>
            <p:ph idx="1"/>
          </p:nvPr>
        </p:nvSpPr>
        <p:spPr>
          <a:xfrm>
            <a:off x="484632" y="1084970"/>
            <a:ext cx="11000232" cy="4160520"/>
          </a:xfrm>
        </p:spPr>
        <p:txBody>
          <a:bodyPr/>
          <a:lstStyle/>
          <a:p>
            <a:r>
              <a:rPr lang="en-US" dirty="0"/>
              <a:t>The difference between casual riders and members was the most apparent in how the most popular routes are used. The majority of the top 10, top 15 and even top 20 routes show that there is an overwhelming majority of casual riders who use those routes. Indicating that the majority of casual riders only use a few select routes. </a:t>
            </a:r>
          </a:p>
          <a:p>
            <a:endParaRPr lang="en-US" dirty="0"/>
          </a:p>
          <a:p>
            <a:endParaRPr lang="en-US" dirty="0"/>
          </a:p>
          <a:p>
            <a:endParaRPr lang="en-US" dirty="0"/>
          </a:p>
        </p:txBody>
      </p:sp>
      <p:sp>
        <p:nvSpPr>
          <p:cNvPr id="9" name="Footer Placeholder 13">
            <a:extLst>
              <a:ext uri="{FF2B5EF4-FFF2-40B4-BE49-F238E27FC236}">
                <a16:creationId xmlns:a16="http://schemas.microsoft.com/office/drawing/2014/main" id="{B6B699D3-4182-86BB-0EC6-672CB13E4EE5}"/>
              </a:ext>
            </a:extLst>
          </p:cNvPr>
          <p:cNvSpPr>
            <a:spLocks noGrp="1"/>
          </p:cNvSpPr>
          <p:nvPr>
            <p:ph type="ftr" sz="quarter" idx="11"/>
          </p:nvPr>
        </p:nvSpPr>
        <p:spPr>
          <a:xfrm>
            <a:off x="5364480" y="6400904"/>
            <a:ext cx="1463040" cy="246888"/>
          </a:xfrm>
        </p:spPr>
        <p:txBody>
          <a:bodyPr/>
          <a:lstStyle/>
          <a:p>
            <a:r>
              <a:rPr lang="en-US" sz="1000" dirty="0"/>
              <a:t>An Analysis on The Differences between Casual Riders and Members of </a:t>
            </a:r>
            <a:r>
              <a:rPr lang="en-US" sz="1000" dirty="0" err="1"/>
              <a:t>Cyclistic</a:t>
            </a:r>
            <a:endParaRPr lang="en-US" dirty="0"/>
          </a:p>
        </p:txBody>
      </p:sp>
      <p:sp>
        <p:nvSpPr>
          <p:cNvPr id="14" name="Title 16">
            <a:extLst>
              <a:ext uri="{FF2B5EF4-FFF2-40B4-BE49-F238E27FC236}">
                <a16:creationId xmlns:a16="http://schemas.microsoft.com/office/drawing/2014/main" id="{025D7215-526C-711F-78B9-A7D60630627D}"/>
              </a:ext>
            </a:extLst>
          </p:cNvPr>
          <p:cNvSpPr txBox="1">
            <a:spLocks/>
          </p:cNvSpPr>
          <p:nvPr/>
        </p:nvSpPr>
        <p:spPr>
          <a:xfrm>
            <a:off x="222504" y="190657"/>
            <a:ext cx="11484864" cy="1014984"/>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sz="4000" dirty="0"/>
              <a:t>Analysis of Rider Types in Different Categories</a:t>
            </a:r>
          </a:p>
        </p:txBody>
      </p:sp>
    </p:spTree>
    <p:extLst>
      <p:ext uri="{BB962C8B-B14F-4D97-AF65-F5344CB8AC3E}">
        <p14:creationId xmlns:p14="http://schemas.microsoft.com/office/powerpoint/2010/main" val="140279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C0F87F15-68C2-46CD-92AA-8B97BACD23C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4D5554-7FB9-275E-15A3-7AE99D625AFF}"/>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
        <p:nvSpPr>
          <p:cNvPr id="2" name="Date Placeholder 1">
            <a:extLst>
              <a:ext uri="{FF2B5EF4-FFF2-40B4-BE49-F238E27FC236}">
                <a16:creationId xmlns:a16="http://schemas.microsoft.com/office/drawing/2014/main" id="{CECD3136-BDD1-569D-1BC8-1C52DD4C6EAB}"/>
              </a:ext>
            </a:extLst>
          </p:cNvPr>
          <p:cNvSpPr>
            <a:spLocks noGrp="1"/>
          </p:cNvSpPr>
          <p:nvPr>
            <p:ph type="dt" sz="half" idx="10"/>
          </p:nvPr>
        </p:nvSpPr>
        <p:spPr/>
        <p:txBody>
          <a:bodyPr/>
          <a:lstStyle/>
          <a:p>
            <a:r>
              <a:rPr lang="en-US" dirty="0"/>
              <a:t>2025</a:t>
            </a:r>
          </a:p>
        </p:txBody>
      </p:sp>
      <p:sp>
        <p:nvSpPr>
          <p:cNvPr id="9" name="Footer Placeholder 13">
            <a:extLst>
              <a:ext uri="{FF2B5EF4-FFF2-40B4-BE49-F238E27FC236}">
                <a16:creationId xmlns:a16="http://schemas.microsoft.com/office/drawing/2014/main" id="{B93D7998-6768-50C0-C11D-06D05FBE2A10}"/>
              </a:ext>
            </a:extLst>
          </p:cNvPr>
          <p:cNvSpPr>
            <a:spLocks noGrp="1"/>
          </p:cNvSpPr>
          <p:nvPr>
            <p:ph type="ftr" sz="quarter" idx="11"/>
          </p:nvPr>
        </p:nvSpPr>
        <p:spPr>
          <a:xfrm>
            <a:off x="5364480" y="6400904"/>
            <a:ext cx="1463040" cy="246888"/>
          </a:xfrm>
        </p:spPr>
        <p:txBody>
          <a:bodyPr/>
          <a:lstStyle/>
          <a:p>
            <a:r>
              <a:rPr lang="en-US" sz="1000" dirty="0"/>
              <a:t>An Analysis on The Differences between Casual Riders and Members of </a:t>
            </a:r>
            <a:r>
              <a:rPr lang="en-US" sz="1000" dirty="0" err="1"/>
              <a:t>Cyclistic</a:t>
            </a:r>
            <a:endParaRPr lang="en-US" dirty="0"/>
          </a:p>
        </p:txBody>
      </p:sp>
      <p:sp>
        <p:nvSpPr>
          <p:cNvPr id="14" name="Title 16">
            <a:extLst>
              <a:ext uri="{FF2B5EF4-FFF2-40B4-BE49-F238E27FC236}">
                <a16:creationId xmlns:a16="http://schemas.microsoft.com/office/drawing/2014/main" id="{9173CF0C-281F-24AD-EEE8-6EB287FF92F2}"/>
              </a:ext>
            </a:extLst>
          </p:cNvPr>
          <p:cNvSpPr txBox="1">
            <a:spLocks/>
          </p:cNvSpPr>
          <p:nvPr/>
        </p:nvSpPr>
        <p:spPr>
          <a:xfrm>
            <a:off x="222504" y="190657"/>
            <a:ext cx="11484864" cy="1014984"/>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sz="4000" dirty="0"/>
              <a:t>Analysis of Rider Types in Different Categories</a:t>
            </a:r>
          </a:p>
        </p:txBody>
      </p:sp>
      <p:pic>
        <p:nvPicPr>
          <p:cNvPr id="7" name="Picture 6">
            <a:extLst>
              <a:ext uri="{FF2B5EF4-FFF2-40B4-BE49-F238E27FC236}">
                <a16:creationId xmlns:a16="http://schemas.microsoft.com/office/drawing/2014/main" id="{F7963704-23CE-814E-1DA3-FCFA3B853E18}"/>
              </a:ext>
            </a:extLst>
          </p:cNvPr>
          <p:cNvPicPr>
            <a:picLocks noChangeAspect="1"/>
          </p:cNvPicPr>
          <p:nvPr/>
        </p:nvPicPr>
        <p:blipFill>
          <a:blip r:embed="rId2"/>
          <a:stretch>
            <a:fillRect/>
          </a:stretch>
        </p:blipFill>
        <p:spPr>
          <a:xfrm>
            <a:off x="146717" y="1058594"/>
            <a:ext cx="5949283" cy="4258361"/>
          </a:xfrm>
          <a:prstGeom prst="rect">
            <a:avLst/>
          </a:prstGeom>
        </p:spPr>
      </p:pic>
      <p:pic>
        <p:nvPicPr>
          <p:cNvPr id="10" name="Picture 9">
            <a:extLst>
              <a:ext uri="{FF2B5EF4-FFF2-40B4-BE49-F238E27FC236}">
                <a16:creationId xmlns:a16="http://schemas.microsoft.com/office/drawing/2014/main" id="{672E6018-D4E8-70C0-6880-2BBE1842FF48}"/>
              </a:ext>
            </a:extLst>
          </p:cNvPr>
          <p:cNvPicPr>
            <a:picLocks noChangeAspect="1"/>
          </p:cNvPicPr>
          <p:nvPr/>
        </p:nvPicPr>
        <p:blipFill>
          <a:blip r:embed="rId3"/>
          <a:stretch>
            <a:fillRect/>
          </a:stretch>
        </p:blipFill>
        <p:spPr>
          <a:xfrm>
            <a:off x="6250382" y="1058594"/>
            <a:ext cx="5878921" cy="4207998"/>
          </a:xfrm>
          <a:prstGeom prst="rect">
            <a:avLst/>
          </a:prstGeom>
        </p:spPr>
      </p:pic>
    </p:spTree>
    <p:extLst>
      <p:ext uri="{BB962C8B-B14F-4D97-AF65-F5344CB8AC3E}">
        <p14:creationId xmlns:p14="http://schemas.microsoft.com/office/powerpoint/2010/main" val="350152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20" y="1947672"/>
            <a:ext cx="3550334" cy="1938528"/>
          </a:xfrm>
        </p:spPr>
        <p:txBody>
          <a:bodyPr/>
          <a:lstStyle/>
          <a:p>
            <a:r>
              <a:rPr lang="en-US" sz="5400" dirty="0"/>
              <a:t>Insights Gained</a:t>
            </a:r>
          </a:p>
        </p:txBody>
      </p:sp>
      <p:pic>
        <p:nvPicPr>
          <p:cNvPr id="15" name="Picture Placeholder 14">
            <a:extLst>
              <a:ext uri="{FF2B5EF4-FFF2-40B4-BE49-F238E27FC236}">
                <a16:creationId xmlns:a16="http://schemas.microsoft.com/office/drawing/2014/main" id="{8EE0C90C-A1E1-1CFF-65F8-39A3F6634DFB}"/>
              </a:ext>
            </a:extLst>
          </p:cNvPr>
          <p:cNvPicPr>
            <a:picLocks noGrp="1" noChangeAspect="1"/>
          </p:cNvPicPr>
          <p:nvPr>
            <p:ph type="pic" sz="quarter" idx="10"/>
          </p:nvPr>
        </p:nvPicPr>
        <p:blipFill>
          <a:blip r:embed="rId2"/>
          <a:srcRect l="37059" r="13137"/>
          <a:stretch/>
        </p:blipFill>
        <p:spPr>
          <a:xfrm>
            <a:off x="5001768" y="420624"/>
            <a:ext cx="5897880" cy="5897880"/>
          </a:xfrm>
        </p:spPr>
      </p:pic>
      <p:sp>
        <p:nvSpPr>
          <p:cNvPr id="17" name="Title 1">
            <a:extLst>
              <a:ext uri="{FF2B5EF4-FFF2-40B4-BE49-F238E27FC236}">
                <a16:creationId xmlns:a16="http://schemas.microsoft.com/office/drawing/2014/main" id="{FF33D4EC-C53A-A159-D773-8B8C0E715F07}"/>
              </a:ext>
            </a:extLst>
          </p:cNvPr>
          <p:cNvSpPr txBox="1">
            <a:spLocks/>
          </p:cNvSpPr>
          <p:nvPr/>
        </p:nvSpPr>
        <p:spPr>
          <a:xfrm>
            <a:off x="668767" y="4007404"/>
            <a:ext cx="3550334" cy="153959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sz="2000" dirty="0"/>
              <a:t>What do the difference uncovered mean for the business?</a:t>
            </a:r>
          </a:p>
        </p:txBody>
      </p:sp>
    </p:spTree>
    <p:extLst>
      <p:ext uri="{BB962C8B-B14F-4D97-AF65-F5344CB8AC3E}">
        <p14:creationId xmlns:p14="http://schemas.microsoft.com/office/powerpoint/2010/main" val="37522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p:txBody>
          <a:bodyPr/>
          <a:lstStyle/>
          <a:p>
            <a:r>
              <a:rPr lang="en-US" sz="5400" dirty="0"/>
              <a:t>Insights</a:t>
            </a:r>
          </a:p>
        </p:txBody>
      </p:sp>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a:xfrm>
            <a:off x="5769864" y="344895"/>
            <a:ext cx="6055790" cy="338328"/>
          </a:xfrm>
        </p:spPr>
        <p:txBody>
          <a:bodyPr/>
          <a:lstStyle/>
          <a:p>
            <a:r>
              <a:rPr lang="en-US" dirty="0"/>
              <a:t>The majority of users are already members</a:t>
            </a:r>
          </a:p>
        </p:txBody>
      </p:sp>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a:xfrm>
            <a:off x="5769863" y="683223"/>
            <a:ext cx="5862359" cy="467866"/>
          </a:xfrm>
        </p:spPr>
        <p:txBody>
          <a:bodyPr/>
          <a:lstStyle/>
          <a:p>
            <a:r>
              <a:rPr lang="en-US" dirty="0"/>
              <a:t>As most users are already using the service, it can be said that most if not all marketing resources should go towards the casual riders.</a:t>
            </a:r>
          </a:p>
        </p:txBody>
      </p:sp>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a:xfrm>
            <a:off x="5769863" y="1598915"/>
            <a:ext cx="3840480" cy="338328"/>
          </a:xfrm>
        </p:spPr>
        <p:txBody>
          <a:bodyPr/>
          <a:lstStyle/>
          <a:p>
            <a:r>
              <a:rPr lang="en-US" dirty="0"/>
              <a:t>Duration of Rides</a:t>
            </a:r>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a:xfrm>
            <a:off x="5769864" y="1951426"/>
            <a:ext cx="5690616" cy="522256"/>
          </a:xfrm>
        </p:spPr>
        <p:txBody>
          <a:bodyPr/>
          <a:lstStyle/>
          <a:p>
            <a:r>
              <a:rPr lang="en-US" dirty="0"/>
              <a:t>The usage of </a:t>
            </a:r>
            <a:r>
              <a:rPr lang="en-US" dirty="0" err="1"/>
              <a:t>Cyclistic</a:t>
            </a:r>
            <a:r>
              <a:rPr lang="en-US" dirty="0"/>
              <a:t> is similar between members and casual riders, with the majority of both using it for rides lasting about 10 minutes.</a:t>
            </a:r>
          </a:p>
        </p:txBody>
      </p:sp>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a:xfrm>
            <a:off x="5769863" y="2889453"/>
            <a:ext cx="3840480" cy="338328"/>
          </a:xfrm>
        </p:spPr>
        <p:txBody>
          <a:bodyPr/>
          <a:lstStyle/>
          <a:p>
            <a:r>
              <a:rPr lang="en-US" dirty="0"/>
              <a:t>Usage of Types of Rides</a:t>
            </a:r>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a:xfrm>
            <a:off x="5769864" y="3259836"/>
            <a:ext cx="5029200" cy="338328"/>
          </a:xfrm>
        </p:spPr>
        <p:txBody>
          <a:bodyPr/>
          <a:lstStyle/>
          <a:p>
            <a:r>
              <a:rPr lang="en-US" dirty="0"/>
              <a:t>Both have a very similar usage of rides.</a:t>
            </a:r>
          </a:p>
        </p:txBody>
      </p:sp>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769864" y="4220422"/>
            <a:ext cx="4930374" cy="338328"/>
          </a:xfrm>
        </p:spPr>
        <p:txBody>
          <a:bodyPr/>
          <a:lstStyle/>
          <a:p>
            <a:r>
              <a:rPr lang="en-US" dirty="0"/>
              <a:t>Usage of Specifically Electric Scooters</a:t>
            </a:r>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a:xfrm>
            <a:off x="5769862" y="4471415"/>
            <a:ext cx="5862359" cy="636915"/>
          </a:xfrm>
        </p:spPr>
        <p:txBody>
          <a:bodyPr/>
          <a:lstStyle/>
          <a:p>
            <a:r>
              <a:rPr lang="en-US" dirty="0"/>
              <a:t>Most electric scooters rides were ridden by casual riders, indicating that casual riders would benefit the most from an increase in the overall number of electric scooters at stations.</a:t>
            </a:r>
          </a:p>
        </p:txBody>
      </p:sp>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a:xfrm>
            <a:off x="5769862" y="5455680"/>
            <a:ext cx="6222846" cy="338328"/>
          </a:xfrm>
        </p:spPr>
        <p:txBody>
          <a:bodyPr/>
          <a:lstStyle/>
          <a:p>
            <a:r>
              <a:rPr lang="en-US" dirty="0"/>
              <a:t>Popular Routes are Dominated by Casual Riders</a:t>
            </a:r>
          </a:p>
        </p:txBody>
      </p:sp>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a:xfrm>
            <a:off x="5720450" y="5761830"/>
            <a:ext cx="6105203" cy="338328"/>
          </a:xfrm>
        </p:spPr>
        <p:txBody>
          <a:bodyPr/>
          <a:lstStyle/>
          <a:p>
            <a:r>
              <a:rPr lang="en-US" dirty="0"/>
              <a:t>The overwhelming majority of the most popular routes overall are dominated by casual riders. Due to them being a minority overall, it makes sense that casual riders are concentrated amongst a few highly popular routes.</a:t>
            </a:r>
          </a:p>
        </p:txBody>
      </p:sp>
    </p:spTree>
    <p:extLst>
      <p:ext uri="{BB962C8B-B14F-4D97-AF65-F5344CB8AC3E}">
        <p14:creationId xmlns:p14="http://schemas.microsoft.com/office/powerpoint/2010/main" val="866533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p:txBody>
          <a:bodyPr/>
          <a:lstStyle/>
          <a:p>
            <a:r>
              <a:rPr lang="en-US" dirty="0"/>
              <a:t>Business opportunities are like buses. There’s always another one coming.</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p:txBody>
          <a:bodyPr/>
          <a:lstStyle/>
          <a:p>
            <a:r>
              <a:rPr lang="en-US" altLang="zh-CN" dirty="0"/>
              <a:t>Richard Branson</a:t>
            </a:r>
          </a:p>
          <a:p>
            <a:endParaRPr lang="en-US"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15</a:t>
            </a:fld>
            <a:endParaRPr lang="en-US" dirty="0"/>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2025</a:t>
            </a:r>
          </a:p>
        </p:txBody>
      </p:sp>
      <p:sp>
        <p:nvSpPr>
          <p:cNvPr id="10" name="Footer Placeholder 13">
            <a:extLst>
              <a:ext uri="{FF2B5EF4-FFF2-40B4-BE49-F238E27FC236}">
                <a16:creationId xmlns:a16="http://schemas.microsoft.com/office/drawing/2014/main" id="{EA2D2A55-3C34-7B3C-C124-B1A0C4567ED1}"/>
              </a:ext>
            </a:extLst>
          </p:cNvPr>
          <p:cNvSpPr txBox="1">
            <a:spLocks/>
          </p:cNvSpPr>
          <p:nvPr/>
        </p:nvSpPr>
        <p:spPr>
          <a:xfrm>
            <a:off x="5426026" y="6162912"/>
            <a:ext cx="1463040" cy="24688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t>An Analysis on The Differences between Casual Riders and Members of </a:t>
            </a:r>
            <a:r>
              <a:rPr lang="en-US" sz="1000" dirty="0" err="1"/>
              <a:t>Cyclistic</a:t>
            </a:r>
            <a:endParaRPr lang="en-US" dirty="0"/>
          </a:p>
        </p:txBody>
      </p:sp>
    </p:spTree>
    <p:extLst>
      <p:ext uri="{BB962C8B-B14F-4D97-AF65-F5344CB8AC3E}">
        <p14:creationId xmlns:p14="http://schemas.microsoft.com/office/powerpoint/2010/main" val="61328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a:xfrm>
            <a:off x="932688" y="203525"/>
            <a:ext cx="9987358" cy="1379089"/>
          </a:xfrm>
        </p:spPr>
        <p:txBody>
          <a:bodyPr/>
          <a:lstStyle/>
          <a:p>
            <a:r>
              <a:rPr lang="en-US" sz="4400" dirty="0"/>
              <a:t>Recommendations for Converting Casual Riders into Members</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sz="1800" dirty="0"/>
              <a:t>Targeting Popular Routes in the Marketing Campaign​</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a:xfrm>
            <a:off x="838200" y="3293901"/>
            <a:ext cx="3011423" cy="2785100"/>
          </a:xfrm>
        </p:spPr>
        <p:txBody>
          <a:bodyPr/>
          <a:lstStyle/>
          <a:p>
            <a:r>
              <a:rPr lang="en-US" sz="1400" dirty="0"/>
              <a:t>Considering that there are over 1000 stations and even more unique routes, it would be more effective to target ads for casual riders at places where it can get the most reach for a single advertisement. Since the most popular routes are dominated by casual riders, most, if not all marketing should be targeted at these stations.</a:t>
            </a:r>
            <a:br>
              <a:rPr lang="en-US" sz="1400" dirty="0"/>
            </a:br>
            <a:r>
              <a:rPr lang="en-US" sz="1400" dirty="0"/>
              <a:t>​</a:t>
            </a:r>
          </a:p>
          <a:p>
            <a:endParaRPr lang="en-US" dirty="0"/>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r>
              <a:rPr lang="en-US" sz="1800" dirty="0"/>
              <a:t>Increasing the number of electric scooters</a:t>
            </a:r>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a:xfrm>
            <a:off x="4597909" y="3287268"/>
            <a:ext cx="3011422" cy="2785100"/>
          </a:xfrm>
        </p:spPr>
        <p:txBody>
          <a:bodyPr/>
          <a:lstStyle/>
          <a:p>
            <a:r>
              <a:rPr lang="en-US" sz="1400" dirty="0"/>
              <a:t>Since electric scooters are the only ride category that is dominated by casual riders despite there being very few electric scooter rides overall and the fact that only 30% of rides are by casual riders, it can be inferred with a great degree of confidence that there is a preference of electric scooters amongst casual riders. Increasing the number of these rides available at popular stations is likely to woo them into converting into annual members.</a:t>
            </a:r>
          </a:p>
          <a:p>
            <a:endParaRPr lang="en-US" sz="1400" dirty="0"/>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r>
              <a:rPr lang="en-US" sz="1800" dirty="0"/>
              <a:t>Increasing the number of bikes/scooters at close stations</a:t>
            </a: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a:xfrm>
            <a:off x="8443722" y="3293901"/>
            <a:ext cx="2854452" cy="2785100"/>
          </a:xfrm>
        </p:spPr>
        <p:txBody>
          <a:bodyPr/>
          <a:lstStyle/>
          <a:p>
            <a:r>
              <a:rPr lang="en-US" sz="1400" dirty="0"/>
              <a:t>Since both casual riders and members often use </a:t>
            </a:r>
            <a:r>
              <a:rPr lang="en-US" sz="1400" dirty="0" err="1"/>
              <a:t>Cyclistic</a:t>
            </a:r>
            <a:r>
              <a:rPr lang="en-US" sz="1400" dirty="0"/>
              <a:t> for short trips, it makes sense that by increasing the availability of overall number of rides at stations that are 5-15 minutes of travel time within each other would increase the value perceived by casual riders in buying a membership. This can be used as an advertising point during the digital media marketing campaign as well.</a:t>
            </a:r>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16</a:t>
            </a:fld>
            <a:endParaRPr lang="en-US" dirty="0"/>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2025</a:t>
            </a:r>
          </a:p>
        </p:txBody>
      </p:sp>
      <p:sp>
        <p:nvSpPr>
          <p:cNvPr id="9" name="Footer Placeholder 13">
            <a:extLst>
              <a:ext uri="{FF2B5EF4-FFF2-40B4-BE49-F238E27FC236}">
                <a16:creationId xmlns:a16="http://schemas.microsoft.com/office/drawing/2014/main" id="{9C5F17B1-C1B9-3B67-633F-82412AAA7235}"/>
              </a:ext>
            </a:extLst>
          </p:cNvPr>
          <p:cNvSpPr>
            <a:spLocks noGrp="1"/>
          </p:cNvSpPr>
          <p:nvPr>
            <p:ph type="ftr" sz="quarter" idx="11"/>
          </p:nvPr>
        </p:nvSpPr>
        <p:spPr>
          <a:xfrm>
            <a:off x="5364480" y="6400904"/>
            <a:ext cx="1463040" cy="246888"/>
          </a:xfrm>
        </p:spPr>
        <p:txBody>
          <a:bodyPr/>
          <a:lstStyle/>
          <a:p>
            <a:r>
              <a:rPr lang="en-US" sz="1000" dirty="0"/>
              <a:t>An Analysis on The Differences between Casual Riders and Members of </a:t>
            </a:r>
            <a:r>
              <a:rPr lang="en-US" sz="1000" dirty="0" err="1"/>
              <a:t>Cyclistic</a:t>
            </a:r>
            <a:endParaRPr lang="en-US" dirty="0"/>
          </a:p>
        </p:txBody>
      </p:sp>
    </p:spTree>
    <p:extLst>
      <p:ext uri="{BB962C8B-B14F-4D97-AF65-F5344CB8AC3E}">
        <p14:creationId xmlns:p14="http://schemas.microsoft.com/office/powerpoint/2010/main" val="3095245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dirty="0"/>
              <a:t>Harikeshav Shekar</a:t>
            </a:r>
          </a:p>
          <a:p>
            <a:r>
              <a:rPr lang="en-US" dirty="0"/>
              <a:t>shekarhari.ws@gmail.com</a:t>
            </a:r>
          </a:p>
          <a:p>
            <a:r>
              <a:rPr lang="en-US" dirty="0"/>
              <a:t>https://www.linkedin.com/in/harikeshav-shekar</a:t>
            </a:r>
          </a:p>
          <a:p>
            <a:endParaRPr lang="en-US" dirty="0"/>
          </a:p>
        </p:txBody>
      </p:sp>
      <p:pic>
        <p:nvPicPr>
          <p:cNvPr id="33" name="Picture Placeholder 32" descr="Opened package with a pink shirt in it">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rotWithShape="1">
          <a:blip r:embed="rId2"/>
          <a:srcRect t="7" b="7"/>
          <a:stretch/>
        </p:blipFill>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a:xfrm>
            <a:off x="824102" y="4325112"/>
            <a:ext cx="1947672" cy="1275588"/>
          </a:xfrm>
        </p:spPr>
        <p:txBody>
          <a:bodyPr/>
          <a:lstStyle/>
          <a:p>
            <a:r>
              <a:rPr lang="en-US" dirty="0"/>
              <a:t>Business Objective of This Analysis</a:t>
            </a:r>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92056" y="4326702"/>
            <a:ext cx="1947672" cy="1273998"/>
          </a:xfrm>
        </p:spPr>
        <p:txBody>
          <a:bodyPr/>
          <a:lstStyle/>
          <a:p>
            <a:r>
              <a:rPr lang="en-US" dirty="0"/>
              <a:t>Explanation of Process of Analysis</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168328" y="4313642"/>
            <a:ext cx="1947672" cy="1181550"/>
          </a:xfrm>
        </p:spPr>
        <p:txBody>
          <a:bodyPr/>
          <a:lstStyle/>
          <a:p>
            <a:r>
              <a:rPr lang="en-US" dirty="0"/>
              <a:t>Results of Analysis</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279858" y="4319944"/>
            <a:ext cx="1947672" cy="937856"/>
          </a:xfrm>
        </p:spPr>
        <p:txBody>
          <a:bodyPr/>
          <a:lstStyle/>
          <a:p>
            <a:r>
              <a:rPr lang="en-US" dirty="0"/>
              <a:t>Insights Gained</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a:xfrm>
            <a:off x="9466008" y="4319944"/>
            <a:ext cx="2201384" cy="937856"/>
          </a:xfrm>
        </p:spPr>
        <p:txBody>
          <a:bodyPr/>
          <a:lstStyle/>
          <a:p>
            <a:r>
              <a:rPr lang="en-US" dirty="0"/>
              <a:t>Recommended Actions</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sz="1000" dirty="0"/>
              <a:t>An Analysis on The Differences between Casual Riders and Members of </a:t>
            </a:r>
            <a:r>
              <a:rPr lang="en-US" sz="1000" dirty="0" err="1"/>
              <a:t>Cyclistic</a:t>
            </a:r>
            <a:endParaRPr lang="en-US" dirty="0"/>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2025</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003026" y="1472888"/>
            <a:ext cx="6101158" cy="1235143"/>
          </a:xfrm>
        </p:spPr>
        <p:txBody>
          <a:bodyPr/>
          <a:lstStyle/>
          <a:p>
            <a:r>
              <a:rPr lang="en-US" sz="4800" dirty="0"/>
              <a:t>Business Objective</a:t>
            </a:r>
            <a:br>
              <a:rPr lang="en-US" sz="4800" dirty="0">
                <a:sym typeface="DM Sans Medium"/>
              </a:rPr>
            </a:br>
            <a:endParaRPr lang="en-US" sz="48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161288" y="2887043"/>
            <a:ext cx="5010912" cy="2130552"/>
          </a:xfrm>
        </p:spPr>
        <p:txBody>
          <a:bodyPr/>
          <a:lstStyle/>
          <a:p>
            <a:r>
              <a:rPr lang="en-US" dirty="0"/>
              <a:t>The objective of pursuing this analysis was to find the differences between casual riders of </a:t>
            </a:r>
            <a:r>
              <a:rPr lang="en-US" dirty="0" err="1"/>
              <a:t>Cyclistic</a:t>
            </a:r>
            <a:r>
              <a:rPr lang="en-US" dirty="0"/>
              <a:t> and the annual paying members, and subsequently use these findings to find out the reasons for casual riders converting into members. These findings would be used to target digital media marketing campaign to increase the number of annual paying members of </a:t>
            </a:r>
            <a:r>
              <a:rPr lang="en-US" dirty="0" err="1"/>
              <a:t>Cyclistic</a:t>
            </a:r>
            <a:r>
              <a:rPr lang="en-US" dirty="0"/>
              <a:t>.</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9" name="Picture Placeholder 8">
            <a:extLst>
              <a:ext uri="{FF2B5EF4-FFF2-40B4-BE49-F238E27FC236}">
                <a16:creationId xmlns:a16="http://schemas.microsoft.com/office/drawing/2014/main" id="{38C70958-7487-6149-3DB6-259FE03D8170}"/>
              </a:ext>
            </a:extLst>
          </p:cNvPr>
          <p:cNvPicPr>
            <a:picLocks noGrp="1" noChangeAspect="1"/>
          </p:cNvPicPr>
          <p:nvPr>
            <p:ph type="pic" sz="quarter" idx="13"/>
          </p:nvPr>
        </p:nvPicPr>
        <p:blipFill>
          <a:blip r:embed="rId2"/>
          <a:srcRect l="35799" r="35799"/>
          <a:stretch>
            <a:fillRect/>
          </a:stretch>
        </p:blip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139951" y="512064"/>
            <a:ext cx="10345611" cy="1014984"/>
          </a:xfrm>
        </p:spPr>
        <p:txBody>
          <a:bodyPr/>
          <a:lstStyle/>
          <a:p>
            <a:r>
              <a:rPr lang="en-US" sz="4000" dirty="0"/>
              <a:t>How Data was Processed and Analyzed</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4</a:t>
            </a:fld>
            <a:endParaRPr lang="en-US"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2025</a:t>
            </a:r>
          </a:p>
        </p:txBody>
      </p:sp>
      <p:sp>
        <p:nvSpPr>
          <p:cNvPr id="6" name="Content Placeholder 5">
            <a:extLst>
              <a:ext uri="{FF2B5EF4-FFF2-40B4-BE49-F238E27FC236}">
                <a16:creationId xmlns:a16="http://schemas.microsoft.com/office/drawing/2014/main" id="{A47A0795-2D39-6234-48C6-DE586DE5A740}"/>
              </a:ext>
            </a:extLst>
          </p:cNvPr>
          <p:cNvSpPr>
            <a:spLocks noGrp="1"/>
          </p:cNvSpPr>
          <p:nvPr>
            <p:ph idx="1"/>
          </p:nvPr>
        </p:nvSpPr>
        <p:spPr/>
        <p:txBody>
          <a:bodyPr/>
          <a:lstStyle/>
          <a:p>
            <a:r>
              <a:rPr lang="en-US" dirty="0"/>
              <a:t>I took the ridership data from divvy for the full year of 2024. I then processed this data in MySQL to update the null values, check the data types, check for bad records and made a master table containing the full year’s data that was homogenized. </a:t>
            </a:r>
          </a:p>
          <a:p>
            <a:r>
              <a:rPr lang="en-US" dirty="0"/>
              <a:t>Only the first 5 months had date and time data (DD-MM-YYYY : HH:MM:SS), whereas the rest only had time data in the format of MM:SS. Due to more than half the data having only the time data, I opted to format the rest of the data in the same way as well. This would however mean that I could not perform analysis on the relationships of time of day and day of week amongst the different rider types which would have probably proved useful.</a:t>
            </a:r>
            <a:endParaRPr lang="en-IN" dirty="0"/>
          </a:p>
        </p:txBody>
      </p:sp>
      <p:sp>
        <p:nvSpPr>
          <p:cNvPr id="9" name="Footer Placeholder 13">
            <a:extLst>
              <a:ext uri="{FF2B5EF4-FFF2-40B4-BE49-F238E27FC236}">
                <a16:creationId xmlns:a16="http://schemas.microsoft.com/office/drawing/2014/main" id="{F70A6117-FC41-688D-04A6-F2851FD0DEC9}"/>
              </a:ext>
            </a:extLst>
          </p:cNvPr>
          <p:cNvSpPr>
            <a:spLocks noGrp="1"/>
          </p:cNvSpPr>
          <p:nvPr>
            <p:ph type="ftr" sz="quarter" idx="11"/>
          </p:nvPr>
        </p:nvSpPr>
        <p:spPr>
          <a:xfrm>
            <a:off x="5364480" y="6400904"/>
            <a:ext cx="1463040" cy="246888"/>
          </a:xfrm>
        </p:spPr>
        <p:txBody>
          <a:bodyPr/>
          <a:lstStyle/>
          <a:p>
            <a:r>
              <a:rPr lang="en-US" sz="1000" dirty="0"/>
              <a:t>An Analysis on The Differences between Casual Riders and Members of </a:t>
            </a:r>
            <a:r>
              <a:rPr lang="en-US" sz="1000" dirty="0" err="1"/>
              <a:t>Cyclistic</a:t>
            </a:r>
            <a:endParaRPr lang="en-US" dirty="0"/>
          </a:p>
        </p:txBody>
      </p:sp>
    </p:spTree>
    <p:extLst>
      <p:ext uri="{BB962C8B-B14F-4D97-AF65-F5344CB8AC3E}">
        <p14:creationId xmlns:p14="http://schemas.microsoft.com/office/powerpoint/2010/main" val="283108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4A9C936B-8DF1-E5E7-3479-2039F4B39EDD}"/>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D3A339AE-C820-BF5E-604A-1E08E120C8C0}"/>
              </a:ext>
            </a:extLst>
          </p:cNvPr>
          <p:cNvSpPr>
            <a:spLocks noGrp="1"/>
          </p:cNvSpPr>
          <p:nvPr>
            <p:ph type="title"/>
          </p:nvPr>
        </p:nvSpPr>
        <p:spPr>
          <a:xfrm>
            <a:off x="1139951" y="512064"/>
            <a:ext cx="10345611" cy="1014984"/>
          </a:xfrm>
        </p:spPr>
        <p:txBody>
          <a:bodyPr/>
          <a:lstStyle/>
          <a:p>
            <a:r>
              <a:rPr lang="en-US" sz="4000" dirty="0"/>
              <a:t>How Data was Processed and Analyzed</a:t>
            </a:r>
          </a:p>
        </p:txBody>
      </p:sp>
      <p:sp>
        <p:nvSpPr>
          <p:cNvPr id="4" name="Slide Number Placeholder 3">
            <a:extLst>
              <a:ext uri="{FF2B5EF4-FFF2-40B4-BE49-F238E27FC236}">
                <a16:creationId xmlns:a16="http://schemas.microsoft.com/office/drawing/2014/main" id="{D7B0A8FD-19BC-4700-C26C-93F4E861AF03}"/>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2" name="Date Placeholder 1">
            <a:extLst>
              <a:ext uri="{FF2B5EF4-FFF2-40B4-BE49-F238E27FC236}">
                <a16:creationId xmlns:a16="http://schemas.microsoft.com/office/drawing/2014/main" id="{760A00CC-BB3B-1D89-BCDB-4D835E1D4EF6}"/>
              </a:ext>
            </a:extLst>
          </p:cNvPr>
          <p:cNvSpPr>
            <a:spLocks noGrp="1"/>
          </p:cNvSpPr>
          <p:nvPr>
            <p:ph type="dt" sz="half" idx="10"/>
          </p:nvPr>
        </p:nvSpPr>
        <p:spPr/>
        <p:txBody>
          <a:bodyPr/>
          <a:lstStyle/>
          <a:p>
            <a:r>
              <a:rPr lang="en-US" dirty="0"/>
              <a:t>2025</a:t>
            </a:r>
          </a:p>
        </p:txBody>
      </p:sp>
      <p:sp>
        <p:nvSpPr>
          <p:cNvPr id="6" name="Content Placeholder 5">
            <a:extLst>
              <a:ext uri="{FF2B5EF4-FFF2-40B4-BE49-F238E27FC236}">
                <a16:creationId xmlns:a16="http://schemas.microsoft.com/office/drawing/2014/main" id="{F31003BB-5DC8-0E55-7CED-BEA10E30683F}"/>
              </a:ext>
            </a:extLst>
          </p:cNvPr>
          <p:cNvSpPr>
            <a:spLocks noGrp="1"/>
          </p:cNvSpPr>
          <p:nvPr>
            <p:ph idx="1"/>
          </p:nvPr>
        </p:nvSpPr>
        <p:spPr/>
        <p:txBody>
          <a:bodyPr/>
          <a:lstStyle/>
          <a:p>
            <a:r>
              <a:rPr lang="en-US" dirty="0"/>
              <a:t>I finally added a column showing the trip duration in minutes (assuming that the trip is under an hour, due to the nature of the data, I cannot determine if it is over an hour).</a:t>
            </a:r>
            <a:endParaRPr lang="en-IN" dirty="0"/>
          </a:p>
          <a:p>
            <a:r>
              <a:rPr lang="en-IN" dirty="0"/>
              <a:t>This is what the final data looked like:</a:t>
            </a:r>
          </a:p>
          <a:p>
            <a:endParaRPr lang="en-US" dirty="0"/>
          </a:p>
        </p:txBody>
      </p:sp>
      <p:sp>
        <p:nvSpPr>
          <p:cNvPr id="9" name="Footer Placeholder 13">
            <a:extLst>
              <a:ext uri="{FF2B5EF4-FFF2-40B4-BE49-F238E27FC236}">
                <a16:creationId xmlns:a16="http://schemas.microsoft.com/office/drawing/2014/main" id="{D4052CBE-C40A-CD19-EE4D-3F6BB0241516}"/>
              </a:ext>
            </a:extLst>
          </p:cNvPr>
          <p:cNvSpPr>
            <a:spLocks noGrp="1"/>
          </p:cNvSpPr>
          <p:nvPr>
            <p:ph type="ftr" sz="quarter" idx="11"/>
          </p:nvPr>
        </p:nvSpPr>
        <p:spPr>
          <a:xfrm>
            <a:off x="5364480" y="6400904"/>
            <a:ext cx="1463040" cy="246888"/>
          </a:xfrm>
        </p:spPr>
        <p:txBody>
          <a:bodyPr/>
          <a:lstStyle/>
          <a:p>
            <a:r>
              <a:rPr lang="en-US" sz="1000" dirty="0"/>
              <a:t>An Analysis on The Differences between Casual Riders and Members of </a:t>
            </a:r>
            <a:r>
              <a:rPr lang="en-US" sz="1000" dirty="0" err="1"/>
              <a:t>Cyclistic</a:t>
            </a:r>
            <a:endParaRPr lang="en-US" dirty="0"/>
          </a:p>
        </p:txBody>
      </p:sp>
      <p:pic>
        <p:nvPicPr>
          <p:cNvPr id="3" name="Picture 2">
            <a:extLst>
              <a:ext uri="{FF2B5EF4-FFF2-40B4-BE49-F238E27FC236}">
                <a16:creationId xmlns:a16="http://schemas.microsoft.com/office/drawing/2014/main" id="{C0A150A6-2B45-6600-0A22-C93C4B330834}"/>
              </a:ext>
            </a:extLst>
          </p:cNvPr>
          <p:cNvPicPr>
            <a:picLocks noChangeAspect="1"/>
          </p:cNvPicPr>
          <p:nvPr/>
        </p:nvPicPr>
        <p:blipFill>
          <a:blip r:embed="rId2"/>
          <a:stretch>
            <a:fillRect/>
          </a:stretch>
        </p:blipFill>
        <p:spPr>
          <a:xfrm>
            <a:off x="1366275" y="3661764"/>
            <a:ext cx="7628255" cy="2684172"/>
          </a:xfrm>
          <a:prstGeom prst="rect">
            <a:avLst/>
          </a:prstGeom>
        </p:spPr>
      </p:pic>
    </p:spTree>
    <p:extLst>
      <p:ext uri="{BB962C8B-B14F-4D97-AF65-F5344CB8AC3E}">
        <p14:creationId xmlns:p14="http://schemas.microsoft.com/office/powerpoint/2010/main" val="181924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639697" y="1266093"/>
            <a:ext cx="5535326" cy="1362807"/>
          </a:xfrm>
        </p:spPr>
        <p:txBody>
          <a:bodyPr/>
          <a:lstStyle/>
          <a:p>
            <a:r>
              <a:rPr lang="en-US" sz="4800" dirty="0"/>
              <a:t>Results of Analysis</a:t>
            </a:r>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846337" y="2865238"/>
            <a:ext cx="4818888" cy="2130552"/>
          </a:xfrm>
        </p:spPr>
        <p:txBody>
          <a:bodyPr/>
          <a:lstStyle/>
          <a:p>
            <a:r>
              <a:rPr lang="en-US" altLang="zh-CN" dirty="0"/>
              <a:t>I used R to perform analysis as it is an opensource tool that is very effective at handling large data like this project (which ended up at close to 4.3 million rows of data).</a:t>
            </a:r>
          </a:p>
          <a:p>
            <a:r>
              <a:rPr lang="en-US" dirty="0"/>
              <a:t>It is also easy to track the analysis and repeat steps with variations if required at any time as the steps are all saved as a source file.</a:t>
            </a:r>
          </a:p>
          <a:p>
            <a:r>
              <a:rPr lang="en-US" dirty="0"/>
              <a:t>All analysis was done using the </a:t>
            </a:r>
            <a:r>
              <a:rPr lang="en-US" dirty="0" err="1"/>
              <a:t>tidyverse</a:t>
            </a:r>
            <a:r>
              <a:rPr lang="en-US" dirty="0"/>
              <a:t> library in R (specifically ggplot2 and </a:t>
            </a:r>
            <a:r>
              <a:rPr lang="en-US" dirty="0" err="1"/>
              <a:t>dplyr</a:t>
            </a:r>
            <a:r>
              <a:rPr lang="en-US" dirty="0"/>
              <a:t> for the majority).</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6</a:t>
            </a:fld>
            <a:endParaRPr lang="en-US" dirty="0"/>
          </a:p>
        </p:txBody>
      </p:sp>
      <p:pic>
        <p:nvPicPr>
          <p:cNvPr id="7" name="Picture Placeholder 6">
            <a:extLst>
              <a:ext uri="{FF2B5EF4-FFF2-40B4-BE49-F238E27FC236}">
                <a16:creationId xmlns:a16="http://schemas.microsoft.com/office/drawing/2014/main" id="{06F8928F-A154-2ECF-5C1A-19B61F650BF9}"/>
              </a:ext>
            </a:extLst>
          </p:cNvPr>
          <p:cNvPicPr>
            <a:picLocks noGrp="1" noChangeAspect="1"/>
          </p:cNvPicPr>
          <p:nvPr>
            <p:ph type="pic" sz="quarter" idx="13"/>
          </p:nvPr>
        </p:nvPicPr>
        <p:blipFill>
          <a:blip r:embed="rId2"/>
          <a:srcRect l="16326" t="-19921" r="14661" b="-19921"/>
          <a:stretch/>
        </p:blipFill>
        <p:spPr>
          <a:xfrm>
            <a:off x="0" y="0"/>
            <a:ext cx="4351128" cy="6858000"/>
          </a:xfrm>
        </p:spPr>
      </p:pic>
    </p:spTree>
    <p:extLst>
      <p:ext uri="{BB962C8B-B14F-4D97-AF65-F5344CB8AC3E}">
        <p14:creationId xmlns:p14="http://schemas.microsoft.com/office/powerpoint/2010/main" val="59172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FE9B12C4-665E-92BD-6902-98BB616213DD}"/>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9198BDDD-C531-44B2-3F0C-DE01180E82CD}"/>
              </a:ext>
            </a:extLst>
          </p:cNvPr>
          <p:cNvSpPr>
            <a:spLocks noGrp="1"/>
          </p:cNvSpPr>
          <p:nvPr>
            <p:ph type="title"/>
          </p:nvPr>
        </p:nvSpPr>
        <p:spPr>
          <a:xfrm>
            <a:off x="1" y="238695"/>
            <a:ext cx="11484864" cy="1014984"/>
          </a:xfrm>
        </p:spPr>
        <p:txBody>
          <a:bodyPr/>
          <a:lstStyle/>
          <a:p>
            <a:r>
              <a:rPr lang="en-US" sz="4000" dirty="0"/>
              <a:t>Analysis of Rider Types in Different Categories</a:t>
            </a:r>
          </a:p>
        </p:txBody>
      </p:sp>
      <p:sp>
        <p:nvSpPr>
          <p:cNvPr id="4" name="Slide Number Placeholder 3">
            <a:extLst>
              <a:ext uri="{FF2B5EF4-FFF2-40B4-BE49-F238E27FC236}">
                <a16:creationId xmlns:a16="http://schemas.microsoft.com/office/drawing/2014/main" id="{F5D48A58-7FF2-6995-7137-3A31408CD9B4}"/>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2" name="Date Placeholder 1">
            <a:extLst>
              <a:ext uri="{FF2B5EF4-FFF2-40B4-BE49-F238E27FC236}">
                <a16:creationId xmlns:a16="http://schemas.microsoft.com/office/drawing/2014/main" id="{0392BBA4-7FB7-BE2D-FFD0-26C4D5C7031B}"/>
              </a:ext>
            </a:extLst>
          </p:cNvPr>
          <p:cNvSpPr>
            <a:spLocks noGrp="1"/>
          </p:cNvSpPr>
          <p:nvPr>
            <p:ph type="dt" sz="half" idx="10"/>
          </p:nvPr>
        </p:nvSpPr>
        <p:spPr/>
        <p:txBody>
          <a:bodyPr/>
          <a:lstStyle/>
          <a:p>
            <a:r>
              <a:rPr lang="en-US" dirty="0"/>
              <a:t>2025</a:t>
            </a:r>
          </a:p>
        </p:txBody>
      </p:sp>
      <p:sp>
        <p:nvSpPr>
          <p:cNvPr id="6" name="Content Placeholder 5">
            <a:extLst>
              <a:ext uri="{FF2B5EF4-FFF2-40B4-BE49-F238E27FC236}">
                <a16:creationId xmlns:a16="http://schemas.microsoft.com/office/drawing/2014/main" id="{0641E716-7243-5EB3-B941-0ADE99DC2B40}"/>
              </a:ext>
            </a:extLst>
          </p:cNvPr>
          <p:cNvSpPr>
            <a:spLocks noGrp="1"/>
          </p:cNvSpPr>
          <p:nvPr>
            <p:ph idx="1"/>
          </p:nvPr>
        </p:nvSpPr>
        <p:spPr>
          <a:xfrm>
            <a:off x="483813" y="1104210"/>
            <a:ext cx="11000232" cy="4160520"/>
          </a:xfrm>
        </p:spPr>
        <p:txBody>
          <a:bodyPr/>
          <a:lstStyle/>
          <a:p>
            <a:r>
              <a:rPr lang="en-US" dirty="0"/>
              <a:t>An overall analysis of the rider types who use </a:t>
            </a:r>
            <a:r>
              <a:rPr lang="en-US" dirty="0" err="1"/>
              <a:t>Cyclistic</a:t>
            </a:r>
            <a:r>
              <a:rPr lang="en-US" dirty="0"/>
              <a:t> shows that the majority are already annual subscribers. </a:t>
            </a:r>
          </a:p>
          <a:p>
            <a:endParaRPr lang="en-US" dirty="0"/>
          </a:p>
        </p:txBody>
      </p:sp>
      <p:sp>
        <p:nvSpPr>
          <p:cNvPr id="9" name="Footer Placeholder 13">
            <a:extLst>
              <a:ext uri="{FF2B5EF4-FFF2-40B4-BE49-F238E27FC236}">
                <a16:creationId xmlns:a16="http://schemas.microsoft.com/office/drawing/2014/main" id="{11039E08-D746-BB2F-C79A-A19AF887F7DD}"/>
              </a:ext>
            </a:extLst>
          </p:cNvPr>
          <p:cNvSpPr>
            <a:spLocks noGrp="1"/>
          </p:cNvSpPr>
          <p:nvPr>
            <p:ph type="ftr" sz="quarter" idx="11"/>
          </p:nvPr>
        </p:nvSpPr>
        <p:spPr>
          <a:xfrm>
            <a:off x="5364480" y="6400904"/>
            <a:ext cx="1463040" cy="246888"/>
          </a:xfrm>
        </p:spPr>
        <p:txBody>
          <a:bodyPr/>
          <a:lstStyle/>
          <a:p>
            <a:r>
              <a:rPr lang="en-US" sz="1000" dirty="0"/>
              <a:t>An Analysis on The Differences between Casual Riders and Members of </a:t>
            </a:r>
            <a:r>
              <a:rPr lang="en-US" sz="1000" dirty="0" err="1"/>
              <a:t>Cyclistic</a:t>
            </a:r>
            <a:endParaRPr lang="en-US" dirty="0"/>
          </a:p>
        </p:txBody>
      </p:sp>
      <p:pic>
        <p:nvPicPr>
          <p:cNvPr id="7" name="Picture 6">
            <a:extLst>
              <a:ext uri="{FF2B5EF4-FFF2-40B4-BE49-F238E27FC236}">
                <a16:creationId xmlns:a16="http://schemas.microsoft.com/office/drawing/2014/main" id="{5BA0BB1C-1D52-35C8-306F-FDA03B44473C}"/>
              </a:ext>
            </a:extLst>
          </p:cNvPr>
          <p:cNvPicPr>
            <a:picLocks noChangeAspect="1"/>
          </p:cNvPicPr>
          <p:nvPr/>
        </p:nvPicPr>
        <p:blipFill>
          <a:blip r:embed="rId2"/>
          <a:stretch>
            <a:fillRect/>
          </a:stretch>
        </p:blipFill>
        <p:spPr>
          <a:xfrm>
            <a:off x="3212651" y="2252633"/>
            <a:ext cx="5514536" cy="3524953"/>
          </a:xfrm>
          <a:prstGeom prst="rect">
            <a:avLst/>
          </a:prstGeom>
        </p:spPr>
      </p:pic>
    </p:spTree>
    <p:extLst>
      <p:ext uri="{BB962C8B-B14F-4D97-AF65-F5344CB8AC3E}">
        <p14:creationId xmlns:p14="http://schemas.microsoft.com/office/powerpoint/2010/main" val="280077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FF38BB2C-B33A-4507-B830-D834BABC3D4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BE481E-DBEA-23F4-0627-3AAC23F9F5D7}"/>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2" name="Date Placeholder 1">
            <a:extLst>
              <a:ext uri="{FF2B5EF4-FFF2-40B4-BE49-F238E27FC236}">
                <a16:creationId xmlns:a16="http://schemas.microsoft.com/office/drawing/2014/main" id="{638922DE-B2AA-17A3-912F-A199B333A76A}"/>
              </a:ext>
            </a:extLst>
          </p:cNvPr>
          <p:cNvSpPr>
            <a:spLocks noGrp="1"/>
          </p:cNvSpPr>
          <p:nvPr>
            <p:ph type="dt" sz="half" idx="10"/>
          </p:nvPr>
        </p:nvSpPr>
        <p:spPr/>
        <p:txBody>
          <a:bodyPr/>
          <a:lstStyle/>
          <a:p>
            <a:r>
              <a:rPr lang="en-US" dirty="0"/>
              <a:t>2025</a:t>
            </a:r>
          </a:p>
        </p:txBody>
      </p:sp>
      <p:sp>
        <p:nvSpPr>
          <p:cNvPr id="6" name="Content Placeholder 5">
            <a:extLst>
              <a:ext uri="{FF2B5EF4-FFF2-40B4-BE49-F238E27FC236}">
                <a16:creationId xmlns:a16="http://schemas.microsoft.com/office/drawing/2014/main" id="{756EEBD1-2E7D-BA87-4C30-76DF2543257C}"/>
              </a:ext>
            </a:extLst>
          </p:cNvPr>
          <p:cNvSpPr>
            <a:spLocks noGrp="1"/>
          </p:cNvSpPr>
          <p:nvPr>
            <p:ph idx="1"/>
          </p:nvPr>
        </p:nvSpPr>
        <p:spPr>
          <a:xfrm>
            <a:off x="484632" y="1067387"/>
            <a:ext cx="11000232" cy="4160520"/>
          </a:xfrm>
        </p:spPr>
        <p:txBody>
          <a:bodyPr/>
          <a:lstStyle/>
          <a:p>
            <a:r>
              <a:rPr lang="en-US" dirty="0"/>
              <a:t>Looking into the distribution of how each type of user uses the service, we find that they are very similar, indicating the similarity between how both users use the service.</a:t>
            </a:r>
          </a:p>
          <a:p>
            <a:endParaRPr lang="en-US" dirty="0"/>
          </a:p>
        </p:txBody>
      </p:sp>
      <p:sp>
        <p:nvSpPr>
          <p:cNvPr id="9" name="Footer Placeholder 13">
            <a:extLst>
              <a:ext uri="{FF2B5EF4-FFF2-40B4-BE49-F238E27FC236}">
                <a16:creationId xmlns:a16="http://schemas.microsoft.com/office/drawing/2014/main" id="{180F2733-843A-43C5-6CD4-EE790E826A41}"/>
              </a:ext>
            </a:extLst>
          </p:cNvPr>
          <p:cNvSpPr>
            <a:spLocks noGrp="1"/>
          </p:cNvSpPr>
          <p:nvPr>
            <p:ph type="ftr" sz="quarter" idx="11"/>
          </p:nvPr>
        </p:nvSpPr>
        <p:spPr>
          <a:xfrm>
            <a:off x="5364480" y="6400904"/>
            <a:ext cx="1463040" cy="246888"/>
          </a:xfrm>
        </p:spPr>
        <p:txBody>
          <a:bodyPr/>
          <a:lstStyle/>
          <a:p>
            <a:r>
              <a:rPr lang="en-US" sz="1000" dirty="0"/>
              <a:t>An Analysis on The Differences between Casual Riders and Members of </a:t>
            </a:r>
            <a:r>
              <a:rPr lang="en-US" sz="1000" dirty="0" err="1"/>
              <a:t>Cyclistic</a:t>
            </a:r>
            <a:endParaRPr lang="en-US" dirty="0"/>
          </a:p>
        </p:txBody>
      </p:sp>
      <p:pic>
        <p:nvPicPr>
          <p:cNvPr id="5" name="Picture 4">
            <a:extLst>
              <a:ext uri="{FF2B5EF4-FFF2-40B4-BE49-F238E27FC236}">
                <a16:creationId xmlns:a16="http://schemas.microsoft.com/office/drawing/2014/main" id="{99462C7B-D315-42A0-076E-0E3ECB9957D4}"/>
              </a:ext>
            </a:extLst>
          </p:cNvPr>
          <p:cNvPicPr>
            <a:picLocks noChangeAspect="1"/>
          </p:cNvPicPr>
          <p:nvPr/>
        </p:nvPicPr>
        <p:blipFill>
          <a:blip r:embed="rId2"/>
          <a:stretch>
            <a:fillRect/>
          </a:stretch>
        </p:blipFill>
        <p:spPr>
          <a:xfrm>
            <a:off x="2841289" y="2018350"/>
            <a:ext cx="6310222" cy="4038249"/>
          </a:xfrm>
          <a:prstGeom prst="rect">
            <a:avLst/>
          </a:prstGeom>
        </p:spPr>
      </p:pic>
      <p:sp>
        <p:nvSpPr>
          <p:cNvPr id="11" name="Title 16">
            <a:extLst>
              <a:ext uri="{FF2B5EF4-FFF2-40B4-BE49-F238E27FC236}">
                <a16:creationId xmlns:a16="http://schemas.microsoft.com/office/drawing/2014/main" id="{E8D69DC5-19C5-76AF-9C86-BFBDBDDE3D95}"/>
              </a:ext>
            </a:extLst>
          </p:cNvPr>
          <p:cNvSpPr txBox="1">
            <a:spLocks/>
          </p:cNvSpPr>
          <p:nvPr/>
        </p:nvSpPr>
        <p:spPr>
          <a:xfrm>
            <a:off x="242316" y="210208"/>
            <a:ext cx="11484864" cy="1014984"/>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sz="4000" dirty="0"/>
              <a:t>Analysis of Rider Types in Different Categories</a:t>
            </a:r>
          </a:p>
        </p:txBody>
      </p:sp>
    </p:spTree>
    <p:extLst>
      <p:ext uri="{BB962C8B-B14F-4D97-AF65-F5344CB8AC3E}">
        <p14:creationId xmlns:p14="http://schemas.microsoft.com/office/powerpoint/2010/main" val="44342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B85BE039-4FBD-59E6-1B05-C5FD3C0BFEF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EFE5B6-0388-014C-9A41-7DE78649405B}"/>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2" name="Date Placeholder 1">
            <a:extLst>
              <a:ext uri="{FF2B5EF4-FFF2-40B4-BE49-F238E27FC236}">
                <a16:creationId xmlns:a16="http://schemas.microsoft.com/office/drawing/2014/main" id="{A0E2DFFE-66A7-67C7-6498-FA186DA279C7}"/>
              </a:ext>
            </a:extLst>
          </p:cNvPr>
          <p:cNvSpPr>
            <a:spLocks noGrp="1"/>
          </p:cNvSpPr>
          <p:nvPr>
            <p:ph type="dt" sz="half" idx="10"/>
          </p:nvPr>
        </p:nvSpPr>
        <p:spPr/>
        <p:txBody>
          <a:bodyPr/>
          <a:lstStyle/>
          <a:p>
            <a:r>
              <a:rPr lang="en-US" dirty="0"/>
              <a:t>2025</a:t>
            </a:r>
          </a:p>
        </p:txBody>
      </p:sp>
      <p:sp>
        <p:nvSpPr>
          <p:cNvPr id="6" name="Content Placeholder 5">
            <a:extLst>
              <a:ext uri="{FF2B5EF4-FFF2-40B4-BE49-F238E27FC236}">
                <a16:creationId xmlns:a16="http://schemas.microsoft.com/office/drawing/2014/main" id="{634F01BC-C200-4199-15BB-FAA2F928E11C}"/>
              </a:ext>
            </a:extLst>
          </p:cNvPr>
          <p:cNvSpPr>
            <a:spLocks noGrp="1"/>
          </p:cNvSpPr>
          <p:nvPr>
            <p:ph idx="1"/>
          </p:nvPr>
        </p:nvSpPr>
        <p:spPr>
          <a:xfrm>
            <a:off x="484632" y="1084970"/>
            <a:ext cx="11000232" cy="4160520"/>
          </a:xfrm>
        </p:spPr>
        <p:txBody>
          <a:bodyPr/>
          <a:lstStyle/>
          <a:p>
            <a:r>
              <a:rPr lang="en-US" dirty="0"/>
              <a:t>If you were to look at even how each user uses the different types of rides offered, it is a similar story.</a:t>
            </a:r>
          </a:p>
          <a:p>
            <a:endParaRPr lang="en-US" dirty="0"/>
          </a:p>
          <a:p>
            <a:endParaRPr lang="en-US" dirty="0"/>
          </a:p>
        </p:txBody>
      </p:sp>
      <p:sp>
        <p:nvSpPr>
          <p:cNvPr id="9" name="Footer Placeholder 13">
            <a:extLst>
              <a:ext uri="{FF2B5EF4-FFF2-40B4-BE49-F238E27FC236}">
                <a16:creationId xmlns:a16="http://schemas.microsoft.com/office/drawing/2014/main" id="{CA192938-BC78-52A5-D7BC-479FDBFB80AF}"/>
              </a:ext>
            </a:extLst>
          </p:cNvPr>
          <p:cNvSpPr>
            <a:spLocks noGrp="1"/>
          </p:cNvSpPr>
          <p:nvPr>
            <p:ph type="ftr" sz="quarter" idx="11"/>
          </p:nvPr>
        </p:nvSpPr>
        <p:spPr>
          <a:xfrm>
            <a:off x="5364480" y="6400904"/>
            <a:ext cx="1463040" cy="246888"/>
          </a:xfrm>
        </p:spPr>
        <p:txBody>
          <a:bodyPr/>
          <a:lstStyle/>
          <a:p>
            <a:r>
              <a:rPr lang="en-US" sz="1000" dirty="0"/>
              <a:t>An Analysis on The Differences between Casual Riders and Members of </a:t>
            </a:r>
            <a:r>
              <a:rPr lang="en-US" sz="1000" dirty="0" err="1"/>
              <a:t>Cyclistic</a:t>
            </a:r>
            <a:endParaRPr lang="en-US" dirty="0"/>
          </a:p>
        </p:txBody>
      </p:sp>
      <p:pic>
        <p:nvPicPr>
          <p:cNvPr id="7" name="Picture 6">
            <a:extLst>
              <a:ext uri="{FF2B5EF4-FFF2-40B4-BE49-F238E27FC236}">
                <a16:creationId xmlns:a16="http://schemas.microsoft.com/office/drawing/2014/main" id="{24E4D383-FE91-B9A3-13B3-4245E685758F}"/>
              </a:ext>
            </a:extLst>
          </p:cNvPr>
          <p:cNvPicPr>
            <a:picLocks noChangeAspect="1"/>
          </p:cNvPicPr>
          <p:nvPr/>
        </p:nvPicPr>
        <p:blipFill>
          <a:blip r:embed="rId2"/>
          <a:stretch>
            <a:fillRect/>
          </a:stretch>
        </p:blipFill>
        <p:spPr>
          <a:xfrm>
            <a:off x="476956" y="1998892"/>
            <a:ext cx="5503954" cy="3939605"/>
          </a:xfrm>
          <a:prstGeom prst="rect">
            <a:avLst/>
          </a:prstGeom>
        </p:spPr>
      </p:pic>
      <p:pic>
        <p:nvPicPr>
          <p:cNvPr id="10" name="Picture 9">
            <a:extLst>
              <a:ext uri="{FF2B5EF4-FFF2-40B4-BE49-F238E27FC236}">
                <a16:creationId xmlns:a16="http://schemas.microsoft.com/office/drawing/2014/main" id="{D826E2E6-B9EC-5477-2FCC-E8E6C077DAB5}"/>
              </a:ext>
            </a:extLst>
          </p:cNvPr>
          <p:cNvPicPr>
            <a:picLocks noChangeAspect="1"/>
          </p:cNvPicPr>
          <p:nvPr/>
        </p:nvPicPr>
        <p:blipFill>
          <a:blip r:embed="rId3"/>
          <a:stretch>
            <a:fillRect/>
          </a:stretch>
        </p:blipFill>
        <p:spPr>
          <a:xfrm>
            <a:off x="6312058" y="1998891"/>
            <a:ext cx="5503954" cy="3939605"/>
          </a:xfrm>
          <a:prstGeom prst="rect">
            <a:avLst/>
          </a:prstGeom>
        </p:spPr>
      </p:pic>
      <p:sp>
        <p:nvSpPr>
          <p:cNvPr id="13" name="Title 16">
            <a:extLst>
              <a:ext uri="{FF2B5EF4-FFF2-40B4-BE49-F238E27FC236}">
                <a16:creationId xmlns:a16="http://schemas.microsoft.com/office/drawing/2014/main" id="{FF0087E2-47C4-176D-0149-F3E9B4A89BB2}"/>
              </a:ext>
            </a:extLst>
          </p:cNvPr>
          <p:cNvSpPr txBox="1">
            <a:spLocks/>
          </p:cNvSpPr>
          <p:nvPr/>
        </p:nvSpPr>
        <p:spPr>
          <a:xfrm>
            <a:off x="222504" y="238695"/>
            <a:ext cx="11484864" cy="1014984"/>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sz="4000" dirty="0"/>
              <a:t>Analysis of Rider Types in Different Categories</a:t>
            </a:r>
          </a:p>
        </p:txBody>
      </p:sp>
    </p:spTree>
    <p:extLst>
      <p:ext uri="{BB962C8B-B14F-4D97-AF65-F5344CB8AC3E}">
        <p14:creationId xmlns:p14="http://schemas.microsoft.com/office/powerpoint/2010/main" val="3698495534"/>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{768B7D0E-CAA7-4167-8F84-38A6948576F2}tf11429527_win32</Template>
  <TotalTime>125</TotalTime>
  <Words>1234</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DM Sans Medium</vt:lpstr>
      <vt:lpstr>Karla</vt:lpstr>
      <vt:lpstr>Univers Condensed Light</vt:lpstr>
      <vt:lpstr>Office Theme</vt:lpstr>
      <vt:lpstr>An Analysis on The Differences between Casul Riders and Members of Cyclistic</vt:lpstr>
      <vt:lpstr>Agenda</vt:lpstr>
      <vt:lpstr>Business Objective </vt:lpstr>
      <vt:lpstr>How Data was Processed and Analyzed</vt:lpstr>
      <vt:lpstr>How Data was Processed and Analyzed</vt:lpstr>
      <vt:lpstr>Results of Analysis</vt:lpstr>
      <vt:lpstr>Analysis of Rider Types in Different Categories</vt:lpstr>
      <vt:lpstr>PowerPoint Presentation</vt:lpstr>
      <vt:lpstr>PowerPoint Presentation</vt:lpstr>
      <vt:lpstr>PowerPoint Presentation</vt:lpstr>
      <vt:lpstr>PowerPoint Presentation</vt:lpstr>
      <vt:lpstr>PowerPoint Presentation</vt:lpstr>
      <vt:lpstr>Insights Gained</vt:lpstr>
      <vt:lpstr>Insights</vt:lpstr>
      <vt:lpstr>Business opportunities are like buses. There’s always another one coming.</vt:lpstr>
      <vt:lpstr>Recommendations for Converting Casual Riders into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Harikeshav Shekar</dc:creator>
  <cp:lastModifiedBy>Harikeshav Shekar</cp:lastModifiedBy>
  <cp:revision>21</cp:revision>
  <dcterms:created xsi:type="dcterms:W3CDTF">2025-03-27T09:21:49Z</dcterms:created>
  <dcterms:modified xsi:type="dcterms:W3CDTF">2025-03-27T11:26:54Z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