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9" r:id="rId6"/>
    <p:sldId id="275" r:id="rId7"/>
    <p:sldId id="261" r:id="rId8"/>
    <p:sldId id="262" r:id="rId9"/>
    <p:sldId id="263" r:id="rId10"/>
    <p:sldId id="264" r:id="rId11"/>
    <p:sldId id="265" r:id="rId12"/>
    <p:sldId id="260" r:id="rId13"/>
    <p:sldId id="266" r:id="rId14"/>
    <p:sldId id="268" r:id="rId15"/>
    <p:sldId id="269" r:id="rId16"/>
    <p:sldId id="267" r:id="rId17"/>
    <p:sldId id="270" r:id="rId18"/>
    <p:sldId id="271" r:id="rId19"/>
    <p:sldId id="272" r:id="rId20"/>
    <p:sldId id="273" r:id="rId21"/>
    <p:sldId id="274" r:id="rId22"/>
    <p:sldId id="280"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47E8A86-7CFA-4B99-B730-E0F765F730C9}" type="datetimeFigureOut">
              <a:rPr lang="en-IN" smtClean="0"/>
              <a:pPr/>
              <a:t>07-07-2019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35D37-1A84-409A-97E8-6B3B3635ED9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7E8A86-7CFA-4B99-B730-E0F765F730C9}" type="datetimeFigureOut">
              <a:rPr lang="en-IN" smtClean="0"/>
              <a:pPr/>
              <a:t>07-07-2019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35D37-1A84-409A-97E8-6B3B3635ED9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7E8A86-7CFA-4B99-B730-E0F765F730C9}" type="datetimeFigureOut">
              <a:rPr lang="en-IN" smtClean="0"/>
              <a:pPr/>
              <a:t>07-07-2019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35D37-1A84-409A-97E8-6B3B3635ED9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7E8A86-7CFA-4B99-B730-E0F765F730C9}" type="datetimeFigureOut">
              <a:rPr lang="en-IN" smtClean="0"/>
              <a:pPr/>
              <a:t>07-07-2019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35D37-1A84-409A-97E8-6B3B3635ED9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E8A86-7CFA-4B99-B730-E0F765F730C9}" type="datetimeFigureOut">
              <a:rPr lang="en-IN" smtClean="0"/>
              <a:pPr/>
              <a:t>07-07-2019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35D37-1A84-409A-97E8-6B3B3635ED9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47E8A86-7CFA-4B99-B730-E0F765F730C9}" type="datetimeFigureOut">
              <a:rPr lang="en-IN" smtClean="0"/>
              <a:pPr/>
              <a:t>07-07-2019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35D37-1A84-409A-97E8-6B3B3635ED9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47E8A86-7CFA-4B99-B730-E0F765F730C9}" type="datetimeFigureOut">
              <a:rPr lang="en-IN" smtClean="0"/>
              <a:pPr/>
              <a:t>07-07-2019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135D37-1A84-409A-97E8-6B3B3635ED9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47E8A86-7CFA-4B99-B730-E0F765F730C9}" type="datetimeFigureOut">
              <a:rPr lang="en-IN" smtClean="0"/>
              <a:pPr/>
              <a:t>07-07-2019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135D37-1A84-409A-97E8-6B3B3635ED9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E8A86-7CFA-4B99-B730-E0F765F730C9}" type="datetimeFigureOut">
              <a:rPr lang="en-IN" smtClean="0"/>
              <a:pPr/>
              <a:t>07-07-2019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135D37-1A84-409A-97E8-6B3B3635ED9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7E8A86-7CFA-4B99-B730-E0F765F730C9}" type="datetimeFigureOut">
              <a:rPr lang="en-IN" smtClean="0"/>
              <a:pPr/>
              <a:t>07-07-2019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35D37-1A84-409A-97E8-6B3B3635ED9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7E8A86-7CFA-4B99-B730-E0F765F730C9}" type="datetimeFigureOut">
              <a:rPr lang="en-IN" smtClean="0"/>
              <a:pPr/>
              <a:t>07-07-2019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35D37-1A84-409A-97E8-6B3B3635ED9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347E8A86-7CFA-4B99-B730-E0F765F730C9}" type="datetimeFigureOut">
              <a:rPr lang="en-IN" smtClean="0"/>
              <a:pPr/>
              <a:t>07-07-2019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74135D37-1A84-409A-97E8-6B3B3635ED98}"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TASK-4</a:t>
            </a:r>
            <a:endParaRPr lang="en-IN" b="1" dirty="0"/>
          </a:p>
        </p:txBody>
      </p:sp>
      <p:sp>
        <p:nvSpPr>
          <p:cNvPr id="3" name="Subtitle 2"/>
          <p:cNvSpPr>
            <a:spLocks noGrp="1"/>
          </p:cNvSpPr>
          <p:nvPr>
            <p:ph type="subTitle" idx="1"/>
          </p:nvPr>
        </p:nvSpPr>
        <p:spPr>
          <a:xfrm>
            <a:off x="1371600" y="3886200"/>
            <a:ext cx="6400800" cy="2423120"/>
          </a:xfrm>
        </p:spPr>
        <p:txBody>
          <a:bodyPr>
            <a:noAutofit/>
          </a:bodyPr>
          <a:lstStyle/>
          <a:p>
            <a:r>
              <a:rPr lang="en-US" b="1" dirty="0">
                <a:solidFill>
                  <a:schemeClr val="tx1"/>
                </a:solidFill>
                <a:latin typeface="Andalus" pitchFamily="18" charset="-78"/>
                <a:cs typeface="Andalus" pitchFamily="18" charset="-78"/>
              </a:rPr>
              <a:t>This task was quite freestyle and we where allowed to have a free hand and choose our own topic. So we planned and finally chose Robotics….</a:t>
            </a:r>
            <a:endParaRPr lang="en-IN" b="1" dirty="0">
              <a:solidFill>
                <a:schemeClr val="tx1"/>
              </a:solidFill>
              <a:latin typeface="Andalus" pitchFamily="18" charset="-78"/>
              <a:cs typeface="Andalus"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Parts</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The two parts are:</a:t>
            </a:r>
          </a:p>
          <a:p>
            <a:r>
              <a:rPr lang="en-US" b="1" dirty="0"/>
              <a:t>Infrared Light Emitting Diode:</a:t>
            </a:r>
          </a:p>
          <a:p>
            <a:pPr>
              <a:buNone/>
            </a:pPr>
            <a:r>
              <a:rPr lang="en-IN" dirty="0"/>
              <a:t>    It works in Forward Bias condition. As the current flows, electrons fall from one part of the diode into holes on another part. In order to fall into these holes, these electrons must shed energy in the form of photons, which produce infrared light(compound semiconductors like </a:t>
            </a:r>
            <a:r>
              <a:rPr lang="en-IN" dirty="0" err="1"/>
              <a:t>GaAs</a:t>
            </a:r>
            <a:r>
              <a:rPr lang="en-IN" dirty="0"/>
              <a:t>).</a:t>
            </a:r>
          </a:p>
          <a:p>
            <a:pPr>
              <a:buNone/>
            </a:pPr>
            <a:br>
              <a:rPr lang="en-IN"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Working of Parts</a:t>
            </a:r>
            <a:br>
              <a:rPr lang="en-IN" b="1" dirty="0"/>
            </a:br>
            <a:endParaRPr lang="en-IN" b="1" dirty="0"/>
          </a:p>
        </p:txBody>
      </p:sp>
      <p:sp>
        <p:nvSpPr>
          <p:cNvPr id="3" name="Content Placeholder 2"/>
          <p:cNvSpPr>
            <a:spLocks noGrp="1"/>
          </p:cNvSpPr>
          <p:nvPr>
            <p:ph idx="1"/>
          </p:nvPr>
        </p:nvSpPr>
        <p:spPr>
          <a:xfrm>
            <a:off x="457200" y="980728"/>
            <a:ext cx="8229600" cy="5544616"/>
          </a:xfrm>
        </p:spPr>
        <p:txBody>
          <a:bodyPr>
            <a:noAutofit/>
          </a:bodyPr>
          <a:lstStyle/>
          <a:p>
            <a:r>
              <a:rPr lang="en-US" sz="2400" b="1" dirty="0"/>
              <a:t>Photodiode:</a:t>
            </a:r>
            <a:endParaRPr lang="en-IN" sz="2400" b="1" dirty="0"/>
          </a:p>
          <a:p>
            <a:pPr>
              <a:buNone/>
            </a:pPr>
            <a:r>
              <a:rPr lang="en-IN" sz="2400" dirty="0"/>
              <a:t>     A photodiode is a p–n junction in reverse bias. When a photon of sufficient energy strikes the diode, it creates an electron–hole pair. This mechanism is also known as the inner photoelectric effect. If the absorption occurs in the junction's depletion region, or one diffusion length away from it, these carriers are swept from the junction by the built-in electric field of the depletion region. Thus holes move toward the anode, and electrons toward the cathode, and a photocurrent is produced. The total current through the photodiode is the sum of the dark current (current that is generated in the absence of light) and the photocurrent, so the dark current must be minimized to maximize the sensitivity of the device.</a:t>
            </a:r>
          </a:p>
          <a:p>
            <a:pPr>
              <a:buNone/>
            </a:pPr>
            <a:br>
              <a:rPr lang="en-IN" sz="2400" dirty="0"/>
            </a:b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Working of Parts</a:t>
            </a:r>
            <a:endParaRPr lang="en-IN" dirty="0"/>
          </a:p>
        </p:txBody>
      </p:sp>
      <p:sp>
        <p:nvSpPr>
          <p:cNvPr id="3" name="Content Placeholder 2"/>
          <p:cNvSpPr>
            <a:spLocks noGrp="1"/>
          </p:cNvSpPr>
          <p:nvPr>
            <p:ph idx="1"/>
          </p:nvPr>
        </p:nvSpPr>
        <p:spPr/>
        <p:txBody>
          <a:bodyPr>
            <a:normAutofit/>
          </a:bodyPr>
          <a:lstStyle/>
          <a:p>
            <a:pPr>
              <a:buNone/>
            </a:pPr>
            <a:r>
              <a:rPr lang="en-US" b="1" dirty="0"/>
              <a:t>  Microphone Sensor[LM393]:</a:t>
            </a:r>
          </a:p>
          <a:p>
            <a:pPr>
              <a:buNone/>
            </a:pPr>
            <a:r>
              <a:rPr lang="en-US" dirty="0"/>
              <a:t>   A microphone sensor is used to convert acoustic vibrations into electrical signals.</a:t>
            </a:r>
            <a:r>
              <a:rPr lang="en-IN" dirty="0"/>
              <a:t> When the moving plate (diaphragm) vibrates in time with the sound wave, the distance between the plates and hence the capacitance is changed. The changes in capacitance can then be converted to an electrical signal.</a:t>
            </a:r>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Parts</a:t>
            </a:r>
            <a:br>
              <a:rPr lang="en-IN" b="1" dirty="0"/>
            </a:br>
            <a:endParaRPr lang="en-IN" b="1" dirty="0"/>
          </a:p>
        </p:txBody>
      </p:sp>
      <p:sp>
        <p:nvSpPr>
          <p:cNvPr id="3" name="Content Placeholder 2"/>
          <p:cNvSpPr>
            <a:spLocks noGrp="1"/>
          </p:cNvSpPr>
          <p:nvPr>
            <p:ph idx="1"/>
          </p:nvPr>
        </p:nvSpPr>
        <p:spPr/>
        <p:txBody>
          <a:bodyPr>
            <a:normAutofit lnSpcReduction="10000"/>
          </a:bodyPr>
          <a:lstStyle/>
          <a:p>
            <a:r>
              <a:rPr lang="en-US" b="1" dirty="0"/>
              <a:t>Light Emitting Diode:</a:t>
            </a:r>
          </a:p>
          <a:p>
            <a:pPr>
              <a:buNone/>
            </a:pPr>
            <a:r>
              <a:rPr lang="en-US" dirty="0"/>
              <a:t>   It works similar to an IR LED except that it </a:t>
            </a:r>
            <a:r>
              <a:rPr lang="en-IN" dirty="0"/>
              <a:t>sheds energy in the form of photons, which produce visible light</a:t>
            </a:r>
            <a:r>
              <a:rPr lang="en-US" dirty="0"/>
              <a:t>.</a:t>
            </a:r>
          </a:p>
          <a:p>
            <a:r>
              <a:rPr lang="en-US" b="1" dirty="0"/>
              <a:t>Buzzers:</a:t>
            </a:r>
          </a:p>
          <a:p>
            <a:pPr>
              <a:buNone/>
            </a:pPr>
            <a:r>
              <a:rPr lang="en-US" dirty="0"/>
              <a:t>    When voltage signal is passed the electromagnet coil produces a magnetic field which vibrates the disk at a frequency to that drive signal produces the sound.</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Parts</a:t>
            </a:r>
            <a:br>
              <a:rPr lang="en-IN" dirty="0"/>
            </a:br>
            <a:endParaRPr lang="en-IN" dirty="0"/>
          </a:p>
        </p:txBody>
      </p:sp>
      <p:sp>
        <p:nvSpPr>
          <p:cNvPr id="3" name="Content Placeholder 2"/>
          <p:cNvSpPr>
            <a:spLocks noGrp="1"/>
          </p:cNvSpPr>
          <p:nvPr>
            <p:ph idx="1"/>
          </p:nvPr>
        </p:nvSpPr>
        <p:spPr/>
        <p:txBody>
          <a:bodyPr>
            <a:normAutofit fontScale="40000" lnSpcReduction="20000"/>
          </a:bodyPr>
          <a:lstStyle/>
          <a:p>
            <a:r>
              <a:rPr lang="en-US" sz="6000" b="1" dirty="0"/>
              <a:t>DC-Motor:</a:t>
            </a:r>
          </a:p>
          <a:p>
            <a:pPr>
              <a:buNone/>
            </a:pPr>
            <a:r>
              <a:rPr lang="en-US" sz="6000" dirty="0"/>
              <a:t>     </a:t>
            </a:r>
            <a:r>
              <a:rPr lang="en-IN" sz="6000" dirty="0"/>
              <a:t>A simple DC motor has a stationary set of magnets in the stator and an armature with one or more windings of insulated wire wrapped around a soft iron core that concentrates the magnetic field. The windings usually have multiple turns around the core, and in large motors there can be several parallel current paths. The ends of the wire winding are connected to a </a:t>
            </a:r>
            <a:r>
              <a:rPr lang="en-IN" sz="6000" dirty="0" err="1"/>
              <a:t>commutator</a:t>
            </a:r>
            <a:r>
              <a:rPr lang="en-IN" sz="6000" dirty="0"/>
              <a:t>. The </a:t>
            </a:r>
            <a:r>
              <a:rPr lang="en-IN" sz="6000" dirty="0" err="1"/>
              <a:t>commutator</a:t>
            </a:r>
            <a:r>
              <a:rPr lang="en-IN" sz="6000" dirty="0"/>
              <a:t> allows each armature coil to be energized in turn and connects the rotating coils with the external power supply through brushes. (Brushless DC motors have electronics that switch the DC current to each coil on and off and have no brushes.)</a:t>
            </a:r>
          </a:p>
          <a:p>
            <a:pPr>
              <a:buNone/>
            </a:pPr>
            <a:br>
              <a:rPr lang="en-IN" dirty="0"/>
            </a:b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Parts</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b="1" dirty="0"/>
              <a:t>    L293D-Motor Driver:</a:t>
            </a:r>
          </a:p>
          <a:p>
            <a:r>
              <a:rPr lang="en-IN" dirty="0"/>
              <a:t>L293D contains two inbuilt H-bridge driver circuits. In its common mode of operation, two DC motors can be driven simultaneously, both in forward and reverse direction. The motor operations of two motors can be controlled by input logic at pins 2 &amp; 7 and 10 &amp; 15. Input logic 00 or 11 will stop the corresponding motor. Logic 01 and 10 will rotate it in clockwise and anticlockwise directions, respectively.</a:t>
            </a:r>
          </a:p>
          <a:p>
            <a:r>
              <a:rPr lang="en-IN" dirty="0"/>
              <a:t>They act as amplifiers(using inbuilt transistors as given +5V input won’t be enough for running +8V DC Motors.</a:t>
            </a:r>
            <a:br>
              <a:rPr lang="en-IN" dirty="0"/>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Parts</a:t>
            </a:r>
            <a:br>
              <a:rPr lang="en-IN" dirty="0"/>
            </a:br>
            <a:endParaRPr lang="en-IN" dirty="0"/>
          </a:p>
        </p:txBody>
      </p:sp>
      <p:sp>
        <p:nvSpPr>
          <p:cNvPr id="3" name="Content Placeholder 2"/>
          <p:cNvSpPr>
            <a:spLocks noGrp="1"/>
          </p:cNvSpPr>
          <p:nvPr>
            <p:ph idx="1"/>
          </p:nvPr>
        </p:nvSpPr>
        <p:spPr/>
        <p:txBody>
          <a:bodyPr/>
          <a:lstStyle/>
          <a:p>
            <a:r>
              <a:rPr lang="en-US" b="1" dirty="0"/>
              <a:t>Breadboard:</a:t>
            </a:r>
          </a:p>
          <a:p>
            <a:pPr>
              <a:buNone/>
            </a:pPr>
            <a:r>
              <a:rPr lang="en-US" dirty="0"/>
              <a:t>    It is a construction base for prototyping of electronics.</a:t>
            </a:r>
          </a:p>
          <a:p>
            <a:r>
              <a:rPr lang="en-US" b="1" dirty="0"/>
              <a:t>Connecting Wires:</a:t>
            </a:r>
            <a:endParaRPr lang="en-IN" b="1" dirty="0"/>
          </a:p>
          <a:p>
            <a:pPr>
              <a:buNone/>
            </a:pPr>
            <a:r>
              <a:rPr lang="en-US" dirty="0"/>
              <a:t>    It is a pin-type wires useful in connecting wires with pins in </a:t>
            </a:r>
            <a:r>
              <a:rPr lang="en-US" dirty="0" err="1"/>
              <a:t>Arduino</a:t>
            </a:r>
            <a:r>
              <a:rPr lang="en-US" dirty="0"/>
              <a:t> or other type of boards.</a:t>
            </a:r>
          </a:p>
          <a:p>
            <a:pPr>
              <a:buNone/>
            </a:pPr>
            <a:r>
              <a:rPr lang="en-US" b="1" dirty="0"/>
              <a:t>   </a:t>
            </a:r>
            <a:endParaRPr lang="en-US" dirty="0"/>
          </a:p>
          <a:p>
            <a:pP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Parts</a:t>
            </a:r>
            <a:br>
              <a:rPr lang="en-IN" dirty="0"/>
            </a:br>
            <a:endParaRPr lang="en-IN" dirty="0"/>
          </a:p>
        </p:txBody>
      </p:sp>
      <p:sp>
        <p:nvSpPr>
          <p:cNvPr id="3" name="Content Placeholder 2"/>
          <p:cNvSpPr>
            <a:spLocks noGrp="1"/>
          </p:cNvSpPr>
          <p:nvPr>
            <p:ph idx="1"/>
          </p:nvPr>
        </p:nvSpPr>
        <p:spPr/>
        <p:txBody>
          <a:bodyPr/>
          <a:lstStyle/>
          <a:p>
            <a:r>
              <a:rPr lang="en-US" b="1" dirty="0"/>
              <a:t>Li-Ion 8V Battery:</a:t>
            </a:r>
          </a:p>
          <a:p>
            <a:pPr>
              <a:buNone/>
            </a:pPr>
            <a:r>
              <a:rPr lang="en-US" dirty="0"/>
              <a:t>    Used for working of robots and it is also re- </a:t>
            </a:r>
            <a:r>
              <a:rPr lang="en-US" dirty="0" err="1"/>
              <a:t>chargable</a:t>
            </a:r>
            <a:r>
              <a:rPr lang="en-US" dirty="0"/>
              <a: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sz="2200" dirty="0"/>
              <a:t>const </a:t>
            </a:r>
            <a:r>
              <a:rPr lang="en-IN" sz="2200" dirty="0" err="1"/>
              <a:t>int</a:t>
            </a:r>
            <a:r>
              <a:rPr lang="en-IN" sz="2200" dirty="0"/>
              <a:t> </a:t>
            </a:r>
            <a:r>
              <a:rPr lang="en-IN" sz="2200" dirty="0" err="1"/>
              <a:t>leftForward</a:t>
            </a:r>
            <a:r>
              <a:rPr lang="en-IN" sz="2200" dirty="0"/>
              <a:t> = 2; //Left motor pin1</a:t>
            </a:r>
          </a:p>
          <a:p>
            <a:pPr>
              <a:buNone/>
            </a:pPr>
            <a:r>
              <a:rPr lang="en-IN" sz="2200" dirty="0"/>
              <a:t>const </a:t>
            </a:r>
            <a:r>
              <a:rPr lang="en-IN" sz="2200" dirty="0" err="1"/>
              <a:t>int</a:t>
            </a:r>
            <a:r>
              <a:rPr lang="en-IN" sz="2200" dirty="0"/>
              <a:t> </a:t>
            </a:r>
            <a:r>
              <a:rPr lang="en-IN" sz="2200" dirty="0" err="1"/>
              <a:t>leftBackward</a:t>
            </a:r>
            <a:r>
              <a:rPr lang="en-IN" sz="2200" dirty="0"/>
              <a:t> = 3;  //Left motor pin2</a:t>
            </a:r>
          </a:p>
          <a:p>
            <a:pPr>
              <a:buNone/>
            </a:pPr>
            <a:r>
              <a:rPr lang="en-IN" sz="2200" dirty="0"/>
              <a:t>const </a:t>
            </a:r>
            <a:r>
              <a:rPr lang="en-IN" sz="2200" dirty="0" err="1"/>
              <a:t>int</a:t>
            </a:r>
            <a:r>
              <a:rPr lang="en-IN" sz="2200" dirty="0"/>
              <a:t> </a:t>
            </a:r>
            <a:r>
              <a:rPr lang="en-IN" sz="2200" dirty="0" err="1"/>
              <a:t>rightForward</a:t>
            </a:r>
            <a:r>
              <a:rPr lang="en-IN" sz="2200" dirty="0"/>
              <a:t> = 4;  //Right motor pin1</a:t>
            </a:r>
          </a:p>
          <a:p>
            <a:pPr>
              <a:buNone/>
            </a:pPr>
            <a:r>
              <a:rPr lang="en-IN" sz="2200" dirty="0"/>
              <a:t>const </a:t>
            </a:r>
            <a:r>
              <a:rPr lang="en-IN" sz="2200" dirty="0" err="1"/>
              <a:t>int</a:t>
            </a:r>
            <a:r>
              <a:rPr lang="en-IN" sz="2200" dirty="0"/>
              <a:t> </a:t>
            </a:r>
            <a:r>
              <a:rPr lang="en-IN" sz="2200" dirty="0" err="1"/>
              <a:t>rightBackward</a:t>
            </a:r>
            <a:r>
              <a:rPr lang="en-IN" sz="2200" dirty="0"/>
              <a:t> = 5;  //Right motor pin2</a:t>
            </a:r>
          </a:p>
          <a:p>
            <a:pPr>
              <a:buNone/>
            </a:pPr>
            <a:r>
              <a:rPr lang="en-IN" sz="2200" dirty="0"/>
              <a:t>const </a:t>
            </a:r>
            <a:r>
              <a:rPr lang="en-IN" sz="2200" dirty="0" err="1"/>
              <a:t>int</a:t>
            </a:r>
            <a:r>
              <a:rPr lang="en-IN" sz="2200" dirty="0"/>
              <a:t> </a:t>
            </a:r>
            <a:r>
              <a:rPr lang="en-IN" sz="2200" dirty="0" err="1"/>
              <a:t>soundsensor</a:t>
            </a:r>
            <a:r>
              <a:rPr lang="en-IN" sz="2200" dirty="0"/>
              <a:t>=6;  //Detecting Clap</a:t>
            </a:r>
          </a:p>
          <a:p>
            <a:pPr>
              <a:buNone/>
            </a:pPr>
            <a:r>
              <a:rPr lang="en-IN" sz="2200" dirty="0"/>
              <a:t>const </a:t>
            </a:r>
            <a:r>
              <a:rPr lang="en-IN" sz="2200" dirty="0" err="1"/>
              <a:t>int</a:t>
            </a:r>
            <a:r>
              <a:rPr lang="en-IN" sz="2200" dirty="0"/>
              <a:t> IR_RECV=10;    //Detecting Obstacle</a:t>
            </a:r>
          </a:p>
          <a:p>
            <a:pPr>
              <a:buNone/>
            </a:pPr>
            <a:r>
              <a:rPr lang="en-IN" sz="2200" dirty="0" err="1"/>
              <a:t>int</a:t>
            </a:r>
            <a:r>
              <a:rPr lang="en-IN" sz="2200" dirty="0"/>
              <a:t> F=0;//Flag </a:t>
            </a:r>
            <a:r>
              <a:rPr lang="en-IN" sz="2200" dirty="0" err="1"/>
              <a:t>var</a:t>
            </a:r>
            <a:endParaRPr lang="en-IN" sz="2200" dirty="0"/>
          </a:p>
          <a:p>
            <a:pPr>
              <a:buNone/>
            </a:pPr>
            <a:r>
              <a:rPr lang="en-IN" sz="2400" dirty="0"/>
              <a:t>void setup() </a:t>
            </a:r>
          </a:p>
          <a:p>
            <a:pPr>
              <a:buNone/>
            </a:pPr>
            <a:r>
              <a:rPr lang="en-IN" sz="2400" dirty="0"/>
              <a:t>{</a:t>
            </a:r>
          </a:p>
          <a:p>
            <a:pPr>
              <a:buNone/>
            </a:pPr>
            <a:r>
              <a:rPr lang="en-IN" sz="2400" dirty="0"/>
              <a:t>  //DIFF COLOURED LEDS </a:t>
            </a:r>
          </a:p>
          <a:p>
            <a:pPr>
              <a:buNone/>
            </a:pPr>
            <a:r>
              <a:rPr lang="en-IN" sz="2400" dirty="0"/>
              <a:t>  </a:t>
            </a:r>
            <a:r>
              <a:rPr lang="en-IN" sz="2400" dirty="0" err="1"/>
              <a:t>pinMode</a:t>
            </a:r>
            <a:r>
              <a:rPr lang="en-IN" sz="2400" dirty="0"/>
              <a:t>(11,OUTPUT);</a:t>
            </a:r>
          </a:p>
          <a:p>
            <a:pPr>
              <a:buNone/>
            </a:pPr>
            <a:r>
              <a:rPr lang="en-IN" sz="2400" dirty="0"/>
              <a:t>  </a:t>
            </a:r>
            <a:r>
              <a:rPr lang="en-IN" sz="2400" dirty="0" err="1"/>
              <a:t>pinMode</a:t>
            </a:r>
            <a:r>
              <a:rPr lang="en-IN" sz="2400" dirty="0"/>
              <a:t>(12,OUTPUT);</a:t>
            </a:r>
          </a:p>
          <a:p>
            <a:pPr>
              <a:buNone/>
            </a:pPr>
            <a:r>
              <a:rPr lang="en-IN" sz="2400" dirty="0"/>
              <a:t>  </a:t>
            </a:r>
            <a:r>
              <a:rPr lang="en-IN" sz="2400" dirty="0" err="1"/>
              <a:t>pinMode</a:t>
            </a:r>
            <a:r>
              <a:rPr lang="en-IN" sz="2400" dirty="0"/>
              <a:t>(13,OUTPUT);</a:t>
            </a:r>
          </a:p>
          <a:p>
            <a:pPr>
              <a:buNone/>
            </a:pPr>
            <a:r>
              <a:rPr lang="en-IN" sz="2400" dirty="0"/>
              <a:t>  //motor pins</a:t>
            </a:r>
          </a:p>
          <a:p>
            <a:pPr>
              <a:buNone/>
            </a:pPr>
            <a:endParaRPr lang="en-IN"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a:t>
            </a:r>
            <a:endParaRPr lang="en-IN" dirty="0"/>
          </a:p>
        </p:txBody>
      </p:sp>
      <p:sp>
        <p:nvSpPr>
          <p:cNvPr id="3" name="Content Placeholder 2"/>
          <p:cNvSpPr>
            <a:spLocks noGrp="1"/>
          </p:cNvSpPr>
          <p:nvPr>
            <p:ph idx="1"/>
          </p:nvPr>
        </p:nvSpPr>
        <p:spPr/>
        <p:txBody>
          <a:bodyPr>
            <a:normAutofit/>
          </a:bodyPr>
          <a:lstStyle/>
          <a:p>
            <a:pPr>
              <a:buNone/>
            </a:pPr>
            <a:r>
              <a:rPr lang="en-IN" sz="2200" dirty="0" err="1"/>
              <a:t>pinMode</a:t>
            </a:r>
            <a:r>
              <a:rPr lang="en-IN" sz="2200" dirty="0"/>
              <a:t>(</a:t>
            </a:r>
            <a:r>
              <a:rPr lang="en-IN" sz="2200" dirty="0" err="1"/>
              <a:t>leftForward</a:t>
            </a:r>
            <a:r>
              <a:rPr lang="en-IN" sz="2200" dirty="0"/>
              <a:t> , OUTPUT);</a:t>
            </a:r>
          </a:p>
          <a:p>
            <a:pPr>
              <a:buNone/>
            </a:pPr>
            <a:r>
              <a:rPr lang="en-IN" sz="2200" dirty="0" err="1"/>
              <a:t>pinMode</a:t>
            </a:r>
            <a:r>
              <a:rPr lang="en-IN" sz="2200" dirty="0"/>
              <a:t>(</a:t>
            </a:r>
            <a:r>
              <a:rPr lang="en-IN" sz="2200" dirty="0" err="1"/>
              <a:t>leftBackward</a:t>
            </a:r>
            <a:r>
              <a:rPr lang="en-IN" sz="2200" dirty="0"/>
              <a:t> , OUTPUT);</a:t>
            </a:r>
          </a:p>
          <a:p>
            <a:pPr>
              <a:buNone/>
            </a:pPr>
            <a:r>
              <a:rPr lang="en-IN" sz="2200" dirty="0" err="1"/>
              <a:t>pinMode</a:t>
            </a:r>
            <a:r>
              <a:rPr lang="en-IN" sz="2200" dirty="0"/>
              <a:t>(</a:t>
            </a:r>
            <a:r>
              <a:rPr lang="en-IN" sz="2200" dirty="0" err="1"/>
              <a:t>rightForward</a:t>
            </a:r>
            <a:r>
              <a:rPr lang="en-IN" sz="2200" dirty="0"/>
              <a:t> , OUTPUT);</a:t>
            </a:r>
          </a:p>
          <a:p>
            <a:pPr>
              <a:buNone/>
            </a:pPr>
            <a:r>
              <a:rPr lang="en-IN" sz="2200" dirty="0" err="1"/>
              <a:t>pinMode</a:t>
            </a:r>
            <a:r>
              <a:rPr lang="en-IN" sz="2200" dirty="0"/>
              <a:t>(</a:t>
            </a:r>
            <a:r>
              <a:rPr lang="en-IN" sz="2200" dirty="0" err="1"/>
              <a:t>rightBackward</a:t>
            </a:r>
            <a:r>
              <a:rPr lang="en-IN" sz="2200" dirty="0"/>
              <a:t> , OUTPUT);</a:t>
            </a:r>
          </a:p>
          <a:p>
            <a:pPr>
              <a:buNone/>
            </a:pPr>
            <a:r>
              <a:rPr lang="en-IN" sz="2200" dirty="0"/>
              <a:t>//Detecting Clap</a:t>
            </a:r>
          </a:p>
          <a:p>
            <a:pPr>
              <a:buNone/>
            </a:pPr>
            <a:r>
              <a:rPr lang="en-IN" sz="2200" dirty="0"/>
              <a:t>  </a:t>
            </a:r>
            <a:r>
              <a:rPr lang="en-IN" sz="2200" dirty="0" err="1"/>
              <a:t>pinMode</a:t>
            </a:r>
            <a:r>
              <a:rPr lang="en-IN" sz="2200" dirty="0"/>
              <a:t>(</a:t>
            </a:r>
            <a:r>
              <a:rPr lang="en-IN" sz="2200" dirty="0" err="1"/>
              <a:t>soundsensor,INPUT</a:t>
            </a:r>
            <a:r>
              <a:rPr lang="en-IN" sz="2200" dirty="0"/>
              <a:t>);</a:t>
            </a:r>
          </a:p>
          <a:p>
            <a:pPr>
              <a:buNone/>
            </a:pPr>
            <a:r>
              <a:rPr lang="en-IN" sz="2200" dirty="0"/>
              <a:t>  //Detecting Obstacle</a:t>
            </a:r>
          </a:p>
          <a:p>
            <a:pPr>
              <a:buNone/>
            </a:pPr>
            <a:r>
              <a:rPr lang="en-IN" sz="2200" dirty="0"/>
              <a:t>  </a:t>
            </a:r>
            <a:r>
              <a:rPr lang="en-IN" sz="2200" dirty="0" err="1"/>
              <a:t>pinMode</a:t>
            </a:r>
            <a:r>
              <a:rPr lang="en-IN" sz="2200" dirty="0"/>
              <a:t>(IR_RECV,INPUT);</a:t>
            </a:r>
          </a:p>
          <a:p>
            <a:pPr>
              <a:buNone/>
            </a:pPr>
            <a:r>
              <a:rPr lang="en-IN" sz="22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HAI-BOT [PROTOTYPE]</a:t>
            </a:r>
            <a:endParaRPr lang="en-IN" b="1" dirty="0"/>
          </a:p>
        </p:txBody>
      </p:sp>
      <p:sp>
        <p:nvSpPr>
          <p:cNvPr id="3" name="Content Placeholder 2"/>
          <p:cNvSpPr>
            <a:spLocks noGrp="1"/>
          </p:cNvSpPr>
          <p:nvPr>
            <p:ph idx="1"/>
          </p:nvPr>
        </p:nvSpPr>
        <p:spPr/>
        <p:txBody>
          <a:bodyPr/>
          <a:lstStyle/>
          <a:p>
            <a:endParaRPr lang="en-IN" dirty="0"/>
          </a:p>
        </p:txBody>
      </p:sp>
      <p:pic>
        <p:nvPicPr>
          <p:cNvPr id="1026" name="Picture 2" descr="C:\Users\SHANKAR\Downloads\WhatsApp Image 2019-06-21 at 7.05.18 PM.jpeg"/>
          <p:cNvPicPr>
            <a:picLocks noChangeAspect="1" noChangeArrowheads="1"/>
          </p:cNvPicPr>
          <p:nvPr/>
        </p:nvPicPr>
        <p:blipFill>
          <a:blip r:embed="rId2" cstate="print"/>
          <a:srcRect/>
          <a:stretch>
            <a:fillRect/>
          </a:stretch>
        </p:blipFill>
        <p:spPr bwMode="auto">
          <a:xfrm>
            <a:off x="467544" y="1268760"/>
            <a:ext cx="7992888" cy="525063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sz="2400" dirty="0"/>
              <a:t>//Increasing the Randomness</a:t>
            </a:r>
          </a:p>
          <a:p>
            <a:pPr>
              <a:buNone/>
            </a:pPr>
            <a:r>
              <a:rPr lang="en-IN" sz="2400" dirty="0"/>
              <a:t>  </a:t>
            </a:r>
            <a:r>
              <a:rPr lang="en-IN" sz="2400" dirty="0" err="1"/>
              <a:t>randomSeed</a:t>
            </a:r>
            <a:r>
              <a:rPr lang="en-IN" sz="2400" dirty="0"/>
              <a:t>(</a:t>
            </a:r>
            <a:r>
              <a:rPr lang="en-IN" sz="2400" dirty="0" err="1"/>
              <a:t>analogRead</a:t>
            </a:r>
            <a:r>
              <a:rPr lang="en-IN" sz="2400" dirty="0"/>
              <a:t>(1));</a:t>
            </a:r>
          </a:p>
          <a:p>
            <a:pPr>
              <a:buNone/>
            </a:pPr>
            <a:r>
              <a:rPr lang="en-IN" sz="2400" dirty="0"/>
              <a:t>}</a:t>
            </a:r>
          </a:p>
          <a:p>
            <a:pPr>
              <a:buNone/>
            </a:pPr>
            <a:r>
              <a:rPr lang="en-IN" sz="2400" dirty="0"/>
              <a:t> void loop()</a:t>
            </a:r>
          </a:p>
          <a:p>
            <a:pPr>
              <a:buNone/>
            </a:pPr>
            <a:r>
              <a:rPr lang="en-IN" sz="2400" dirty="0"/>
              <a:t>{</a:t>
            </a:r>
          </a:p>
          <a:p>
            <a:pPr>
              <a:buNone/>
            </a:pPr>
            <a:r>
              <a:rPr lang="en-IN" sz="2400" dirty="0"/>
              <a:t>if(</a:t>
            </a:r>
            <a:r>
              <a:rPr lang="en-IN" sz="2400" dirty="0" err="1"/>
              <a:t>digitalRead</a:t>
            </a:r>
            <a:r>
              <a:rPr lang="en-IN" sz="2400" dirty="0"/>
              <a:t>(</a:t>
            </a:r>
            <a:r>
              <a:rPr lang="en-IN" sz="2400" dirty="0" err="1"/>
              <a:t>soundsensor</a:t>
            </a:r>
            <a:r>
              <a:rPr lang="en-IN" sz="2400" dirty="0"/>
              <a:t>)==HIGH||F==1)//clap detection and sustaining of condition[flag]</a:t>
            </a:r>
          </a:p>
          <a:p>
            <a:pPr>
              <a:buNone/>
            </a:pPr>
            <a:r>
              <a:rPr lang="en-IN" sz="2400" dirty="0"/>
              <a:t>{ F=1;</a:t>
            </a:r>
          </a:p>
          <a:p>
            <a:pPr>
              <a:buNone/>
            </a:pPr>
            <a:r>
              <a:rPr lang="en-IN" sz="2400" dirty="0"/>
              <a:t> </a:t>
            </a:r>
            <a:r>
              <a:rPr lang="en-IN" sz="2400" dirty="0" err="1"/>
              <a:t>digitalWrite</a:t>
            </a:r>
            <a:r>
              <a:rPr lang="en-IN" sz="2400" dirty="0"/>
              <a:t>(</a:t>
            </a:r>
            <a:r>
              <a:rPr lang="en-IN" sz="2400" dirty="0" err="1"/>
              <a:t>leftForward</a:t>
            </a:r>
            <a:r>
              <a:rPr lang="en-IN" sz="2400" dirty="0"/>
              <a:t> , HIGH);</a:t>
            </a:r>
          </a:p>
          <a:p>
            <a:pPr>
              <a:buNone/>
            </a:pPr>
            <a:r>
              <a:rPr lang="en-IN" sz="2400" dirty="0"/>
              <a:t>    </a:t>
            </a:r>
            <a:r>
              <a:rPr lang="en-IN" sz="2400" dirty="0" err="1"/>
              <a:t>digitalWrite</a:t>
            </a:r>
            <a:r>
              <a:rPr lang="en-IN" sz="2400" dirty="0"/>
              <a:t>(</a:t>
            </a:r>
            <a:r>
              <a:rPr lang="en-IN" sz="2400" dirty="0" err="1"/>
              <a:t>leftBackward</a:t>
            </a:r>
            <a:r>
              <a:rPr lang="en-IN" sz="2400" dirty="0"/>
              <a:t> , LOW);</a:t>
            </a:r>
          </a:p>
          <a:p>
            <a:pPr>
              <a:buNone/>
            </a:pPr>
            <a:r>
              <a:rPr lang="en-IN" sz="2400" dirty="0"/>
              <a:t>    </a:t>
            </a:r>
            <a:r>
              <a:rPr lang="en-IN" sz="2400" dirty="0" err="1"/>
              <a:t>digitalWrite</a:t>
            </a:r>
            <a:r>
              <a:rPr lang="en-IN" sz="2400" dirty="0"/>
              <a:t>(</a:t>
            </a:r>
            <a:r>
              <a:rPr lang="en-IN" sz="2400" dirty="0" err="1"/>
              <a:t>rightForward</a:t>
            </a:r>
            <a:r>
              <a:rPr lang="en-IN" sz="2400" dirty="0"/>
              <a:t> , HIGH);</a:t>
            </a:r>
          </a:p>
          <a:p>
            <a:pPr>
              <a:buNone/>
            </a:pPr>
            <a:r>
              <a:rPr lang="en-IN" sz="2400" dirty="0"/>
              <a:t>    </a:t>
            </a:r>
            <a:r>
              <a:rPr lang="en-IN" sz="2400" dirty="0" err="1"/>
              <a:t>digitalWrite</a:t>
            </a:r>
            <a:r>
              <a:rPr lang="en-IN" sz="2400" dirty="0"/>
              <a:t>(</a:t>
            </a:r>
            <a:r>
              <a:rPr lang="en-IN" sz="2400" dirty="0" err="1"/>
              <a:t>rightBackward</a:t>
            </a:r>
            <a:r>
              <a:rPr lang="en-IN" sz="2400" dirty="0"/>
              <a:t> , LOW); } //Move Forward</a:t>
            </a:r>
          </a:p>
          <a:p>
            <a:pPr>
              <a:buNone/>
            </a:pPr>
            <a:endParaRPr lang="en-IN"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sz="2200" dirty="0"/>
              <a:t>if(</a:t>
            </a:r>
            <a:r>
              <a:rPr lang="en-IN" sz="2200" dirty="0" err="1"/>
              <a:t>digitalRead</a:t>
            </a:r>
            <a:r>
              <a:rPr lang="en-IN" sz="2200" dirty="0"/>
              <a:t>(IR_RECV)==LOW) //Obstacle Detection</a:t>
            </a:r>
          </a:p>
          <a:p>
            <a:pPr>
              <a:buNone/>
            </a:pPr>
            <a:r>
              <a:rPr lang="en-IN" sz="2200" dirty="0"/>
              <a:t>   {</a:t>
            </a:r>
          </a:p>
          <a:p>
            <a:pPr>
              <a:buNone/>
            </a:pPr>
            <a:r>
              <a:rPr lang="en-IN" sz="2400" dirty="0"/>
              <a:t>   </a:t>
            </a:r>
            <a:r>
              <a:rPr lang="en-IN" sz="2400" dirty="0" err="1"/>
              <a:t>digitalWrite</a:t>
            </a:r>
            <a:r>
              <a:rPr lang="en-IN" sz="2400" dirty="0"/>
              <a:t>(</a:t>
            </a:r>
            <a:r>
              <a:rPr lang="en-IN" sz="2400" dirty="0" err="1"/>
              <a:t>leftForward</a:t>
            </a:r>
            <a:r>
              <a:rPr lang="en-IN" sz="2400" dirty="0"/>
              <a:t> , LOW);</a:t>
            </a:r>
          </a:p>
          <a:p>
            <a:pPr>
              <a:buNone/>
            </a:pPr>
            <a:r>
              <a:rPr lang="en-IN" sz="2400" dirty="0"/>
              <a:t>    </a:t>
            </a:r>
            <a:r>
              <a:rPr lang="en-IN" sz="2400" dirty="0" err="1"/>
              <a:t>digitalWrite</a:t>
            </a:r>
            <a:r>
              <a:rPr lang="en-IN" sz="2400" dirty="0"/>
              <a:t>(</a:t>
            </a:r>
            <a:r>
              <a:rPr lang="en-IN" sz="2400" dirty="0" err="1"/>
              <a:t>leftBackward</a:t>
            </a:r>
            <a:r>
              <a:rPr lang="en-IN" sz="2400" dirty="0"/>
              <a:t> , LOW);</a:t>
            </a:r>
          </a:p>
          <a:p>
            <a:pPr>
              <a:buNone/>
            </a:pPr>
            <a:r>
              <a:rPr lang="en-IN" sz="2400" dirty="0"/>
              <a:t>    </a:t>
            </a:r>
            <a:r>
              <a:rPr lang="en-IN" sz="2400" dirty="0" err="1"/>
              <a:t>digitalWrite</a:t>
            </a:r>
            <a:r>
              <a:rPr lang="en-IN" sz="2400" dirty="0"/>
              <a:t>(</a:t>
            </a:r>
            <a:r>
              <a:rPr lang="en-IN" sz="2400" dirty="0" err="1"/>
              <a:t>rightForward</a:t>
            </a:r>
            <a:r>
              <a:rPr lang="en-IN" sz="2400" dirty="0"/>
              <a:t> , LOW); </a:t>
            </a:r>
          </a:p>
          <a:p>
            <a:pPr>
              <a:buNone/>
            </a:pPr>
            <a:r>
              <a:rPr lang="en-IN" sz="2400" dirty="0"/>
              <a:t>    </a:t>
            </a:r>
            <a:r>
              <a:rPr lang="en-IN" sz="2400" dirty="0" err="1"/>
              <a:t>digitalWrite</a:t>
            </a:r>
            <a:r>
              <a:rPr lang="en-IN" sz="2400" dirty="0"/>
              <a:t>(</a:t>
            </a:r>
            <a:r>
              <a:rPr lang="en-IN" sz="2400" dirty="0" err="1"/>
              <a:t>rightBackward</a:t>
            </a:r>
            <a:r>
              <a:rPr lang="en-IN" sz="2400" dirty="0"/>
              <a:t> , LOW); //Stop</a:t>
            </a:r>
          </a:p>
          <a:p>
            <a:pPr>
              <a:buNone/>
            </a:pPr>
            <a:r>
              <a:rPr lang="en-IN" sz="2400" dirty="0"/>
              <a:t>     </a:t>
            </a:r>
            <a:r>
              <a:rPr lang="en-IN" sz="2400" dirty="0" err="1"/>
              <a:t>int</a:t>
            </a:r>
            <a:r>
              <a:rPr lang="en-IN" sz="2400" dirty="0"/>
              <a:t> n=random(7);</a:t>
            </a:r>
          </a:p>
          <a:p>
            <a:pPr>
              <a:buNone/>
            </a:pPr>
            <a:r>
              <a:rPr lang="en-IN" sz="2400" dirty="0"/>
              <a:t>     </a:t>
            </a:r>
            <a:r>
              <a:rPr lang="en-IN" sz="2400" dirty="0" err="1"/>
              <a:t>int</a:t>
            </a:r>
            <a:r>
              <a:rPr lang="en-IN" sz="2400" dirty="0"/>
              <a:t> m=random(6);</a:t>
            </a:r>
          </a:p>
          <a:p>
            <a:pPr>
              <a:buNone/>
            </a:pPr>
            <a:r>
              <a:rPr lang="en-IN" sz="2400" dirty="0"/>
              <a:t>     </a:t>
            </a:r>
            <a:r>
              <a:rPr lang="en-IN" sz="2400" dirty="0" err="1"/>
              <a:t>digitalWrite</a:t>
            </a:r>
            <a:r>
              <a:rPr lang="en-IN" sz="2400" dirty="0"/>
              <a:t>(m+9,HIGH); //Random Lights</a:t>
            </a:r>
          </a:p>
          <a:p>
            <a:pPr>
              <a:buNone/>
            </a:pPr>
            <a:r>
              <a:rPr lang="en-IN" sz="2400" dirty="0"/>
              <a:t>delay(n*500); //Random gaps</a:t>
            </a:r>
          </a:p>
          <a:p>
            <a:pPr>
              <a:buNone/>
            </a:pPr>
            <a:r>
              <a:rPr lang="en-IN" sz="2400" dirty="0"/>
              <a:t>     </a:t>
            </a:r>
            <a:r>
              <a:rPr lang="en-IN" sz="2400" dirty="0" err="1"/>
              <a:t>digitalWrite</a:t>
            </a:r>
            <a:r>
              <a:rPr lang="en-IN" sz="2400" dirty="0"/>
              <a:t>(m+9,LOW); </a:t>
            </a:r>
          </a:p>
          <a:p>
            <a:pPr>
              <a:buNone/>
            </a:pPr>
            <a:r>
              <a:rPr lang="en-IN" sz="2400" dirty="0"/>
              <a:t>    }  </a:t>
            </a:r>
          </a:p>
          <a:p>
            <a:pPr>
              <a:buNone/>
            </a:pPr>
            <a:r>
              <a:rPr lang="en-IN" sz="2400" dirty="0"/>
              <a:t>}</a:t>
            </a:r>
          </a:p>
          <a:p>
            <a:endParaRPr lang="en-IN" sz="2400" dirty="0"/>
          </a:p>
          <a:p>
            <a:endParaRPr lang="en-IN" sz="2400" dirty="0"/>
          </a:p>
          <a:p>
            <a:pPr>
              <a:buNone/>
            </a:pPr>
            <a:endParaRPr lang="en-IN" sz="2400" dirty="0"/>
          </a:p>
          <a:p>
            <a:pPr>
              <a:buNone/>
            </a:pPr>
            <a:endParaRPr lang="en-IN" sz="2200" dirty="0"/>
          </a:p>
          <a:p>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AB90-49CE-F441-8CB9-823D7F7621E4}"/>
              </a:ext>
            </a:extLst>
          </p:cNvPr>
          <p:cNvSpPr>
            <a:spLocks noGrp="1"/>
          </p:cNvSpPr>
          <p:nvPr>
            <p:ph type="title"/>
          </p:nvPr>
        </p:nvSpPr>
        <p:spPr/>
        <p:txBody>
          <a:bodyPr/>
          <a:lstStyle/>
          <a:p>
            <a:r>
              <a:rPr lang="en-US" b="1"/>
              <a:t>Singularity</a:t>
            </a:r>
          </a:p>
        </p:txBody>
      </p:sp>
      <p:sp>
        <p:nvSpPr>
          <p:cNvPr id="3" name="Content Placeholder 2">
            <a:extLst>
              <a:ext uri="{FF2B5EF4-FFF2-40B4-BE49-F238E27FC236}">
                <a16:creationId xmlns:a16="http://schemas.microsoft.com/office/drawing/2014/main" id="{C00D6369-73C7-C447-8C15-3C47F13C1DBD}"/>
              </a:ext>
            </a:extLst>
          </p:cNvPr>
          <p:cNvSpPr>
            <a:spLocks noGrp="1"/>
          </p:cNvSpPr>
          <p:nvPr>
            <p:ph idx="1"/>
          </p:nvPr>
        </p:nvSpPr>
        <p:spPr>
          <a:xfrm>
            <a:off x="720271" y="1672772"/>
            <a:ext cx="8229600" cy="4525963"/>
          </a:xfrm>
        </p:spPr>
        <p:txBody>
          <a:bodyPr>
            <a:normAutofit lnSpcReduction="10000"/>
          </a:bodyPr>
          <a:lstStyle/>
          <a:p>
            <a:r>
              <a:rPr lang="en-US"/>
              <a:t>In a bid to add a brain to the robot three LEDs are added to the robot’s back.</a:t>
            </a:r>
          </a:p>
          <a:p>
            <a:r>
              <a:rPr lang="en-US"/>
              <a:t>The robot glows LEDs depending on its mood where three LEDS represent three moods(in its own robotic body language).</a:t>
            </a:r>
          </a:p>
          <a:p>
            <a:r>
              <a:rPr lang="en-US"/>
              <a:t>According to me the ability to show random reactions is the base of giving a machine communicative skills which I hope have achieved a bit.</a:t>
            </a:r>
          </a:p>
        </p:txBody>
      </p:sp>
    </p:spTree>
    <p:extLst>
      <p:ext uri="{BB962C8B-B14F-4D97-AF65-F5344CB8AC3E}">
        <p14:creationId xmlns:p14="http://schemas.microsoft.com/office/powerpoint/2010/main" val="2349684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IN" b="1" dirty="0"/>
          </a:p>
        </p:txBody>
      </p:sp>
      <p:sp>
        <p:nvSpPr>
          <p:cNvPr id="3" name="Content Placeholder 2"/>
          <p:cNvSpPr>
            <a:spLocks noGrp="1"/>
          </p:cNvSpPr>
          <p:nvPr>
            <p:ph idx="1"/>
          </p:nvPr>
        </p:nvSpPr>
        <p:spPr/>
        <p:txBody>
          <a:bodyPr/>
          <a:lstStyle/>
          <a:p>
            <a:r>
              <a:rPr lang="en-US" dirty="0"/>
              <a:t>This gives good company to young children and engages them in a varied source of enjoyment rather than cell phones</a:t>
            </a:r>
          </a:p>
          <a:p>
            <a:r>
              <a:rPr lang="en-US" dirty="0"/>
              <a:t>It is obstacle avoiding and thus prevents from the wiring getting broken.</a:t>
            </a:r>
          </a:p>
          <a:p>
            <a:r>
              <a:rPr lang="en-IN"/>
              <a:t>IR</a:t>
            </a:r>
            <a:r>
              <a:rPr lang="en-IN" dirty="0"/>
              <a:t> Proximity Sensor is less lethal and more economical than Ultrasound Sensor.</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 and Remedy</a:t>
            </a:r>
            <a:endParaRPr lang="en-IN" b="1" dirty="0"/>
          </a:p>
        </p:txBody>
      </p:sp>
      <p:sp>
        <p:nvSpPr>
          <p:cNvPr id="3" name="Content Placeholder 2"/>
          <p:cNvSpPr>
            <a:spLocks noGrp="1"/>
          </p:cNvSpPr>
          <p:nvPr>
            <p:ph idx="1"/>
          </p:nvPr>
        </p:nvSpPr>
        <p:spPr/>
        <p:txBody>
          <a:bodyPr>
            <a:normAutofit fontScale="92500" lnSpcReduction="10000"/>
          </a:bodyPr>
          <a:lstStyle/>
          <a:p>
            <a:r>
              <a:rPr lang="en-US" dirty="0"/>
              <a:t>Disadvantage:</a:t>
            </a:r>
          </a:p>
          <a:p>
            <a:r>
              <a:rPr lang="en-US" dirty="0"/>
              <a:t>This is only a prototype made using a </a:t>
            </a:r>
            <a:r>
              <a:rPr lang="en-US"/>
              <a:t>breadboard , Arduino</a:t>
            </a:r>
            <a:r>
              <a:rPr lang="en-US" dirty="0"/>
              <a:t> and lots of wires leading to difficulties </a:t>
            </a:r>
            <a:r>
              <a:rPr lang="en-IN" dirty="0"/>
              <a:t>due to the risk of wires getting worn out during movement and preventing reuse of </a:t>
            </a:r>
            <a:r>
              <a:rPr lang="en-IN" dirty="0" err="1"/>
              <a:t>Arduino</a:t>
            </a:r>
            <a:r>
              <a:rPr lang="en-IN" dirty="0"/>
              <a:t>.</a:t>
            </a:r>
          </a:p>
          <a:p>
            <a:r>
              <a:rPr lang="en-US" dirty="0"/>
              <a:t>Remedy:</a:t>
            </a:r>
          </a:p>
          <a:p>
            <a:r>
              <a:rPr lang="en-US" dirty="0"/>
              <a:t>This can be avoided by using boot-loaded microcontroller for embedding the code and creating a PCB layout and solder wires and sensors externally.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Inspiration</a:t>
            </a:r>
            <a:endParaRPr lang="en-IN" b="1" dirty="0"/>
          </a:p>
        </p:txBody>
      </p:sp>
      <p:sp>
        <p:nvSpPr>
          <p:cNvPr id="3" name="Content Placeholder 2"/>
          <p:cNvSpPr>
            <a:spLocks noGrp="1"/>
          </p:cNvSpPr>
          <p:nvPr>
            <p:ph idx="1"/>
          </p:nvPr>
        </p:nvSpPr>
        <p:spPr/>
        <p:txBody>
          <a:bodyPr>
            <a:normAutofit lnSpcReduction="10000"/>
          </a:bodyPr>
          <a:lstStyle/>
          <a:p>
            <a:r>
              <a:rPr lang="en-US" dirty="0"/>
              <a:t>Necessity is the mother of any Invention, People who had lived in an apartment would have faced a situation where our classmates talk about having pet dogs or cats but we wouldn’t have got the permission to buy them in our homes. This </a:t>
            </a:r>
            <a:r>
              <a:rPr lang="en-US" dirty="0" err="1"/>
              <a:t>bot</a:t>
            </a:r>
            <a:r>
              <a:rPr lang="en-US" dirty="0"/>
              <a:t> tries to give you the feel to a certain extent and could be made as a prototype using many more features. All robots made our inspired from nature this robot’s inspired from a four legged pet.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Inspiration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robot has been designed in such a way that it comes when we give a sound, and stops when we keep our hand and reacts using random lights(in my perspective giving a taste of feelings).It also stops in its custom made stall and does not get hurt.</a:t>
            </a:r>
          </a:p>
          <a:p>
            <a:r>
              <a:rPr lang="en-US" dirty="0"/>
              <a:t>The robot’s name is chosen in a way to represent the first letters of the creators in a rather funny order “</a:t>
            </a:r>
            <a:r>
              <a:rPr lang="en-US" dirty="0" err="1"/>
              <a:t>Hari</a:t>
            </a:r>
            <a:r>
              <a:rPr lang="en-US" dirty="0"/>
              <a:t> </a:t>
            </a:r>
            <a:r>
              <a:rPr lang="en-US" dirty="0" err="1"/>
              <a:t>kheshav</a:t>
            </a:r>
            <a:r>
              <a:rPr lang="en-US" dirty="0"/>
              <a:t>” “</a:t>
            </a:r>
            <a:r>
              <a:rPr lang="en-US" dirty="0" err="1"/>
              <a:t>Abinaya</a:t>
            </a:r>
            <a:r>
              <a:rPr lang="en-US" dirty="0"/>
              <a:t>” “</a:t>
            </a:r>
            <a:r>
              <a:rPr lang="en-US" dirty="0" err="1"/>
              <a:t>Indhumathi</a:t>
            </a:r>
            <a:r>
              <a:rPr lang="en-US" dirty="0"/>
              <a:t>” –BOT…</a:t>
            </a:r>
            <a:r>
              <a:rPr lang="en-US" dirty="0">
                <a:sym typeface="Wingdings" pitchFamily="2" charset="2"/>
              </a:rPr>
              <a:t></a:t>
            </a:r>
            <a:r>
              <a:rPr lang="en-US" dirty="0">
                <a:latin typeface="AR CHRISTY" pitchFamily="2" charset="0"/>
                <a:sym typeface="Wingdings" pitchFamily="2" charset="2"/>
              </a:rPr>
              <a:t>HAI-BOT</a:t>
            </a:r>
            <a:endParaRPr lang="en-IN" dirty="0">
              <a:latin typeface="AR CHRISTY" pitchFamily="2"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Budget Analysis</a:t>
            </a:r>
            <a:endParaRPr lang="en-IN" b="1" dirty="0"/>
          </a:p>
        </p:txBody>
      </p:sp>
      <p:sp>
        <p:nvSpPr>
          <p:cNvPr id="3" name="Content Placeholder 2"/>
          <p:cNvSpPr>
            <a:spLocks noGrp="1"/>
          </p:cNvSpPr>
          <p:nvPr>
            <p:ph idx="1"/>
          </p:nvPr>
        </p:nvSpPr>
        <p:spPr/>
        <p:txBody>
          <a:bodyPr>
            <a:normAutofit fontScale="70000" lnSpcReduction="20000"/>
          </a:bodyPr>
          <a:lstStyle/>
          <a:p>
            <a:r>
              <a:rPr lang="en-US" dirty="0"/>
              <a:t>Proximity Infrared Sensor (1):Rs.80</a:t>
            </a:r>
          </a:p>
          <a:p>
            <a:r>
              <a:rPr lang="en-US" dirty="0"/>
              <a:t>Microphone Sensor: Rs.90</a:t>
            </a:r>
          </a:p>
          <a:p>
            <a:r>
              <a:rPr lang="en-US" dirty="0"/>
              <a:t>DC Motor:Rs.300</a:t>
            </a:r>
          </a:p>
          <a:p>
            <a:r>
              <a:rPr lang="en-US" dirty="0"/>
              <a:t>LED(3):Rs:1.50</a:t>
            </a:r>
          </a:p>
          <a:p>
            <a:r>
              <a:rPr lang="en-US" dirty="0"/>
              <a:t>Wheels(2):Rs.40</a:t>
            </a:r>
          </a:p>
          <a:p>
            <a:r>
              <a:rPr lang="en-US" dirty="0"/>
              <a:t>Wires(few):Rs.10</a:t>
            </a:r>
          </a:p>
          <a:p>
            <a:r>
              <a:rPr lang="en-US" dirty="0"/>
              <a:t>Battery:Rs.900</a:t>
            </a:r>
          </a:p>
          <a:p>
            <a:r>
              <a:rPr lang="en-US" dirty="0"/>
              <a:t>Motor Driver: Rs.60</a:t>
            </a:r>
          </a:p>
          <a:p>
            <a:r>
              <a:rPr lang="en-US" dirty="0"/>
              <a:t>7805 Regulator:Rs.50</a:t>
            </a:r>
          </a:p>
          <a:p>
            <a:r>
              <a:rPr lang="en-US" dirty="0" err="1"/>
              <a:t>Arduino</a:t>
            </a:r>
            <a:r>
              <a:rPr lang="en-US" dirty="0"/>
              <a:t> UNO:Rs.527</a:t>
            </a:r>
          </a:p>
          <a:p>
            <a:r>
              <a:rPr lang="en-US" dirty="0"/>
              <a:t>Breadboard:Rs.160</a:t>
            </a:r>
          </a:p>
          <a:p>
            <a:r>
              <a:rPr lang="en-US" dirty="0"/>
              <a:t>Designing:Rs.31</a:t>
            </a:r>
          </a:p>
          <a:p>
            <a:r>
              <a:rPr lang="en-US" dirty="0"/>
              <a:t>Total:Rs.2249.50</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Labelled</a:t>
            </a:r>
            <a:r>
              <a:rPr lang="en-US" b="1" dirty="0"/>
              <a:t> BOT</a:t>
            </a:r>
            <a:endParaRPr lang="en-IN" b="1" dirty="0"/>
          </a:p>
        </p:txBody>
      </p:sp>
      <p:sp>
        <p:nvSpPr>
          <p:cNvPr id="3" name="Content Placeholder 2"/>
          <p:cNvSpPr>
            <a:spLocks noGrp="1"/>
          </p:cNvSpPr>
          <p:nvPr>
            <p:ph idx="1"/>
          </p:nvPr>
        </p:nvSpPr>
        <p:spPr/>
        <p:txBody>
          <a:bodyPr>
            <a:normAutofit/>
          </a:bodyPr>
          <a:lstStyle/>
          <a:p>
            <a:endParaRPr lang="en-IN" dirty="0"/>
          </a:p>
        </p:txBody>
      </p:sp>
      <p:pic>
        <p:nvPicPr>
          <p:cNvPr id="1026" name="Picture 2" descr="C:\Users\SHANKAR\Downloads\Screenshot_20190621-140621__01__01__01__01 (1).jpg"/>
          <p:cNvPicPr>
            <a:picLocks noChangeAspect="1" noChangeArrowheads="1"/>
          </p:cNvPicPr>
          <p:nvPr/>
        </p:nvPicPr>
        <p:blipFill>
          <a:blip r:embed="rId2" cstate="print"/>
          <a:srcRect/>
          <a:stretch>
            <a:fillRect/>
          </a:stretch>
        </p:blipFill>
        <p:spPr bwMode="auto">
          <a:xfrm>
            <a:off x="899592" y="1340768"/>
            <a:ext cx="6912768" cy="50370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Parts</a:t>
            </a:r>
            <a:br>
              <a:rPr lang="en-IN" b="1" dirty="0"/>
            </a:br>
            <a:endParaRPr lang="en-IN" b="1" dirty="0"/>
          </a:p>
        </p:txBody>
      </p:sp>
      <p:sp>
        <p:nvSpPr>
          <p:cNvPr id="3" name="Content Placeholder 2"/>
          <p:cNvSpPr>
            <a:spLocks noGrp="1"/>
          </p:cNvSpPr>
          <p:nvPr>
            <p:ph idx="1"/>
          </p:nvPr>
        </p:nvSpPr>
        <p:spPr/>
        <p:txBody>
          <a:bodyPr>
            <a:normAutofit fontScale="85000" lnSpcReduction="20000"/>
          </a:bodyPr>
          <a:lstStyle/>
          <a:p>
            <a:pPr lvl="0"/>
            <a:r>
              <a:rPr lang="en-IN" dirty="0" err="1"/>
              <a:t>Arduino</a:t>
            </a:r>
            <a:r>
              <a:rPr lang="en-IN" dirty="0"/>
              <a:t> UNO Board: A microcontroller board with many number of pins which uses an IDE in embedded C to control the amount of voltage passed out of the pins using regulators and frequency oscillators(for timing or clock functions).</a:t>
            </a:r>
          </a:p>
          <a:p>
            <a:r>
              <a:rPr lang="en-US" dirty="0"/>
              <a:t>7805 Regulator: Regulates the given voltage(</a:t>
            </a:r>
            <a:r>
              <a:rPr lang="en-US" dirty="0" err="1"/>
              <a:t>Vcc</a:t>
            </a:r>
            <a:r>
              <a:rPr lang="en-US" dirty="0"/>
              <a:t>) to a specified value(here 5V) as </a:t>
            </a:r>
            <a:r>
              <a:rPr lang="en-US" dirty="0" err="1"/>
              <a:t>Vout</a:t>
            </a:r>
            <a:r>
              <a:rPr lang="en-US" dirty="0"/>
              <a:t>  and releases other energy is form of heat.</a:t>
            </a:r>
            <a:endParaRPr lang="en-IN" dirty="0"/>
          </a:p>
          <a:p>
            <a:pPr lvl="0"/>
            <a:r>
              <a:rPr lang="en-IN" dirty="0"/>
              <a:t> IR Proximity Sensor : It consists of two types of diodes with a common ground(or cathode terminal). As it is the heart of this project we try to understand the working better, we learn the working of a diode. </a:t>
            </a:r>
          </a:p>
          <a:p>
            <a:pPr>
              <a:buNone/>
            </a:pP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Diode:(For Better Understanding)</a:t>
            </a:r>
            <a:endParaRPr lang="en-IN" sz="4000" b="1" dirty="0"/>
          </a:p>
        </p:txBody>
      </p:sp>
      <p:sp>
        <p:nvSpPr>
          <p:cNvPr id="3" name="Content Placeholder 2"/>
          <p:cNvSpPr>
            <a:spLocks noGrp="1"/>
          </p:cNvSpPr>
          <p:nvPr>
            <p:ph idx="1"/>
          </p:nvPr>
        </p:nvSpPr>
        <p:spPr/>
        <p:txBody>
          <a:bodyPr/>
          <a:lstStyle/>
          <a:p>
            <a:r>
              <a:rPr lang="en-US" dirty="0"/>
              <a:t>A diode is a device made of an PN Junction   (P-type majority carriers=holes and N-type majority carriers=electrons)which works differently on  different voltage conditions.</a:t>
            </a:r>
          </a:p>
          <a:p>
            <a:r>
              <a:rPr lang="en-US" dirty="0"/>
              <a:t>No Bias: When no external energy is applied(in terms of </a:t>
            </a:r>
            <a:r>
              <a:rPr lang="en-US" dirty="0" err="1"/>
              <a:t>voltage,heat,light</a:t>
            </a:r>
            <a:r>
              <a:rPr lang="en-US" dirty="0"/>
              <a:t>) the holes in P side and electrons in N side join creating a potential barrier.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700" b="1" dirty="0"/>
            </a:br>
            <a:r>
              <a:rPr lang="en-US" b="1" dirty="0"/>
              <a:t>Diode:(For Better Understanding)</a:t>
            </a:r>
            <a:endParaRPr lang="en-IN" b="1" dirty="0"/>
          </a:p>
        </p:txBody>
      </p:sp>
      <p:sp>
        <p:nvSpPr>
          <p:cNvPr id="3" name="Content Placeholder 2"/>
          <p:cNvSpPr>
            <a:spLocks noGrp="1"/>
          </p:cNvSpPr>
          <p:nvPr>
            <p:ph idx="1"/>
          </p:nvPr>
        </p:nvSpPr>
        <p:spPr/>
        <p:txBody>
          <a:bodyPr>
            <a:normAutofit fontScale="92500"/>
          </a:bodyPr>
          <a:lstStyle/>
          <a:p>
            <a:r>
              <a:rPr lang="en-US" dirty="0"/>
              <a:t>Forward Bias: When the P side is connected to the anode and N side is connected to the cathode the potential barrier is overcome and current moves from P to N and releases some energy(type depends on the material).</a:t>
            </a:r>
          </a:p>
          <a:p>
            <a:r>
              <a:rPr lang="en-US" dirty="0"/>
              <a:t>Reverse Bias: When the P side is connected to the cathode and N side is connected to the anode the potential barrier increases created creating high amount of energy resulting in a breakdown.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1202</Words>
  <Application>Microsoft Office PowerPoint</Application>
  <PresentationFormat>On-screen Show (4:3)</PresentationFormat>
  <Paragraphs>130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TASK-4</vt:lpstr>
      <vt:lpstr>HAI-BOT [PROTOTYPE]</vt:lpstr>
      <vt:lpstr>Inspiration</vt:lpstr>
      <vt:lpstr>Inspiration</vt:lpstr>
      <vt:lpstr>Budget Analysis</vt:lpstr>
      <vt:lpstr>Labelled BOT</vt:lpstr>
      <vt:lpstr>Working of Parts </vt:lpstr>
      <vt:lpstr>Diode:(For Better Understanding)</vt:lpstr>
      <vt:lpstr> Diode:(For Better Understanding)</vt:lpstr>
      <vt:lpstr>Working of Parts </vt:lpstr>
      <vt:lpstr>Working of Parts </vt:lpstr>
      <vt:lpstr>Working of Parts</vt:lpstr>
      <vt:lpstr>Working of Parts </vt:lpstr>
      <vt:lpstr>Working of Parts </vt:lpstr>
      <vt:lpstr>Working of Parts </vt:lpstr>
      <vt:lpstr>Working of Parts </vt:lpstr>
      <vt:lpstr>Working of Parts </vt:lpstr>
      <vt:lpstr>Code</vt:lpstr>
      <vt:lpstr>Code</vt:lpstr>
      <vt:lpstr>Code</vt:lpstr>
      <vt:lpstr>Code</vt:lpstr>
      <vt:lpstr>Singularity</vt:lpstr>
      <vt:lpstr>Advantages</vt:lpstr>
      <vt:lpstr>Disadvantage and Remedy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TASK-4</dc:title>
  <dc:creator>SHANKAR</dc:creator>
  <cp:lastModifiedBy>harikheshav@gmail.com</cp:lastModifiedBy>
  <cp:revision>22</cp:revision>
  <dcterms:created xsi:type="dcterms:W3CDTF">2019-06-21T07:10:03Z</dcterms:created>
  <dcterms:modified xsi:type="dcterms:W3CDTF">2019-07-07T07:04:54Z</dcterms:modified>
</cp:coreProperties>
</file>