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8" r:id="rId7"/>
    <p:sldId id="269" r:id="rId8"/>
    <p:sldId id="270" r:id="rId9"/>
    <p:sldId id="271" r:id="rId10"/>
    <p:sldId id="274" r:id="rId11"/>
    <p:sldId id="272" r:id="rId12"/>
    <p:sldId id="273" r:id="rId13"/>
    <p:sldId id="264" r:id="rId14"/>
    <p:sldId id="265" r:id="rId15"/>
    <p:sldId id="266" r:id="rId16"/>
    <p:sldId id="260" r:id="rId17"/>
    <p:sldId id="267" r:id="rId18"/>
    <p:sldId id="261"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p:cViewPr varScale="1">
        <p:scale>
          <a:sx n="68" d="100"/>
          <a:sy n="68" d="100"/>
        </p:scale>
        <p:origin x="-14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AAEC87-9F4D-432B-9660-D25E4B7F1A3D}"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AAEC87-9F4D-432B-9660-D25E4B7F1A3D}"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AAEC87-9F4D-432B-9660-D25E4B7F1A3D}"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AAEC87-9F4D-432B-9660-D25E4B7F1A3D}"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AEC87-9F4D-432B-9660-D25E4B7F1A3D}" type="datetimeFigureOut">
              <a:rPr lang="en-IN" smtClean="0"/>
              <a:t>08-06-2019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AAEC87-9F4D-432B-9660-D25E4B7F1A3D}"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AAEC87-9F4D-432B-9660-D25E4B7F1A3D}" type="datetimeFigureOut">
              <a:rPr lang="en-IN" smtClean="0"/>
              <a:t>08-06-2019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AAEC87-9F4D-432B-9660-D25E4B7F1A3D}" type="datetimeFigureOut">
              <a:rPr lang="en-IN" smtClean="0"/>
              <a:t>08-06-2019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AEC87-9F4D-432B-9660-D25E4B7F1A3D}" type="datetimeFigureOut">
              <a:rPr lang="en-IN" smtClean="0"/>
              <a:t>08-06-2019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AEC87-9F4D-432B-9660-D25E4B7F1A3D}"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AEC87-9F4D-432B-9660-D25E4B7F1A3D}" type="datetimeFigureOut">
              <a:rPr lang="en-IN" smtClean="0"/>
              <a:t>08-06-2019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7667C-CBDF-4D70-AAE4-7EF7C181734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E5AAEC87-9F4D-432B-9660-D25E4B7F1A3D}" type="datetimeFigureOut">
              <a:rPr lang="en-IN" smtClean="0"/>
              <a:pPr/>
              <a:t>08-06-2019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3CA7667C-CBDF-4D70-AAE4-7EF7C181734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Layout" Target="../slideLayouts/slideLayout2.xml" /><Relationship Id="rId1" Type="http://schemas.openxmlformats.org/officeDocument/2006/relationships/video" Target="file:///C:/Users/SHANKAR/Desktop/Mycreations/InShot_20190607_184946228.mp4" TargetMode="External" /></Relationships>
</file>

<file path=ppt/slides/_rels/slide18.xml.rels><?xml version="1.0" encoding="UTF-8" standalone="yes"?>
<Relationships xmlns="http://schemas.openxmlformats.org/package/2006/relationships"><Relationship Id="rId2" Type="http://schemas.openxmlformats.org/officeDocument/2006/relationships/hyperlink" Target="http://2.ir/"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Bauhaus 93"/>
                <a:ea typeface="Calibri"/>
                <a:cs typeface="Times New Roman"/>
              </a:rPr>
              <a:t>PROJECT REPORT</a:t>
            </a:r>
            <a:endParaRPr lang="en-IN" dirty="0"/>
          </a:p>
        </p:txBody>
      </p:sp>
      <p:sp>
        <p:nvSpPr>
          <p:cNvPr id="3" name="Subtitle 2"/>
          <p:cNvSpPr>
            <a:spLocks noGrp="1"/>
          </p:cNvSpPr>
          <p:nvPr>
            <p:ph type="subTitle" idx="1"/>
          </p:nvPr>
        </p:nvSpPr>
        <p:spPr>
          <a:xfrm>
            <a:off x="467544" y="3886200"/>
            <a:ext cx="8064896" cy="2495128"/>
          </a:xfrm>
        </p:spPr>
        <p:txBody>
          <a:bodyPr>
            <a:normAutofit fontScale="85000" lnSpcReduction="20000"/>
          </a:bodyPr>
          <a:lstStyle/>
          <a:p>
            <a:r>
              <a:rPr lang="en-US" sz="3600" b="1" dirty="0">
                <a:solidFill>
                  <a:schemeClr val="tx1"/>
                </a:solidFill>
                <a:latin typeface="AR CENA" pitchFamily="2" charset="0"/>
              </a:rPr>
              <a:t>SUBMITTED TO:PRESIDENT,RAIC</a:t>
            </a:r>
          </a:p>
          <a:p>
            <a:r>
              <a:rPr lang="en-US" sz="3600" b="1" dirty="0">
                <a:solidFill>
                  <a:schemeClr val="tx1"/>
                </a:solidFill>
                <a:latin typeface="AR CENA" pitchFamily="2" charset="0"/>
              </a:rPr>
              <a:t>SUBMITTED BY:ECE DEVILS</a:t>
            </a:r>
          </a:p>
          <a:p>
            <a:r>
              <a:rPr lang="en-US" sz="3600" b="1" dirty="0">
                <a:solidFill>
                  <a:schemeClr val="tx1"/>
                </a:solidFill>
                <a:latin typeface="AR CENA" pitchFamily="2" charset="0"/>
              </a:rPr>
              <a:t>                         1.Hari </a:t>
            </a:r>
            <a:r>
              <a:rPr lang="en-US" sz="3600" b="1" dirty="0" err="1">
                <a:solidFill>
                  <a:schemeClr val="tx1"/>
                </a:solidFill>
                <a:latin typeface="AR CENA" pitchFamily="2" charset="0"/>
              </a:rPr>
              <a:t>Kheshav</a:t>
            </a:r>
            <a:endParaRPr lang="en-US" sz="3600" b="1" dirty="0">
              <a:solidFill>
                <a:schemeClr val="tx1"/>
              </a:solidFill>
              <a:latin typeface="AR CENA" pitchFamily="2" charset="0"/>
            </a:endParaRPr>
          </a:p>
          <a:p>
            <a:r>
              <a:rPr lang="en-US" sz="3600" b="1" dirty="0">
                <a:solidFill>
                  <a:schemeClr val="tx1"/>
                </a:solidFill>
                <a:latin typeface="AR CENA" pitchFamily="2" charset="0"/>
              </a:rPr>
              <a:t>                   2.Abinaya</a:t>
            </a:r>
          </a:p>
          <a:p>
            <a:r>
              <a:rPr lang="en-US" sz="3600" b="1" dirty="0">
                <a:solidFill>
                  <a:schemeClr val="tx1"/>
                </a:solidFill>
                <a:latin typeface="AR CENA" pitchFamily="2" charset="0"/>
              </a:rPr>
              <a:t>                      3.Indhumathi</a:t>
            </a:r>
            <a:endParaRPr lang="en-IN" sz="3600" b="1" dirty="0">
              <a:solidFill>
                <a:schemeClr val="tx1"/>
              </a:solidFill>
              <a:latin typeface="AR CEN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0298-1EAE-4E46-BD7E-E9947EDAA180}"/>
              </a:ext>
            </a:extLst>
          </p:cNvPr>
          <p:cNvSpPr>
            <a:spLocks noGrp="1"/>
          </p:cNvSpPr>
          <p:nvPr>
            <p:ph type="title"/>
          </p:nvPr>
        </p:nvSpPr>
        <p:spPr/>
        <p:txBody>
          <a:bodyPr>
            <a:normAutofit fontScale="90000"/>
          </a:bodyPr>
          <a:lstStyle/>
          <a:p>
            <a:r>
              <a:rPr lang="en-US" b="1"/>
              <a:t>Working of Parts</a:t>
            </a:r>
            <a:br>
              <a:rPr lang="en-IN" b="1"/>
            </a:br>
            <a:endParaRPr lang="en-US"/>
          </a:p>
        </p:txBody>
      </p:sp>
      <p:sp>
        <p:nvSpPr>
          <p:cNvPr id="3" name="Content Placeholder 2">
            <a:extLst>
              <a:ext uri="{FF2B5EF4-FFF2-40B4-BE49-F238E27FC236}">
                <a16:creationId xmlns:a16="http://schemas.microsoft.com/office/drawing/2014/main" id="{503558F2-A780-B747-A102-1A81CE82FD18}"/>
              </a:ext>
            </a:extLst>
          </p:cNvPr>
          <p:cNvSpPr>
            <a:spLocks noGrp="1"/>
          </p:cNvSpPr>
          <p:nvPr>
            <p:ph idx="1"/>
          </p:nvPr>
        </p:nvSpPr>
        <p:spPr>
          <a:xfrm>
            <a:off x="391198" y="1166018"/>
            <a:ext cx="8229600" cy="4525963"/>
          </a:xfrm>
        </p:spPr>
        <p:txBody>
          <a:bodyPr/>
          <a:lstStyle/>
          <a:p>
            <a:r>
              <a:rPr lang="en-US"/>
              <a:t>First the IR LED starts shining when the voltage is applied(from Vcc wrt ground pin)</a:t>
            </a:r>
          </a:p>
          <a:p>
            <a:r>
              <a:rPr lang="en-US"/>
              <a:t>When obstacle comes in front of the sensor the IR LED gets reflected in turn sensed by the photodiode.</a:t>
            </a:r>
          </a:p>
          <a:p>
            <a:r>
              <a:rPr lang="en-US"/>
              <a:t>The photodiode thus gives out photocurrent inturn sending a +5V from  Vout wrt ground pin.</a:t>
            </a:r>
          </a:p>
        </p:txBody>
      </p:sp>
    </p:spTree>
    <p:extLst>
      <p:ext uri="{BB962C8B-B14F-4D97-AF65-F5344CB8AC3E}">
        <p14:creationId xmlns:p14="http://schemas.microsoft.com/office/powerpoint/2010/main" val="23229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b="1" dirty="0"/>
            </a:br>
            <a:endParaRPr lang="en-IN" b="1" dirty="0"/>
          </a:p>
        </p:txBody>
      </p:sp>
      <p:sp>
        <p:nvSpPr>
          <p:cNvPr id="3" name="Content Placeholder 2"/>
          <p:cNvSpPr>
            <a:spLocks noGrp="1"/>
          </p:cNvSpPr>
          <p:nvPr>
            <p:ph idx="1"/>
          </p:nvPr>
        </p:nvSpPr>
        <p:spPr/>
        <p:txBody>
          <a:bodyPr>
            <a:normAutofit lnSpcReduction="10000"/>
          </a:bodyPr>
          <a:lstStyle/>
          <a:p>
            <a:r>
              <a:rPr lang="en-US" b="1" dirty="0"/>
              <a:t>Light Emitting Diode:</a:t>
            </a:r>
          </a:p>
          <a:p>
            <a:pPr>
              <a:buNone/>
            </a:pPr>
            <a:r>
              <a:rPr lang="en-US" dirty="0"/>
              <a:t>   It works similar to an IR LED except that it </a:t>
            </a:r>
            <a:r>
              <a:rPr lang="en-IN" dirty="0"/>
              <a:t>sheds energy in the form of photons, which produce visible light</a:t>
            </a:r>
            <a:r>
              <a:rPr lang="en-US" dirty="0"/>
              <a:t>.</a:t>
            </a:r>
          </a:p>
          <a:p>
            <a:r>
              <a:rPr lang="en-US" b="1" dirty="0"/>
              <a:t>Buzzers:</a:t>
            </a:r>
          </a:p>
          <a:p>
            <a:pPr>
              <a:buNone/>
            </a:pPr>
            <a:r>
              <a:rPr lang="en-US" dirty="0"/>
              <a:t>    When voltage signal is passed the electromagnet coil produces a magnetic field which vibrates the disk at a frequency to that drive signal produces the sound.</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lstStyle/>
          <a:p>
            <a:r>
              <a:rPr lang="en-US" b="1" dirty="0"/>
              <a:t>Breadboard:</a:t>
            </a:r>
          </a:p>
          <a:p>
            <a:pPr>
              <a:buNone/>
            </a:pPr>
            <a:r>
              <a:rPr lang="en-US" dirty="0"/>
              <a:t>    It is a construction base for prototyping of electronics.</a:t>
            </a:r>
          </a:p>
          <a:p>
            <a:r>
              <a:rPr lang="en-US" b="1" dirty="0"/>
              <a:t>Connecting Wires:</a:t>
            </a:r>
            <a:endParaRPr lang="en-IN" b="1" dirty="0"/>
          </a:p>
          <a:p>
            <a:pPr>
              <a:buNone/>
            </a:pPr>
            <a:r>
              <a:rPr lang="en-US" dirty="0"/>
              <a:t>    It is a pin-type wires useful in connecting wires with pins in </a:t>
            </a:r>
            <a:r>
              <a:rPr lang="en-US" dirty="0" err="1"/>
              <a:t>Arduino</a:t>
            </a:r>
            <a:r>
              <a:rPr lang="en-US" dirty="0"/>
              <a:t> or other type of boards.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b="1" dirty="0"/>
          </a:p>
        </p:txBody>
      </p:sp>
      <p:sp>
        <p:nvSpPr>
          <p:cNvPr id="3" name="Content Placeholder 2"/>
          <p:cNvSpPr>
            <a:spLocks noGrp="1"/>
          </p:cNvSpPr>
          <p:nvPr>
            <p:ph idx="1"/>
          </p:nvPr>
        </p:nvSpPr>
        <p:spPr/>
        <p:txBody>
          <a:bodyPr>
            <a:normAutofit/>
          </a:bodyPr>
          <a:lstStyle/>
          <a:p>
            <a:pPr>
              <a:buNone/>
            </a:pPr>
            <a:r>
              <a:rPr lang="en-IN" sz="2400" dirty="0"/>
              <a:t>     </a:t>
            </a:r>
            <a:r>
              <a:rPr lang="en-IN" sz="2400" dirty="0" err="1"/>
              <a:t>int</a:t>
            </a:r>
            <a:r>
              <a:rPr lang="en-IN" sz="2400" dirty="0"/>
              <a:t> sound=12; //The buzzer's positive pin</a:t>
            </a:r>
            <a:br>
              <a:rPr lang="en-IN" sz="2400" dirty="0"/>
            </a:br>
            <a:r>
              <a:rPr lang="en-IN" sz="2400" dirty="0" err="1"/>
              <a:t>int</a:t>
            </a:r>
            <a:r>
              <a:rPr lang="en-IN" sz="2400" dirty="0"/>
              <a:t> light=13; //The LED's positive pin</a:t>
            </a:r>
            <a:br>
              <a:rPr lang="en-IN" sz="2400" dirty="0"/>
            </a:br>
            <a:r>
              <a:rPr lang="en-IN" sz="2400" dirty="0" err="1"/>
              <a:t>int</a:t>
            </a:r>
            <a:r>
              <a:rPr lang="en-IN" sz="2400" dirty="0"/>
              <a:t> detect=2; //The IR Proximity Sensor's </a:t>
            </a:r>
            <a:r>
              <a:rPr lang="en-IN" sz="2400" dirty="0" err="1"/>
              <a:t>Vout</a:t>
            </a:r>
            <a:r>
              <a:rPr lang="en-IN" sz="2400" dirty="0"/>
              <a:t> pin</a:t>
            </a:r>
            <a:br>
              <a:rPr lang="en-IN" sz="2400" dirty="0"/>
            </a:br>
            <a:r>
              <a:rPr lang="en-IN" sz="2400" dirty="0" err="1"/>
              <a:t>int</a:t>
            </a:r>
            <a:r>
              <a:rPr lang="en-IN" sz="2400" dirty="0"/>
              <a:t> f=0; //flag variable to avoid fluctuations</a:t>
            </a:r>
            <a:br>
              <a:rPr lang="en-IN" sz="2400" dirty="0"/>
            </a:br>
            <a:r>
              <a:rPr lang="en-IN" sz="2400" dirty="0"/>
              <a:t>void setup() {</a:t>
            </a:r>
            <a:br>
              <a:rPr lang="en-IN" sz="2400" dirty="0"/>
            </a:br>
            <a:r>
              <a:rPr lang="en-IN" sz="2400" dirty="0"/>
              <a:t>  // put your setup code here, to run once:</a:t>
            </a:r>
            <a:br>
              <a:rPr lang="en-IN" sz="2400" dirty="0"/>
            </a:br>
            <a:r>
              <a:rPr lang="en-IN" sz="2400" dirty="0" err="1"/>
              <a:t>pinMode</a:t>
            </a:r>
            <a:r>
              <a:rPr lang="en-IN" sz="2400" dirty="0"/>
              <a:t>(detect, INPUT); </a:t>
            </a:r>
            <a:br>
              <a:rPr lang="en-IN" sz="2400" dirty="0"/>
            </a:br>
            <a:r>
              <a:rPr lang="en-IN" sz="2400" dirty="0" err="1"/>
              <a:t>pinMode</a:t>
            </a:r>
            <a:r>
              <a:rPr lang="en-IN" sz="2400" dirty="0"/>
              <a:t>(</a:t>
            </a:r>
            <a:r>
              <a:rPr lang="en-IN" sz="2400" dirty="0" err="1"/>
              <a:t>sound,OUTPUT</a:t>
            </a:r>
            <a:r>
              <a:rPr lang="en-IN" sz="2400" dirty="0"/>
              <a:t>);  </a:t>
            </a:r>
            <a:br>
              <a:rPr lang="en-IN" sz="2400" dirty="0"/>
            </a:br>
            <a:r>
              <a:rPr lang="en-IN" sz="2400" dirty="0" err="1"/>
              <a:t>pinMode</a:t>
            </a:r>
            <a:r>
              <a:rPr lang="en-IN" sz="2400" dirty="0"/>
              <a:t>(</a:t>
            </a:r>
            <a:r>
              <a:rPr lang="en-IN" sz="2400" dirty="0" err="1"/>
              <a:t>light,OUTPUT</a:t>
            </a:r>
            <a:r>
              <a:rPr lang="en-IN" sz="2400" dirty="0"/>
              <a:t>);</a:t>
            </a:r>
            <a:br>
              <a:rPr lang="en-IN" sz="2400" dirty="0"/>
            </a:br>
            <a:r>
              <a:rPr lang="en-IN" sz="2400" dirty="0"/>
              <a:t>}</a:t>
            </a:r>
            <a:br>
              <a:rPr lang="en-IN" sz="2400" dirty="0"/>
            </a:b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b="1" dirty="0"/>
          </a:p>
        </p:txBody>
      </p:sp>
      <p:sp>
        <p:nvSpPr>
          <p:cNvPr id="3" name="Content Placeholder 2"/>
          <p:cNvSpPr>
            <a:spLocks noGrp="1"/>
          </p:cNvSpPr>
          <p:nvPr>
            <p:ph idx="1"/>
          </p:nvPr>
        </p:nvSpPr>
        <p:spPr/>
        <p:txBody>
          <a:bodyPr>
            <a:normAutofit fontScale="55000" lnSpcReduction="20000"/>
          </a:bodyPr>
          <a:lstStyle/>
          <a:p>
            <a:pPr>
              <a:buNone/>
            </a:pPr>
            <a:br>
              <a:rPr lang="en-IN" dirty="0"/>
            </a:br>
            <a:r>
              <a:rPr lang="en-IN" sz="4400" dirty="0"/>
              <a:t>void loop() {</a:t>
            </a:r>
            <a:br>
              <a:rPr lang="en-IN" sz="4400" dirty="0"/>
            </a:br>
            <a:r>
              <a:rPr lang="en-IN" sz="4400" dirty="0"/>
              <a:t>  // put your main code here, to run repeatedly:</a:t>
            </a:r>
            <a:br>
              <a:rPr lang="en-IN" sz="4400" dirty="0"/>
            </a:br>
            <a:r>
              <a:rPr lang="en-IN" sz="4400" dirty="0"/>
              <a:t>while(</a:t>
            </a:r>
            <a:r>
              <a:rPr lang="en-IN" sz="4400" dirty="0" err="1"/>
              <a:t>digitalRead</a:t>
            </a:r>
            <a:r>
              <a:rPr lang="en-IN" sz="4400" dirty="0"/>
              <a:t>(detect)==LOW) //When Motion Starts</a:t>
            </a:r>
            <a:br>
              <a:rPr lang="en-IN" sz="4400" dirty="0"/>
            </a:br>
            <a:r>
              <a:rPr lang="en-IN" sz="4400" dirty="0"/>
              <a:t>{</a:t>
            </a:r>
            <a:br>
              <a:rPr lang="en-IN" sz="4400" dirty="0"/>
            </a:br>
            <a:r>
              <a:rPr lang="en-IN" sz="4400" dirty="0"/>
              <a:t>  while(f==0) //When Clear motion starts(without Fluctuations)</a:t>
            </a:r>
            <a:br>
              <a:rPr lang="en-IN" sz="4400" dirty="0"/>
            </a:br>
            <a:r>
              <a:rPr lang="en-IN" sz="4400" dirty="0"/>
              <a:t>  {</a:t>
            </a:r>
            <a:br>
              <a:rPr lang="en-IN" sz="4400" dirty="0"/>
            </a:br>
            <a:r>
              <a:rPr lang="en-IN" sz="4400" dirty="0"/>
              <a:t>  </a:t>
            </a:r>
            <a:r>
              <a:rPr lang="en-IN" sz="4400" dirty="0" err="1"/>
              <a:t>digitalWrite</a:t>
            </a:r>
            <a:r>
              <a:rPr lang="en-IN" sz="4400" dirty="0"/>
              <a:t>(</a:t>
            </a:r>
            <a:r>
              <a:rPr lang="en-IN" sz="4400" dirty="0" err="1"/>
              <a:t>sound,HIGH</a:t>
            </a:r>
            <a:r>
              <a:rPr lang="en-IN" sz="4400" dirty="0"/>
              <a:t>);//(A.)Alarm is ON</a:t>
            </a:r>
            <a:br>
              <a:rPr lang="en-IN" sz="4400" dirty="0"/>
            </a:br>
            <a:r>
              <a:rPr lang="en-IN" sz="4400" dirty="0"/>
              <a:t>  delay(2000);</a:t>
            </a:r>
            <a:br>
              <a:rPr lang="en-IN" sz="4400" dirty="0"/>
            </a:br>
            <a:r>
              <a:rPr lang="en-IN" sz="4400" dirty="0"/>
              <a:t>  if(</a:t>
            </a:r>
            <a:r>
              <a:rPr lang="en-IN" sz="4400" dirty="0" err="1"/>
              <a:t>digitalRead</a:t>
            </a:r>
            <a:r>
              <a:rPr lang="en-IN" sz="4400" dirty="0"/>
              <a:t>(detect)==HIGH)//If motion stops in 2s the Light should not even switch ON(the below code should not work)</a:t>
            </a:r>
            <a:br>
              <a:rPr lang="en-IN" sz="4400" dirty="0"/>
            </a:br>
            <a:r>
              <a:rPr lang="en-IN" sz="4400" dirty="0"/>
              <a:t>  break; </a:t>
            </a:r>
            <a:br>
              <a:rPr lang="en-IN" sz="4400" dirty="0"/>
            </a:br>
            <a:r>
              <a:rPr lang="en-IN" sz="4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a:t>
            </a:r>
            <a:endParaRPr lang="en-IN" b="1" dirty="0"/>
          </a:p>
        </p:txBody>
      </p:sp>
      <p:sp>
        <p:nvSpPr>
          <p:cNvPr id="3" name="Content Placeholder 2"/>
          <p:cNvSpPr>
            <a:spLocks noGrp="1"/>
          </p:cNvSpPr>
          <p:nvPr>
            <p:ph idx="1"/>
          </p:nvPr>
        </p:nvSpPr>
        <p:spPr/>
        <p:txBody>
          <a:bodyPr>
            <a:normAutofit fontScale="70000" lnSpcReduction="20000"/>
          </a:bodyPr>
          <a:lstStyle/>
          <a:p>
            <a:pPr>
              <a:buNone/>
            </a:pPr>
            <a:r>
              <a:rPr lang="en-IN" dirty="0"/>
              <a:t>      </a:t>
            </a:r>
            <a:r>
              <a:rPr lang="en-IN" dirty="0" err="1"/>
              <a:t>digitalWrite</a:t>
            </a:r>
            <a:r>
              <a:rPr lang="en-IN" dirty="0"/>
              <a:t>(</a:t>
            </a:r>
            <a:r>
              <a:rPr lang="en-IN" dirty="0" err="1"/>
              <a:t>light,HIGH</a:t>
            </a:r>
            <a:r>
              <a:rPr lang="en-IN" dirty="0"/>
              <a:t>); //(B.)After 2 seconds lights switch ON</a:t>
            </a:r>
            <a:br>
              <a:rPr lang="en-IN" dirty="0"/>
            </a:br>
            <a:r>
              <a:rPr lang="en-IN" dirty="0"/>
              <a:t>  delay(3000);    </a:t>
            </a:r>
            <a:br>
              <a:rPr lang="en-IN" dirty="0"/>
            </a:br>
            <a:r>
              <a:rPr lang="en-IN" dirty="0"/>
              <a:t>  </a:t>
            </a:r>
            <a:r>
              <a:rPr lang="en-IN" dirty="0" err="1"/>
              <a:t>digitalWrite</a:t>
            </a:r>
            <a:r>
              <a:rPr lang="en-IN" dirty="0"/>
              <a:t>(</a:t>
            </a:r>
            <a:r>
              <a:rPr lang="en-IN" dirty="0" err="1"/>
              <a:t>sound,LOW</a:t>
            </a:r>
            <a:r>
              <a:rPr lang="en-IN" dirty="0"/>
              <a:t>); //(A.)After 5 seconds (2+3) Alarm is switched OFF</a:t>
            </a:r>
            <a:br>
              <a:rPr lang="en-IN" dirty="0"/>
            </a:br>
            <a:r>
              <a:rPr lang="en-IN" dirty="0"/>
              <a:t>   f++;//So that slight fluctuations do not get considered as new movement and lead to prolonged periods of buzzer sound...(in multiples of 5)</a:t>
            </a:r>
            <a:br>
              <a:rPr lang="en-IN" dirty="0"/>
            </a:br>
            <a:r>
              <a:rPr lang="en-IN" dirty="0"/>
              <a:t>  }</a:t>
            </a:r>
            <a:br>
              <a:rPr lang="en-IN" dirty="0"/>
            </a:br>
            <a:r>
              <a:rPr lang="en-IN" dirty="0"/>
              <a:t>}</a:t>
            </a:r>
            <a:br>
              <a:rPr lang="en-IN" dirty="0"/>
            </a:br>
            <a:r>
              <a:rPr lang="en-IN" dirty="0" err="1"/>
              <a:t>digitalWrite</a:t>
            </a:r>
            <a:r>
              <a:rPr lang="en-IN" dirty="0"/>
              <a:t>(</a:t>
            </a:r>
            <a:r>
              <a:rPr lang="en-IN" dirty="0" err="1"/>
              <a:t>light,LOW</a:t>
            </a:r>
            <a:r>
              <a:rPr lang="en-IN" dirty="0"/>
              <a:t>);//When no motion detected light and sound is expected to be OFF</a:t>
            </a:r>
            <a:br>
              <a:rPr lang="en-IN" dirty="0"/>
            </a:br>
            <a:r>
              <a:rPr lang="en-IN" dirty="0" err="1"/>
              <a:t>digitalWrite</a:t>
            </a:r>
            <a:r>
              <a:rPr lang="en-IN" dirty="0"/>
              <a:t>(</a:t>
            </a:r>
            <a:r>
              <a:rPr lang="en-IN" dirty="0" err="1"/>
              <a:t>sound,LOW</a:t>
            </a:r>
            <a:r>
              <a:rPr lang="en-IN" dirty="0"/>
              <a:t>);</a:t>
            </a:r>
            <a:br>
              <a:rPr lang="en-IN" dirty="0"/>
            </a:br>
            <a:r>
              <a:rPr lang="en-IN" dirty="0"/>
              <a:t>delay(500); //To prevent slight fluctuations due to minor movements considered as evident motion...</a:t>
            </a:r>
            <a:br>
              <a:rPr lang="en-IN" dirty="0"/>
            </a:br>
            <a:r>
              <a:rPr lang="en-IN" dirty="0"/>
              <a:t>f=0; //So that motion detection can restart again</a:t>
            </a:r>
            <a:br>
              <a:rPr lang="en-IN" dirty="0"/>
            </a:br>
            <a:r>
              <a:rPr lang="en-IN" dirty="0"/>
              <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Learning Outcomes</a:t>
            </a:r>
            <a:br>
              <a:rPr lang="en-IN" b="1" dirty="0"/>
            </a:br>
            <a:endParaRPr lang="en-IN" b="1" dirty="0"/>
          </a:p>
        </p:txBody>
      </p:sp>
      <p:sp>
        <p:nvSpPr>
          <p:cNvPr id="3" name="Content Placeholder 2"/>
          <p:cNvSpPr>
            <a:spLocks noGrp="1"/>
          </p:cNvSpPr>
          <p:nvPr>
            <p:ph idx="1"/>
          </p:nvPr>
        </p:nvSpPr>
        <p:spPr/>
        <p:txBody>
          <a:bodyPr>
            <a:normAutofit fontScale="85000" lnSpcReduction="20000"/>
          </a:bodyPr>
          <a:lstStyle/>
          <a:p>
            <a:r>
              <a:rPr lang="en-IN" dirty="0"/>
              <a:t>Since I am new to </a:t>
            </a:r>
            <a:r>
              <a:rPr lang="en-IN" dirty="0" err="1"/>
              <a:t>Arduino</a:t>
            </a:r>
            <a:r>
              <a:rPr lang="en-IN" dirty="0"/>
              <a:t> and Embedded C I learnt a lot of functions </a:t>
            </a:r>
            <a:r>
              <a:rPr lang="en-IN" dirty="0" err="1"/>
              <a:t>thier</a:t>
            </a:r>
            <a:r>
              <a:rPr lang="en-IN" dirty="0"/>
              <a:t> uses and most importantly the working of an </a:t>
            </a:r>
            <a:r>
              <a:rPr lang="en-IN" dirty="0" err="1"/>
              <a:t>Arduino</a:t>
            </a:r>
            <a:r>
              <a:rPr lang="en-IN" dirty="0"/>
              <a:t> Uno Board in Brief and gave me the satisfaction of the preparation of a complete code.</a:t>
            </a:r>
          </a:p>
          <a:p>
            <a:r>
              <a:rPr lang="en-IN" dirty="0"/>
              <a:t> I also learnt about the working OF IR Proximity Sensor which is the heart of the prototype and helped me in achieving the goal easily.</a:t>
            </a:r>
          </a:p>
          <a:p>
            <a:r>
              <a:rPr lang="en-IN" dirty="0"/>
              <a:t>This process of making a prototype helped me in increasing my wiring capabilities as I designed the whole circuit by myself.</a:t>
            </a:r>
          </a:p>
          <a:p>
            <a:pPr>
              <a:buNone/>
            </a:pPr>
            <a:br>
              <a:rPr lang="en-IN"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a:t>
            </a:r>
            <a:endParaRPr lang="en-IN" b="1" dirty="0"/>
          </a:p>
        </p:txBody>
      </p:sp>
      <p:pic>
        <p:nvPicPr>
          <p:cNvPr id="5" name="InShot_20190607_184946228.mp4">
            <a:hlinkClick r:id="" action="ppaction://media"/>
          </p:cNvPr>
          <p:cNvPicPr>
            <a:picLocks noGrp="1" noRot="1" noChangeAspect="1"/>
          </p:cNvPicPr>
          <p:nvPr>
            <p:ph idx="1"/>
            <a:videoFile r:link="rId1"/>
          </p:nvPr>
        </p:nvPicPr>
        <p:blipFill>
          <a:blip r:embed="rId3" cstate="print"/>
          <a:stretch>
            <a:fillRect/>
          </a:stretch>
        </p:blipFill>
        <p:spPr>
          <a:xfrm>
            <a:off x="611560" y="1756154"/>
            <a:ext cx="8064896" cy="4428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521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IN" b="1" dirty="0"/>
          </a:p>
        </p:txBody>
      </p:sp>
      <p:sp>
        <p:nvSpPr>
          <p:cNvPr id="3" name="Content Placeholder 2"/>
          <p:cNvSpPr>
            <a:spLocks noGrp="1"/>
          </p:cNvSpPr>
          <p:nvPr>
            <p:ph idx="1"/>
          </p:nvPr>
        </p:nvSpPr>
        <p:spPr/>
        <p:txBody>
          <a:bodyPr/>
          <a:lstStyle/>
          <a:p>
            <a:r>
              <a:rPr lang="en-IN" dirty="0"/>
              <a:t>This small prototype can be used as a means to a bigger motion alarm system with residential or commercial purposes.</a:t>
            </a:r>
          </a:p>
          <a:p>
            <a:r>
              <a:rPr lang="en-IN" dirty="0">
                <a:hlinkClick r:id="rId2"/>
              </a:rPr>
              <a:t>IR</a:t>
            </a:r>
            <a:r>
              <a:rPr lang="en-IN" dirty="0"/>
              <a:t> Proximity Sensor is less lethal and more economical than Ultrasound Sensor.</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 and Remedy</a:t>
            </a:r>
            <a:endParaRPr lang="en-IN" b="1" dirty="0"/>
          </a:p>
        </p:txBody>
      </p:sp>
      <p:sp>
        <p:nvSpPr>
          <p:cNvPr id="3" name="Content Placeholder 2"/>
          <p:cNvSpPr>
            <a:spLocks noGrp="1"/>
          </p:cNvSpPr>
          <p:nvPr>
            <p:ph idx="1"/>
          </p:nvPr>
        </p:nvSpPr>
        <p:spPr/>
        <p:txBody>
          <a:bodyPr>
            <a:normAutofit fontScale="92500" lnSpcReduction="20000"/>
          </a:bodyPr>
          <a:lstStyle/>
          <a:p>
            <a:pPr>
              <a:buNone/>
            </a:pPr>
            <a:r>
              <a:rPr lang="en-US" b="1" dirty="0"/>
              <a:t>Disadvantage:</a:t>
            </a:r>
            <a:endParaRPr lang="en-IN" b="1" dirty="0"/>
          </a:p>
          <a:p>
            <a:r>
              <a:rPr lang="en-IN" dirty="0"/>
              <a:t>It cannot  be used without certain delays and hence might lead to the escape of organisms of moving in high speed.</a:t>
            </a:r>
          </a:p>
          <a:p>
            <a:pPr>
              <a:buNone/>
            </a:pPr>
            <a:r>
              <a:rPr lang="en-IN" b="1" dirty="0"/>
              <a:t>Remedy:</a:t>
            </a:r>
          </a:p>
          <a:p>
            <a:r>
              <a:rPr lang="en-IN" dirty="0"/>
              <a:t>This is more a advantage than disadvantage because those characteristics mostly suit only to very less microorganisms or sound or light sensing which isn't really wanted and </a:t>
            </a:r>
            <a:r>
              <a:rPr lang="en-IN" dirty="0" err="1"/>
              <a:t>infact</a:t>
            </a:r>
            <a:r>
              <a:rPr lang="en-IN" dirty="0"/>
              <a:t> deteriorates our mission in real life.</a:t>
            </a: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a:t>
            </a:r>
            <a:endParaRPr lang="en-IN" b="1" dirty="0"/>
          </a:p>
        </p:txBody>
      </p:sp>
      <p:sp>
        <p:nvSpPr>
          <p:cNvPr id="3" name="Content Placeholder 2"/>
          <p:cNvSpPr>
            <a:spLocks noGrp="1"/>
          </p:cNvSpPr>
          <p:nvPr>
            <p:ph idx="1"/>
          </p:nvPr>
        </p:nvSpPr>
        <p:spPr/>
        <p:txBody>
          <a:bodyPr/>
          <a:lstStyle/>
          <a:p>
            <a:pPr>
              <a:buNone/>
            </a:pPr>
            <a:r>
              <a:rPr lang="en-IN" dirty="0"/>
              <a:t>   </a:t>
            </a:r>
            <a:r>
              <a:rPr lang="en-IN" dirty="0">
                <a:latin typeface="Times New Roman" pitchFamily="18" charset="0"/>
                <a:cs typeface="Times New Roman" pitchFamily="18" charset="0"/>
              </a:rPr>
              <a:t>The Task 3 Project is to build an embedded system prototype where you build a Motion Sensor Alarm System using </a:t>
            </a:r>
            <a:r>
              <a:rPr lang="en-IN" dirty="0" err="1">
                <a:latin typeface="Times New Roman" pitchFamily="18" charset="0"/>
                <a:cs typeface="Times New Roman" pitchFamily="18" charset="0"/>
              </a:rPr>
              <a:t>Arduino</a:t>
            </a:r>
            <a:r>
              <a:rPr lang="en-IN" dirty="0">
                <a:latin typeface="Times New Roman" pitchFamily="18" charset="0"/>
                <a:cs typeface="Times New Roman" pitchFamily="18" charset="0"/>
              </a:rPr>
              <a:t> Uno and </a:t>
            </a:r>
          </a:p>
          <a:p>
            <a:pPr>
              <a:buNone/>
            </a:pPr>
            <a:r>
              <a:rPr lang="en-IN" dirty="0">
                <a:latin typeface="Times New Roman" pitchFamily="18" charset="0"/>
                <a:cs typeface="Times New Roman" pitchFamily="18" charset="0"/>
              </a:rPr>
              <a:t> (A.)If a motion is detected you need turn on alarm for 5 seconds</a:t>
            </a:r>
          </a:p>
          <a:p>
            <a:pPr>
              <a:buNone/>
            </a:pPr>
            <a:r>
              <a:rPr lang="en-IN" dirty="0">
                <a:latin typeface="Times New Roman" pitchFamily="18" charset="0"/>
                <a:cs typeface="Times New Roman" pitchFamily="18" charset="0"/>
              </a:rPr>
              <a:t> (B.)Turn ON the LED till the motion detected + 2 seconds. </a:t>
            </a:r>
          </a:p>
          <a:p>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Budget Involved:</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lvl="0"/>
            <a:r>
              <a:rPr lang="en-IN" dirty="0"/>
              <a:t>LED (4 </a:t>
            </a:r>
            <a:r>
              <a:rPr lang="en-IN" dirty="0" err="1"/>
              <a:t>pcs</a:t>
            </a:r>
            <a:r>
              <a:rPr lang="en-IN" dirty="0"/>
              <a:t>)                        : Rs:2</a:t>
            </a:r>
          </a:p>
          <a:p>
            <a:pPr lvl="0"/>
            <a:r>
              <a:rPr lang="en-IN" dirty="0"/>
              <a:t>Buzzer (2 </a:t>
            </a:r>
            <a:r>
              <a:rPr lang="en-IN" dirty="0" err="1"/>
              <a:t>pcs</a:t>
            </a:r>
            <a:r>
              <a:rPr lang="en-IN" dirty="0"/>
              <a:t>)                    :Rs.30</a:t>
            </a:r>
          </a:p>
          <a:p>
            <a:pPr lvl="0"/>
            <a:r>
              <a:rPr lang="en-IN" dirty="0" err="1"/>
              <a:t>Arduino</a:t>
            </a:r>
            <a:r>
              <a:rPr lang="en-IN" dirty="0"/>
              <a:t> UNO                    : Rs:527</a:t>
            </a:r>
          </a:p>
          <a:p>
            <a:pPr lvl="0"/>
            <a:r>
              <a:rPr lang="en-IN" dirty="0"/>
              <a:t>IR Proximity Sensor (2pcs):Rs:161</a:t>
            </a:r>
          </a:p>
          <a:p>
            <a:pPr lvl="0"/>
            <a:r>
              <a:rPr lang="en-IN" dirty="0" err="1"/>
              <a:t>BreadBoard</a:t>
            </a:r>
            <a:r>
              <a:rPr lang="en-IN" dirty="0"/>
              <a:t>                         :Rs:160</a:t>
            </a:r>
          </a:p>
          <a:p>
            <a:pPr lvl="0"/>
            <a:r>
              <a:rPr lang="en-IN" dirty="0"/>
              <a:t>Jumper Wires(10 </a:t>
            </a:r>
            <a:r>
              <a:rPr lang="en-IN" dirty="0" err="1"/>
              <a:t>pcs</a:t>
            </a:r>
            <a:r>
              <a:rPr lang="en-IN" dirty="0"/>
              <a:t>)       :Rs:17.50</a:t>
            </a:r>
          </a:p>
          <a:p>
            <a:pPr>
              <a:buNone/>
            </a:pPr>
            <a:r>
              <a:rPr lang="en-IN" dirty="0"/>
              <a:t>          TOTAL                             :Rs:857.50/-</a:t>
            </a:r>
          </a:p>
          <a:p>
            <a:pPr>
              <a:buNone/>
            </a:pPr>
            <a:r>
              <a:rPr lang="en-US" dirty="0"/>
              <a:t>Note:</a:t>
            </a:r>
            <a:endParaRPr lang="en-IN" dirty="0"/>
          </a:p>
          <a:p>
            <a:r>
              <a:rPr lang="en-IN" dirty="0"/>
              <a:t>All spares except the </a:t>
            </a:r>
            <a:r>
              <a:rPr lang="en-IN" dirty="0" err="1"/>
              <a:t>Arduino</a:t>
            </a:r>
            <a:r>
              <a:rPr lang="en-IN" dirty="0"/>
              <a:t> UNO board and </a:t>
            </a:r>
            <a:r>
              <a:rPr lang="en-IN" dirty="0" err="1"/>
              <a:t>BreadBoard</a:t>
            </a:r>
            <a:r>
              <a:rPr lang="en-IN" dirty="0"/>
              <a:t> were bought extra in surplus.</a:t>
            </a:r>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Labelled</a:t>
            </a:r>
            <a:r>
              <a:rPr lang="en-US" b="1" dirty="0"/>
              <a:t> Prototype</a:t>
            </a:r>
            <a:endParaRPr lang="en-IN" b="1" dirty="0"/>
          </a:p>
        </p:txBody>
      </p:sp>
      <p:pic>
        <p:nvPicPr>
          <p:cNvPr id="1026" name="Picture 2" descr="C:\Users\SHANKAR\Downloads\IMG-20190608-WA0004.jpg"/>
          <p:cNvPicPr>
            <a:picLocks noChangeAspect="1" noChangeArrowheads="1"/>
          </p:cNvPicPr>
          <p:nvPr/>
        </p:nvPicPr>
        <p:blipFill>
          <a:blip r:embed="rId2" cstate="print"/>
          <a:srcRect/>
          <a:stretch>
            <a:fillRect/>
          </a:stretch>
        </p:blipFill>
        <p:spPr bwMode="auto">
          <a:xfrm>
            <a:off x="971600" y="1340768"/>
            <a:ext cx="7219951" cy="48006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b="1" dirty="0"/>
            </a:br>
            <a:endParaRPr lang="en-IN" b="1" dirty="0"/>
          </a:p>
        </p:txBody>
      </p:sp>
      <p:sp>
        <p:nvSpPr>
          <p:cNvPr id="3" name="Content Placeholder 2"/>
          <p:cNvSpPr>
            <a:spLocks noGrp="1"/>
          </p:cNvSpPr>
          <p:nvPr>
            <p:ph idx="1"/>
          </p:nvPr>
        </p:nvSpPr>
        <p:spPr/>
        <p:txBody>
          <a:bodyPr>
            <a:normAutofit fontScale="85000" lnSpcReduction="10000"/>
          </a:bodyPr>
          <a:lstStyle/>
          <a:p>
            <a:pPr lvl="0"/>
            <a:r>
              <a:rPr lang="en-IN" dirty="0" err="1"/>
              <a:t>Arduino</a:t>
            </a:r>
            <a:r>
              <a:rPr lang="en-IN" dirty="0"/>
              <a:t> UNO Board: A microcontroller board with many number of pins which uses an IDE in embedded C to control the amount of voltage passed out of the pins using regulators and frequency oscillators(for timing or clock functions).</a:t>
            </a:r>
          </a:p>
          <a:p>
            <a:pPr lvl="0"/>
            <a:r>
              <a:rPr lang="en-IN" dirty="0"/>
              <a:t> IR Proximity Sensor : It consists of two types of diodes with a common ground(or cathode terminal). As it is the heart of this project we try to understand the working better, we learn the working of a diode. </a:t>
            </a:r>
          </a:p>
          <a:p>
            <a:pPr>
              <a:buNone/>
            </a:pPr>
            <a:r>
              <a:rPr lang="en-IN" dirty="0"/>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Diode:(For Better Understanding)</a:t>
            </a:r>
            <a:endParaRPr lang="en-IN" sz="4000" b="1" dirty="0"/>
          </a:p>
        </p:txBody>
      </p:sp>
      <p:sp>
        <p:nvSpPr>
          <p:cNvPr id="3" name="Content Placeholder 2"/>
          <p:cNvSpPr>
            <a:spLocks noGrp="1"/>
          </p:cNvSpPr>
          <p:nvPr>
            <p:ph idx="1"/>
          </p:nvPr>
        </p:nvSpPr>
        <p:spPr/>
        <p:txBody>
          <a:bodyPr/>
          <a:lstStyle/>
          <a:p>
            <a:r>
              <a:rPr lang="en-US" dirty="0"/>
              <a:t>A diode is a device made of an PN Junction   (P-type majority carriers=holes and N-type majority carriers=electrons)which works differently on  different voltage conditions.</a:t>
            </a:r>
          </a:p>
          <a:p>
            <a:r>
              <a:rPr lang="en-US" dirty="0"/>
              <a:t>No Bias: When no external energy is applied(in terms of </a:t>
            </a:r>
            <a:r>
              <a:rPr lang="en-US" dirty="0" err="1"/>
              <a:t>voltage,heat,light</a:t>
            </a:r>
            <a:r>
              <a:rPr lang="en-US" dirty="0"/>
              <a:t>) the holes in P side and electrons in N side join creating a potential barrier.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700" b="1" dirty="0"/>
            </a:br>
            <a:r>
              <a:rPr lang="en-US" b="1" dirty="0"/>
              <a:t>Diode:(For Better Understanding)</a:t>
            </a:r>
            <a:endParaRPr lang="en-IN" b="1" dirty="0"/>
          </a:p>
        </p:txBody>
      </p:sp>
      <p:sp>
        <p:nvSpPr>
          <p:cNvPr id="3" name="Content Placeholder 2"/>
          <p:cNvSpPr>
            <a:spLocks noGrp="1"/>
          </p:cNvSpPr>
          <p:nvPr>
            <p:ph idx="1"/>
          </p:nvPr>
        </p:nvSpPr>
        <p:spPr/>
        <p:txBody>
          <a:bodyPr>
            <a:normAutofit fontScale="92500"/>
          </a:bodyPr>
          <a:lstStyle/>
          <a:p>
            <a:r>
              <a:rPr lang="en-US" dirty="0"/>
              <a:t>Forward Bias: When the P side is connected to the anode and N side is connected to the cathode the potential barrier is overcome and current moves from P to N and releases some energy(type depends on the material).</a:t>
            </a:r>
          </a:p>
          <a:p>
            <a:r>
              <a:rPr lang="en-US" dirty="0"/>
              <a:t>Reverse Bias: When the P side is connected to the cathode and N side is connected to the anode the potential barrier increases created creating high amount of energy resulting in a breakdown.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Parts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two parts are:</a:t>
            </a:r>
          </a:p>
          <a:p>
            <a:r>
              <a:rPr lang="en-US" b="1" dirty="0"/>
              <a:t>Infrared Light Emitting Diode:</a:t>
            </a:r>
          </a:p>
          <a:p>
            <a:pPr>
              <a:buNone/>
            </a:pPr>
            <a:r>
              <a:rPr lang="en-IN" dirty="0"/>
              <a:t>    It works in Forward Bias condition. As the current flows, electrons fall from one part of the diode into holes on another part. In order to fall into these holes, these electrons must shed energy in the form of photons, which produce infrared light(compound semiconductors like </a:t>
            </a:r>
            <a:r>
              <a:rPr lang="en-IN" dirty="0" err="1"/>
              <a:t>GaAs</a:t>
            </a:r>
            <a:r>
              <a:rPr lang="en-IN" dirty="0"/>
              <a:t>).</a:t>
            </a:r>
          </a:p>
          <a:p>
            <a:pPr>
              <a:buNone/>
            </a:pP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of Parts</a:t>
            </a:r>
            <a:br>
              <a:rPr lang="en-IN" b="1" dirty="0"/>
            </a:br>
            <a:endParaRPr lang="en-IN" b="1" dirty="0"/>
          </a:p>
        </p:txBody>
      </p:sp>
      <p:sp>
        <p:nvSpPr>
          <p:cNvPr id="3" name="Content Placeholder 2"/>
          <p:cNvSpPr>
            <a:spLocks noGrp="1"/>
          </p:cNvSpPr>
          <p:nvPr>
            <p:ph idx="1"/>
          </p:nvPr>
        </p:nvSpPr>
        <p:spPr>
          <a:xfrm>
            <a:off x="457200" y="980728"/>
            <a:ext cx="8229600" cy="5544616"/>
          </a:xfrm>
        </p:spPr>
        <p:txBody>
          <a:bodyPr>
            <a:noAutofit/>
          </a:bodyPr>
          <a:lstStyle/>
          <a:p>
            <a:r>
              <a:rPr lang="en-US" sz="2400" b="1" dirty="0"/>
              <a:t>Photodiode:</a:t>
            </a:r>
            <a:endParaRPr lang="en-IN" sz="2400" b="1" dirty="0"/>
          </a:p>
          <a:p>
            <a:pPr>
              <a:buNone/>
            </a:pPr>
            <a:r>
              <a:rPr lang="en-IN" sz="2400" dirty="0"/>
              <a:t>     A photodiode is a p–n junction in reverse bias. When a photon of sufficient energy strikes the diode, it creates an electron–hole pair. This mechanism is also known as the inner photoelectric effect. If the absorption occurs in the junction's depletion region, or one diffusion length away from it, these carriers are swept from the junction by the built-in electric field of the depletion region. Thus holes move toward the anode, and electrons toward the cathode, and a photocurrent is produced. The total current through the photodiode is the sum of the dark current (current that is generated in the absence of light) and the photocurrent, so the dark current must be minimized to maximize the sensitivity of the device.</a:t>
            </a:r>
          </a:p>
          <a:p>
            <a:pPr>
              <a:buNone/>
            </a:pPr>
            <a:br>
              <a:rPr lang="en-IN" sz="2400" dirty="0"/>
            </a:b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680</Words>
  <Application>Microsoft Office PowerPoint</Application>
  <PresentationFormat>On-screen Show (4:3)</PresentationFormat>
  <Paragraphs>70</Paragraphs>
  <Slides>19</Slides>
  <Notes>0</Notes>
  <HiddenSlides>0</HiddenSlides>
  <MMClips>1</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REPORT</vt:lpstr>
      <vt:lpstr>Task</vt:lpstr>
      <vt:lpstr>Budget Involved: </vt:lpstr>
      <vt:lpstr>Labelled Prototype</vt:lpstr>
      <vt:lpstr>Working of Parts </vt:lpstr>
      <vt:lpstr>Diode:(For Better Understanding)</vt:lpstr>
      <vt:lpstr> Diode:(For Better Understanding)</vt:lpstr>
      <vt:lpstr>Working of Parts </vt:lpstr>
      <vt:lpstr>Working of Parts </vt:lpstr>
      <vt:lpstr>Working of Parts </vt:lpstr>
      <vt:lpstr>Working of Parts </vt:lpstr>
      <vt:lpstr>Working of Parts </vt:lpstr>
      <vt:lpstr>Code</vt:lpstr>
      <vt:lpstr>Code</vt:lpstr>
      <vt:lpstr>Code</vt:lpstr>
      <vt:lpstr>Learning Outcomes </vt:lpstr>
      <vt:lpstr>Working</vt:lpstr>
      <vt:lpstr>Advantages</vt:lpstr>
      <vt:lpstr>Disadvantage and Remedy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SHANKAR</dc:creator>
  <cp:lastModifiedBy>harikheshav@gmail.com</cp:lastModifiedBy>
  <cp:revision>16</cp:revision>
  <dcterms:created xsi:type="dcterms:W3CDTF">2019-06-08T08:13:53Z</dcterms:created>
  <dcterms:modified xsi:type="dcterms:W3CDTF">2019-06-08T16:56:51Z</dcterms:modified>
</cp:coreProperties>
</file>