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66"/>
    <a:srgbClr val="8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494" y="-12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E7692F3-CB1E-4DA5-A0EB-0628816342FC}" type="datetimeFigureOut">
              <a:rPr lang="en-IN" smtClean="0"/>
              <a:pPr/>
              <a:t>21-03-2019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516ECF7C-A2E7-4EAB-9C90-70893FF1317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7692F3-CB1E-4DA5-A0EB-0628816342FC}" type="datetimeFigureOut">
              <a:rPr lang="en-IN" smtClean="0"/>
              <a:pPr/>
              <a:t>21-03-2019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6ECF7C-A2E7-4EAB-9C90-70893FF1317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7692F3-CB1E-4DA5-A0EB-0628816342FC}" type="datetimeFigureOut">
              <a:rPr lang="en-IN" smtClean="0"/>
              <a:pPr/>
              <a:t>21-03-2019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6ECF7C-A2E7-4EAB-9C90-70893FF1317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7692F3-CB1E-4DA5-A0EB-0628816342FC}" type="datetimeFigureOut">
              <a:rPr lang="en-IN" smtClean="0"/>
              <a:pPr/>
              <a:t>21-03-2019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6ECF7C-A2E7-4EAB-9C90-70893FF1317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E7692F3-CB1E-4DA5-A0EB-0628816342FC}" type="datetimeFigureOut">
              <a:rPr lang="en-IN" smtClean="0"/>
              <a:pPr/>
              <a:t>21-03-2019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6ECF7C-A2E7-4EAB-9C90-70893FF1317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7692F3-CB1E-4DA5-A0EB-0628816342FC}" type="datetimeFigureOut">
              <a:rPr lang="en-IN" smtClean="0"/>
              <a:pPr/>
              <a:t>21-03-2019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6ECF7C-A2E7-4EAB-9C90-70893FF1317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E7692F3-CB1E-4DA5-A0EB-0628816342FC}" type="datetimeFigureOut">
              <a:rPr lang="en-IN" smtClean="0"/>
              <a:pPr/>
              <a:t>21-03-2019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6ECF7C-A2E7-4EAB-9C90-70893FF1317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7692F3-CB1E-4DA5-A0EB-0628816342FC}" type="datetimeFigureOut">
              <a:rPr lang="en-IN" smtClean="0"/>
              <a:pPr/>
              <a:t>21-03-2019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6ECF7C-A2E7-4EAB-9C90-70893FF1317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7692F3-CB1E-4DA5-A0EB-0628816342FC}" type="datetimeFigureOut">
              <a:rPr lang="en-IN" smtClean="0"/>
              <a:pPr/>
              <a:t>21-03-2019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6ECF7C-A2E7-4EAB-9C90-70893FF1317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7692F3-CB1E-4DA5-A0EB-0628816342FC}" type="datetimeFigureOut">
              <a:rPr lang="en-IN" smtClean="0"/>
              <a:pPr/>
              <a:t>21-03-2019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6ECF7C-A2E7-4EAB-9C90-70893FF1317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7692F3-CB1E-4DA5-A0EB-0628816342FC}" type="datetimeFigureOut">
              <a:rPr lang="en-IN" smtClean="0"/>
              <a:pPr/>
              <a:t>21-03-2019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516ECF7C-A2E7-4EAB-9C90-70893FF13178}"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7692F3-CB1E-4DA5-A0EB-0628816342FC}" type="datetimeFigureOut">
              <a:rPr lang="en-IN" smtClean="0"/>
              <a:pPr/>
              <a:t>21-03-2019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16ECF7C-A2E7-4EAB-9C90-70893FF13178}"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Specular_reflection" TargetMode="External"/><Relationship Id="rId3" Type="http://schemas.openxmlformats.org/officeDocument/2006/relationships/hyperlink" Target="https://en.wiktionary.org/wiki/interface" TargetMode="External"/><Relationship Id="rId7" Type="http://schemas.openxmlformats.org/officeDocument/2006/relationships/hyperlink" Target="https://en.wikipedia.org/wiki/Water_wave" TargetMode="External"/><Relationship Id="rId2" Type="http://schemas.openxmlformats.org/officeDocument/2006/relationships/hyperlink" Target="https://en.wikipedia.org/wiki/Wavefront" TargetMode="External"/><Relationship Id="rId1" Type="http://schemas.openxmlformats.org/officeDocument/2006/relationships/slideLayout" Target="../slideLayouts/slideLayout2.xml"/><Relationship Id="rId6" Type="http://schemas.openxmlformats.org/officeDocument/2006/relationships/hyperlink" Target="https://en.wikipedia.org/wiki/Sound" TargetMode="External"/><Relationship Id="rId5" Type="http://schemas.openxmlformats.org/officeDocument/2006/relationships/hyperlink" Target="https://en.wikipedia.org/wiki/Light" TargetMode="External"/><Relationship Id="rId4" Type="http://schemas.openxmlformats.org/officeDocument/2006/relationships/hyperlink" Target="https://en.wikipedia.org/wiki/Medium_(optics)" TargetMode="External"/><Relationship Id="rId9" Type="http://schemas.openxmlformats.org/officeDocument/2006/relationships/hyperlink" Target="https://en.wikipedia.org/wiki/Mirro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xmlns="" val="0"/>
              </a:ext>
            </a:extLst>
          </a:blip>
          <a:stretch>
            <a:fillRect/>
          </a:stretch>
        </p:blipFill>
        <p:spPr>
          <a:xfrm>
            <a:off x="0" y="0"/>
            <a:ext cx="9143999" cy="6858000"/>
          </a:xfrm>
          <a:prstGeom prst="rect">
            <a:avLst/>
          </a:prstGeom>
        </p:spPr>
      </p:pic>
    </p:spTree>
    <p:extLst>
      <p:ext uri="{BB962C8B-B14F-4D97-AF65-F5344CB8AC3E}">
        <p14:creationId xmlns:p14="http://schemas.microsoft.com/office/powerpoint/2010/main" xmlns="" val="1286973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56792"/>
            <a:ext cx="7851648" cy="1368152"/>
          </a:xfrm>
        </p:spPr>
        <p:style>
          <a:lnRef idx="1">
            <a:schemeClr val="accent3"/>
          </a:lnRef>
          <a:fillRef idx="2">
            <a:schemeClr val="accent3"/>
          </a:fillRef>
          <a:effectRef idx="1">
            <a:schemeClr val="accent3"/>
          </a:effectRef>
          <a:fontRef idx="minor">
            <a:schemeClr val="dk1"/>
          </a:fontRef>
        </p:style>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IN"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 </a:t>
            </a:r>
            <a:endParaRPr lang="en-IN"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Subtitle 2"/>
          <p:cNvSpPr>
            <a:spLocks noGrp="1"/>
          </p:cNvSpPr>
          <p:nvPr>
            <p:ph type="subTitle" idx="1"/>
          </p:nvPr>
        </p:nvSpPr>
        <p:spPr/>
        <p:txBody>
          <a:bodyPr>
            <a:normAutofit fontScale="92500" lnSpcReduction="10000"/>
          </a:bodyPr>
          <a:lstStyle/>
          <a:p>
            <a:r>
              <a:rPr lang="en-IN" dirty="0">
                <a:solidFill>
                  <a:schemeClr val="tx1">
                    <a:lumMod val="95000"/>
                    <a:lumOff val="5000"/>
                  </a:schemeClr>
                </a:solidFill>
              </a:rPr>
              <a:t> </a:t>
            </a:r>
            <a:r>
              <a:rPr lang="en-IN" dirty="0" smtClean="0">
                <a:solidFill>
                  <a:schemeClr val="tx1">
                    <a:lumMod val="95000"/>
                    <a:lumOff val="5000"/>
                  </a:schemeClr>
                </a:solidFill>
              </a:rPr>
              <a:t>     DONE  BY :</a:t>
            </a:r>
          </a:p>
          <a:p>
            <a:r>
              <a:rPr lang="en-IN" dirty="0" smtClean="0">
                <a:solidFill>
                  <a:schemeClr val="tx1">
                    <a:lumMod val="95000"/>
                    <a:lumOff val="5000"/>
                  </a:schemeClr>
                </a:solidFill>
              </a:rPr>
              <a:t>S . K . HARI KHESHAV</a:t>
            </a:r>
          </a:p>
          <a:p>
            <a:r>
              <a:rPr lang="en-IN" dirty="0" smtClean="0">
                <a:solidFill>
                  <a:schemeClr val="tx1">
                    <a:lumMod val="95000"/>
                    <a:lumOff val="5000"/>
                  </a:schemeClr>
                </a:solidFill>
              </a:rPr>
              <a:t>V . INDHUMATHI</a:t>
            </a:r>
          </a:p>
          <a:p>
            <a:r>
              <a:rPr lang="en-IN" dirty="0" smtClean="0">
                <a:solidFill>
                  <a:schemeClr val="tx1">
                    <a:lumMod val="95000"/>
                    <a:lumOff val="5000"/>
                  </a:schemeClr>
                </a:solidFill>
              </a:rPr>
              <a:t>G . JERUSHA</a:t>
            </a:r>
            <a:endParaRPr lang="en-IN" dirty="0">
              <a:solidFill>
                <a:schemeClr val="tx1">
                  <a:lumMod val="95000"/>
                  <a:lumOff val="5000"/>
                </a:schemeClr>
              </a:solidFill>
            </a:endParaRPr>
          </a:p>
        </p:txBody>
      </p:sp>
    </p:spTree>
    <p:extLst>
      <p:ext uri="{BB962C8B-B14F-4D97-AF65-F5344CB8AC3E}">
        <p14:creationId xmlns:p14="http://schemas.microsoft.com/office/powerpoint/2010/main" xmlns="" val="266119978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692696"/>
            <a:ext cx="5904656" cy="864096"/>
          </a:xfrm>
        </p:spPr>
        <p:style>
          <a:lnRef idx="2">
            <a:schemeClr val="dk1"/>
          </a:lnRef>
          <a:fillRef idx="1">
            <a:schemeClr val="lt1"/>
          </a:fillRef>
          <a:effectRef idx="0">
            <a:schemeClr val="dk1"/>
          </a:effectRef>
          <a:fontRef idx="minor">
            <a:schemeClr val="dk1"/>
          </a:fontRef>
        </p:style>
        <p:txBody>
          <a:bodyPr>
            <a:normAutofit fontScale="90000"/>
          </a:bodyPr>
          <a:lstStyle/>
          <a:p>
            <a:r>
              <a:rPr lang="en-US" sz="48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r>
            <a:br>
              <a:rPr lang="en-US" sz="48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br>
            <a:r>
              <a:rPr lang="en-US" sz="48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WHAT IS LIFI?</a:t>
            </a:r>
            <a:endParaRPr lang="en-IN" dirty="0"/>
          </a:p>
        </p:txBody>
      </p:sp>
      <p:sp>
        <p:nvSpPr>
          <p:cNvPr id="3" name="Content Placeholder 2"/>
          <p:cNvSpPr>
            <a:spLocks noGrp="1"/>
          </p:cNvSpPr>
          <p:nvPr>
            <p:ph idx="1"/>
          </p:nvPr>
        </p:nvSpPr>
        <p:spPr>
          <a:xfrm>
            <a:off x="467544" y="1870007"/>
            <a:ext cx="8208912" cy="4608512"/>
          </a:xfrm>
          <a:solidFill>
            <a:schemeClr val="bg2">
              <a:lumMod val="75000"/>
            </a:schemeClr>
          </a:solidFill>
        </p:spPr>
        <p:txBody>
          <a:bodyPr/>
          <a:lstStyle/>
          <a:p>
            <a:r>
              <a:rPr lang="en-IN" sz="2000" dirty="0" smtClean="0"/>
              <a:t>Li-Fi  short for light fidelity) is a technology for wireless communication between devices using light to transmit data and position. In its present state only LED lamps can be used for the transmission of visible light. In technical terms, Li-Fi is a visible light communications system that is capable of transmitting data at high speeds over the visible light spectrum, ultraviolet and infrared radiation.</a:t>
            </a:r>
          </a:p>
          <a:p>
            <a:endParaRPr lang="en-IN" dirty="0"/>
          </a:p>
        </p:txBody>
      </p:sp>
      <p:pic>
        <p:nvPicPr>
          <p:cNvPr id="9" name="Picture 8"/>
          <p:cNvPicPr/>
          <p:nvPr/>
        </p:nvPicPr>
        <p:blipFill>
          <a:blip r:embed="rId2">
            <a:extLst>
              <a:ext uri="{28A0092B-C50C-407E-A947-70E740481C1C}">
                <a14:useLocalDpi xmlns:a14="http://schemas.microsoft.com/office/drawing/2010/main" xmlns="" val="0"/>
              </a:ext>
            </a:extLst>
          </a:blip>
          <a:stretch>
            <a:fillRect/>
          </a:stretch>
        </p:blipFill>
        <p:spPr>
          <a:xfrm>
            <a:off x="3347864" y="3861266"/>
            <a:ext cx="4032448" cy="25920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498157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720080"/>
          </a:xfrm>
        </p:spPr>
        <p:style>
          <a:lnRef idx="2">
            <a:schemeClr val="accent4"/>
          </a:lnRef>
          <a:fillRef idx="1">
            <a:schemeClr val="lt1"/>
          </a:fillRef>
          <a:effectRef idx="0">
            <a:schemeClr val="accent4"/>
          </a:effectRef>
          <a:fontRef idx="minor">
            <a:schemeClr val="dk1"/>
          </a:fontRef>
        </p:style>
        <p:txBody>
          <a:bodyPr>
            <a:normAutofit fontScale="90000"/>
          </a:bodyPr>
          <a:lstStyle/>
          <a:p>
            <a:r>
              <a:rPr lang="en-IN"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LI FI IN TERMS OF BINARY</a:t>
            </a:r>
            <a:endParaRPr lang="en-IN"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sz="half" idx="1"/>
          </p:nvPr>
        </p:nvSpPr>
        <p:spPr/>
        <p:txBody>
          <a:bodyPr>
            <a:normAutofit fontScale="92500" lnSpcReduction="10000"/>
          </a:bodyPr>
          <a:lstStyle/>
          <a:p>
            <a:r>
              <a:rPr lang="en-IN"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The visible light has a spectrum 10,000 times larger than radio waves. This means LIFI has the potential for enormous capacity. LIFI works by flashing LED lights on or off at incredibly fast speeds, sending data to a receiver in BINARY CODE</a:t>
            </a: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6" name="Content Placeholder 5"/>
          <p:cNvPicPr>
            <a:picLocks noGrp="1"/>
          </p:cNvPicPr>
          <p:nvPr>
            <p:ph sz="half" idx="2"/>
          </p:nvPr>
        </p:nvPicPr>
        <p:blipFill>
          <a:blip r:embed="rId2">
            <a:extLst>
              <a:ext uri="{28A0092B-C50C-407E-A947-70E740481C1C}">
                <a14:useLocalDpi xmlns:a14="http://schemas.microsoft.com/office/drawing/2010/main" xmlns="" val="0"/>
              </a:ext>
            </a:extLst>
          </a:blip>
          <a:stretch>
            <a:fillRect/>
          </a:stretch>
        </p:blipFill>
        <p:spPr>
          <a:xfrm>
            <a:off x="4648200" y="2852175"/>
            <a:ext cx="4038600" cy="25712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1766771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24712"/>
          </a:xfrm>
          <a:solidFill>
            <a:schemeClr val="bg2">
              <a:lumMod val="75000"/>
            </a:schemeClr>
          </a:solidFill>
        </p:spPr>
        <p:txBody>
          <a:bodyPr/>
          <a:lstStyle/>
          <a:p>
            <a:r>
              <a:rPr lang="en-IN" b="1" dirty="0" smtClean="0">
                <a:solidFill>
                  <a:srgbClr val="FF0000"/>
                </a:solidFill>
              </a:rPr>
              <a:t>   ADVANTAGES OF LIFI</a:t>
            </a:r>
            <a:endParaRPr lang="en-IN" b="1" dirty="0">
              <a:solidFill>
                <a:srgbClr val="FF0000"/>
              </a:solidFill>
            </a:endParaRPr>
          </a:p>
        </p:txBody>
      </p:sp>
      <p:sp>
        <p:nvSpPr>
          <p:cNvPr id="3" name="Content Placeholder 2"/>
          <p:cNvSpPr>
            <a:spLocks noGrp="1"/>
          </p:cNvSpPr>
          <p:nvPr>
            <p:ph idx="1"/>
          </p:nvPr>
        </p:nvSpPr>
        <p:spPr>
          <a:xfrm>
            <a:off x="457200" y="1772816"/>
            <a:ext cx="8229600" cy="4551784"/>
          </a:xfrm>
        </p:spPr>
        <p:txBody>
          <a:bodyPr>
            <a:normAutofit fontScale="77500" lnSpcReduction="20000"/>
          </a:bodyPr>
          <a:lstStyle/>
          <a:p>
            <a:pPr lvl="0"/>
            <a:r>
              <a:rPr lang="en-US" b="1" dirty="0" smtClean="0">
                <a:solidFill>
                  <a:srgbClr val="FF0000"/>
                </a:solidFill>
              </a:rPr>
              <a:t>EFFICIENCY</a:t>
            </a:r>
            <a:r>
              <a:rPr lang="en-US" b="1" dirty="0" smtClean="0">
                <a:solidFill>
                  <a:schemeClr val="tx1">
                    <a:lumMod val="95000"/>
                    <a:lumOff val="5000"/>
                  </a:schemeClr>
                </a:solidFill>
              </a:rPr>
              <a:t>: </a:t>
            </a:r>
            <a:r>
              <a:rPr lang="en-US" b="1" dirty="0">
                <a:solidFill>
                  <a:schemeClr val="tx1">
                    <a:lumMod val="95000"/>
                    <a:lumOff val="5000"/>
                  </a:schemeClr>
                </a:solidFill>
              </a:rPr>
              <a:t>Li-Fi works on visible light technology. Since homes and offices already have LED bulbs for lighting purposes, the same source of light can be used to transmit data. Hence, it is very efficient in terms of costs as well as energy. Light must be on to transmit data, so when there is no need for light, it can be reduced to a point where it appears off to human eye, but is actually still on and working.</a:t>
            </a:r>
            <a:endParaRPr lang="en-IN" b="1" dirty="0">
              <a:solidFill>
                <a:schemeClr val="tx1">
                  <a:lumMod val="95000"/>
                  <a:lumOff val="5000"/>
                </a:schemeClr>
              </a:solidFill>
            </a:endParaRPr>
          </a:p>
          <a:p>
            <a:pPr lvl="0"/>
            <a:r>
              <a:rPr lang="en-US" b="1" dirty="0" smtClean="0">
                <a:solidFill>
                  <a:srgbClr val="FF0000"/>
                </a:solidFill>
              </a:rPr>
              <a:t>AVAILABILITY</a:t>
            </a:r>
            <a:r>
              <a:rPr lang="en-US" b="1" dirty="0" smtClean="0">
                <a:solidFill>
                  <a:schemeClr val="tx1">
                    <a:lumMod val="95000"/>
                    <a:lumOff val="5000"/>
                  </a:schemeClr>
                </a:solidFill>
              </a:rPr>
              <a:t>: </a:t>
            </a:r>
            <a:r>
              <a:rPr lang="en-US" b="1" dirty="0">
                <a:solidFill>
                  <a:schemeClr val="tx1">
                    <a:lumMod val="95000"/>
                    <a:lumOff val="5000"/>
                  </a:schemeClr>
                </a:solidFill>
              </a:rPr>
              <a:t>Wherever there is a light source, there can be Internet. Light bulbs are present everywhere – in homes, offices, shops, malls and even planes, meaning that high-speed data transmission could be available everywhere.</a:t>
            </a:r>
            <a:endParaRPr lang="en-IN" b="1" dirty="0">
              <a:solidFill>
                <a:schemeClr val="tx1">
                  <a:lumMod val="95000"/>
                  <a:lumOff val="5000"/>
                </a:schemeClr>
              </a:solidFill>
            </a:endParaRPr>
          </a:p>
          <a:p>
            <a:pPr lvl="0"/>
            <a:r>
              <a:rPr lang="en-US" b="1" dirty="0" smtClean="0">
                <a:solidFill>
                  <a:srgbClr val="FF0000"/>
                </a:solidFill>
              </a:rPr>
              <a:t>SECURITY</a:t>
            </a:r>
            <a:r>
              <a:rPr lang="en-US" b="1" dirty="0" smtClean="0">
                <a:solidFill>
                  <a:schemeClr val="tx1">
                    <a:lumMod val="95000"/>
                    <a:lumOff val="5000"/>
                  </a:schemeClr>
                </a:solidFill>
              </a:rPr>
              <a:t>: </a:t>
            </a:r>
            <a:r>
              <a:rPr lang="en-US" b="1" dirty="0">
                <a:solidFill>
                  <a:schemeClr val="tx1">
                    <a:lumMod val="95000"/>
                    <a:lumOff val="5000"/>
                  </a:schemeClr>
                </a:solidFill>
              </a:rPr>
              <a:t>One main advantage of Li-Fi is security. Since light cannot pass through opaque structures, Li-Fi Internet is available only to the users within a room and cannot be breached by users in other rooms or buildings.</a:t>
            </a:r>
            <a:endParaRPr lang="en-IN" b="1" dirty="0">
              <a:solidFill>
                <a:schemeClr val="tx1">
                  <a:lumMod val="95000"/>
                  <a:lumOff val="5000"/>
                </a:schemeClr>
              </a:solidFill>
            </a:endParaRPr>
          </a:p>
          <a:p>
            <a:endParaRPr lang="en-IN" dirty="0"/>
          </a:p>
        </p:txBody>
      </p:sp>
    </p:spTree>
    <p:extLst>
      <p:ext uri="{BB962C8B-B14F-4D97-AF65-F5344CB8AC3E}">
        <p14:creationId xmlns:p14="http://schemas.microsoft.com/office/powerpoint/2010/main" xmlns="" val="129083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764704"/>
            <a:ext cx="7851648" cy="864096"/>
          </a:xfrm>
        </p:spPr>
        <p:txBody>
          <a:bodyPr>
            <a:normAutofit/>
          </a:bodyPr>
          <a:lstStyle/>
          <a:p>
            <a:r>
              <a:rPr lang="en-IN" sz="5400" dirty="0" smtClean="0"/>
              <a:t>DISADVANTAGES OF LIF</a:t>
            </a:r>
            <a:r>
              <a:rPr lang="en-IN" dirty="0" smtClean="0"/>
              <a:t>I</a:t>
            </a:r>
            <a:endParaRPr lang="en-IN" dirty="0"/>
          </a:p>
        </p:txBody>
      </p:sp>
      <p:sp>
        <p:nvSpPr>
          <p:cNvPr id="3" name="Subtitle 2"/>
          <p:cNvSpPr>
            <a:spLocks noGrp="1"/>
          </p:cNvSpPr>
          <p:nvPr>
            <p:ph type="subTitle" idx="1"/>
          </p:nvPr>
        </p:nvSpPr>
        <p:spPr>
          <a:xfrm>
            <a:off x="533400" y="1628800"/>
            <a:ext cx="7854696" cy="4896544"/>
          </a:xfrm>
        </p:spPr>
        <p:txBody>
          <a:bodyPr>
            <a:normAutofit fontScale="92500"/>
          </a:bodyPr>
          <a:lstStyle/>
          <a:p>
            <a:pPr marL="457200" lvl="0" indent="-457200" algn="l">
              <a:buFont typeface="Wingdings" pitchFamily="2" charset="2"/>
              <a:buChar char="v"/>
            </a:pPr>
            <a:r>
              <a:rPr lang="en-US" dirty="0"/>
              <a:t>Internet cannot be used without a light source. This could limit the locations and situations in which Li-Fi could be used.</a:t>
            </a:r>
            <a:endParaRPr lang="en-IN" dirty="0"/>
          </a:p>
          <a:p>
            <a:pPr marL="457200" lvl="0" indent="-457200" algn="l">
              <a:buFont typeface="Wingdings" pitchFamily="2" charset="2"/>
              <a:buChar char="v"/>
            </a:pPr>
            <a:r>
              <a:rPr lang="en-US" dirty="0"/>
              <a:t>Because it uses visible light, and light cannot penetrate walls, the signal's range is limited by physical barriers.</a:t>
            </a:r>
            <a:endParaRPr lang="en-IN" dirty="0"/>
          </a:p>
          <a:p>
            <a:pPr marL="457200" lvl="0" indent="-457200" algn="l">
              <a:buFont typeface="Wingdings" pitchFamily="2" charset="2"/>
              <a:buChar char="v"/>
            </a:pPr>
            <a:r>
              <a:rPr lang="en-US" dirty="0" smtClean="0"/>
              <a:t>Other </a:t>
            </a:r>
            <a:r>
              <a:rPr lang="en-US" dirty="0"/>
              <a:t>sources of light may interfere with the signal. One of the biggest potential drawbacks is the interception of signals outdoors. Sunlight will interfere the signals, resulting in interrupted Internet.</a:t>
            </a:r>
            <a:endParaRPr lang="en-IN" dirty="0"/>
          </a:p>
          <a:p>
            <a:pPr marL="457200" lvl="0" indent="-457200" algn="l">
              <a:buFont typeface="Wingdings" pitchFamily="2" charset="2"/>
              <a:buChar char="v"/>
            </a:pPr>
            <a:r>
              <a:rPr lang="en-US" dirty="0"/>
              <a:t>A whole new infrastructure for Li-Fi would need to be constructed.</a:t>
            </a:r>
            <a:endParaRPr lang="en-IN" dirty="0"/>
          </a:p>
          <a:p>
            <a:pPr algn="l"/>
            <a:endParaRPr lang="en-IN" dirty="0"/>
          </a:p>
        </p:txBody>
      </p:sp>
    </p:spTree>
    <p:extLst>
      <p:ext uri="{BB962C8B-B14F-4D97-AF65-F5344CB8AC3E}">
        <p14:creationId xmlns:p14="http://schemas.microsoft.com/office/powerpoint/2010/main" xmlns="" val="2112097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normAutofit fontScale="90000"/>
          </a:bodyPr>
          <a:lstStyle/>
          <a:p>
            <a:r>
              <a:rPr lang="en-IN" dirty="0" smtClean="0"/>
              <a:t>           </a:t>
            </a:r>
            <a:r>
              <a:rPr lang="en-IN" sz="60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WORKING OF LIFI</a:t>
            </a:r>
            <a:endParaRPr lang="en-IN" sz="6000" dirty="0"/>
          </a:p>
        </p:txBody>
      </p:sp>
      <p:sp>
        <p:nvSpPr>
          <p:cNvPr id="3" name="Content Placeholder 2"/>
          <p:cNvSpPr>
            <a:spLocks noGrp="1"/>
          </p:cNvSpPr>
          <p:nvPr>
            <p:ph idx="1"/>
          </p:nvPr>
        </p:nvSpPr>
        <p:spPr>
          <a:xfrm>
            <a:off x="457200" y="1556792"/>
            <a:ext cx="8229600" cy="4767808"/>
          </a:xfrm>
        </p:spPr>
        <p:style>
          <a:lnRef idx="0">
            <a:schemeClr val="accent3"/>
          </a:lnRef>
          <a:fillRef idx="3">
            <a:schemeClr val="accent3"/>
          </a:fillRef>
          <a:effectRef idx="3">
            <a:schemeClr val="accent3"/>
          </a:effectRef>
          <a:fontRef idx="minor">
            <a:schemeClr val="lt1"/>
          </a:fontRef>
        </p:style>
        <p:txBody>
          <a:bodyPr/>
          <a:lstStyle/>
          <a:p>
            <a:endParaRPr lang="en-IN" dirty="0"/>
          </a:p>
        </p:txBody>
      </p:sp>
      <p:pic>
        <p:nvPicPr>
          <p:cNvPr id="1026" name="Picture 2" descr="C:\Users\admin\Downloads\InShot_20190321_200930652.jpg"/>
          <p:cNvPicPr>
            <a:picLocks noChangeAspect="1" noChangeArrowheads="1"/>
          </p:cNvPicPr>
          <p:nvPr/>
        </p:nvPicPr>
        <p:blipFill>
          <a:blip r:embed="rId2" cstate="print"/>
          <a:srcRect/>
          <a:stretch>
            <a:fillRect/>
          </a:stretch>
        </p:blipFill>
        <p:spPr bwMode="auto">
          <a:xfrm>
            <a:off x="533400" y="1523999"/>
            <a:ext cx="7848600" cy="5163553"/>
          </a:xfrm>
          <a:prstGeom prst="rect">
            <a:avLst/>
          </a:prstGeom>
          <a:noFill/>
        </p:spPr>
      </p:pic>
    </p:spTree>
    <p:extLst>
      <p:ext uri="{BB962C8B-B14F-4D97-AF65-F5344CB8AC3E}">
        <p14:creationId xmlns:p14="http://schemas.microsoft.com/office/powerpoint/2010/main" xmlns="" val="168391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32696"/>
          </a:xfrm>
        </p:spPr>
        <p:txBody>
          <a:bodyPr>
            <a:normAutofit fontScale="90000"/>
          </a:bodyPr>
          <a:lstStyle/>
          <a:p>
            <a:r>
              <a:rPr lang="en-IN" dirty="0" smtClean="0"/>
              <a:t>                REFLECTION</a:t>
            </a:r>
            <a:endParaRPr lang="en-IN" dirty="0"/>
          </a:p>
        </p:txBody>
      </p:sp>
      <p:sp>
        <p:nvSpPr>
          <p:cNvPr id="3" name="Content Placeholder 2"/>
          <p:cNvSpPr>
            <a:spLocks noGrp="1"/>
          </p:cNvSpPr>
          <p:nvPr>
            <p:ph idx="1"/>
          </p:nvPr>
        </p:nvSpPr>
        <p:spPr>
          <a:xfrm>
            <a:off x="457200" y="1196752"/>
            <a:ext cx="7239000" cy="5258984"/>
          </a:xfrm>
        </p:spPr>
        <p:txBody>
          <a:bodyPr>
            <a:normAutofit/>
          </a:bodyPr>
          <a:lstStyle/>
          <a:p>
            <a:r>
              <a:rPr lang="en-IN" sz="2800" i="1" dirty="0">
                <a:solidFill>
                  <a:srgbClr val="002060"/>
                </a:solidFill>
                <a:latin typeface="Sitka Text" pitchFamily="2" charset="0"/>
              </a:rPr>
              <a:t>Reflection is the change in direction of a </a:t>
            </a:r>
            <a:r>
              <a:rPr lang="en-IN" sz="2800" i="1" dirty="0" err="1">
                <a:solidFill>
                  <a:srgbClr val="002060"/>
                </a:solidFill>
                <a:latin typeface="Sitka Text" pitchFamily="2" charset="0"/>
                <a:hlinkClick r:id="rId2" tooltip="Wavefront"/>
              </a:rPr>
              <a:t>wavefront</a:t>
            </a:r>
            <a:r>
              <a:rPr lang="en-IN" sz="2800" i="1" dirty="0">
                <a:solidFill>
                  <a:srgbClr val="002060"/>
                </a:solidFill>
                <a:latin typeface="Sitka Text" pitchFamily="2" charset="0"/>
              </a:rPr>
              <a:t> at an </a:t>
            </a:r>
            <a:r>
              <a:rPr lang="en-IN" sz="2800" i="1" dirty="0">
                <a:solidFill>
                  <a:srgbClr val="002060"/>
                </a:solidFill>
                <a:latin typeface="Sitka Text" pitchFamily="2" charset="0"/>
                <a:hlinkClick r:id="rId3" tooltip="wikt:interface"/>
              </a:rPr>
              <a:t>interface</a:t>
            </a:r>
            <a:r>
              <a:rPr lang="en-IN" sz="2800" i="1" dirty="0">
                <a:solidFill>
                  <a:srgbClr val="002060"/>
                </a:solidFill>
                <a:latin typeface="Sitka Text" pitchFamily="2" charset="0"/>
              </a:rPr>
              <a:t> between two different </a:t>
            </a:r>
            <a:r>
              <a:rPr lang="en-IN" sz="2800" i="1" dirty="0">
                <a:solidFill>
                  <a:srgbClr val="002060"/>
                </a:solidFill>
                <a:latin typeface="Sitka Text" pitchFamily="2" charset="0"/>
                <a:hlinkClick r:id="rId4" tooltip="Medium (optics)"/>
              </a:rPr>
              <a:t>media</a:t>
            </a:r>
            <a:r>
              <a:rPr lang="en-IN" sz="2800" i="1" dirty="0">
                <a:solidFill>
                  <a:srgbClr val="002060"/>
                </a:solidFill>
                <a:latin typeface="Sitka Text" pitchFamily="2" charset="0"/>
              </a:rPr>
              <a:t> so that the </a:t>
            </a:r>
            <a:r>
              <a:rPr lang="en-IN" sz="2800" i="1" dirty="0" err="1">
                <a:solidFill>
                  <a:srgbClr val="002060"/>
                </a:solidFill>
                <a:latin typeface="Sitka Text" pitchFamily="2" charset="0"/>
              </a:rPr>
              <a:t>wavefront</a:t>
            </a:r>
            <a:r>
              <a:rPr lang="en-IN" sz="2800" i="1" dirty="0">
                <a:solidFill>
                  <a:srgbClr val="002060"/>
                </a:solidFill>
                <a:latin typeface="Sitka Text" pitchFamily="2" charset="0"/>
              </a:rPr>
              <a:t> returns into the medium from which it originated. Common examples include the reflection of </a:t>
            </a:r>
            <a:r>
              <a:rPr lang="en-IN" sz="2800" i="1" dirty="0">
                <a:solidFill>
                  <a:srgbClr val="002060"/>
                </a:solidFill>
                <a:latin typeface="Sitka Text" pitchFamily="2" charset="0"/>
                <a:hlinkClick r:id="rId5" tooltip="Light"/>
              </a:rPr>
              <a:t>light</a:t>
            </a:r>
            <a:r>
              <a:rPr lang="en-IN" sz="2800" i="1" dirty="0">
                <a:solidFill>
                  <a:srgbClr val="002060"/>
                </a:solidFill>
                <a:latin typeface="Sitka Text" pitchFamily="2" charset="0"/>
              </a:rPr>
              <a:t>, </a:t>
            </a:r>
            <a:r>
              <a:rPr lang="en-IN" sz="2800" i="1" dirty="0">
                <a:solidFill>
                  <a:srgbClr val="002060"/>
                </a:solidFill>
                <a:latin typeface="Sitka Text" pitchFamily="2" charset="0"/>
                <a:hlinkClick r:id="rId6" tooltip="Sound"/>
              </a:rPr>
              <a:t>sound</a:t>
            </a:r>
            <a:r>
              <a:rPr lang="en-IN" sz="2800" i="1" dirty="0">
                <a:solidFill>
                  <a:srgbClr val="002060"/>
                </a:solidFill>
                <a:latin typeface="Sitka Text" pitchFamily="2" charset="0"/>
              </a:rPr>
              <a:t> and </a:t>
            </a:r>
            <a:r>
              <a:rPr lang="en-IN" sz="2800" i="1" dirty="0">
                <a:solidFill>
                  <a:srgbClr val="002060"/>
                </a:solidFill>
                <a:latin typeface="Sitka Text" pitchFamily="2" charset="0"/>
                <a:hlinkClick r:id="rId7" tooltip="Water wave"/>
              </a:rPr>
              <a:t>water waves</a:t>
            </a:r>
            <a:r>
              <a:rPr lang="en-IN" sz="2800" i="1" dirty="0">
                <a:solidFill>
                  <a:srgbClr val="002060"/>
                </a:solidFill>
                <a:latin typeface="Sitka Text" pitchFamily="2" charset="0"/>
              </a:rPr>
              <a:t>. The law of reflection says that for </a:t>
            </a:r>
            <a:r>
              <a:rPr lang="en-IN" sz="2800" i="1" dirty="0">
                <a:solidFill>
                  <a:srgbClr val="002060"/>
                </a:solidFill>
                <a:latin typeface="Sitka Text" pitchFamily="2" charset="0"/>
                <a:hlinkClick r:id="rId8" tooltip="Specular reflection"/>
              </a:rPr>
              <a:t>specular reflection</a:t>
            </a:r>
            <a:r>
              <a:rPr lang="en-IN" sz="2800" i="1" dirty="0">
                <a:solidFill>
                  <a:srgbClr val="002060"/>
                </a:solidFill>
                <a:latin typeface="Sitka Text" pitchFamily="2" charset="0"/>
              </a:rPr>
              <a:t> the angle at which the wave is incident on the surface equals the angle at which it is reflected. </a:t>
            </a:r>
            <a:r>
              <a:rPr lang="en-IN" sz="2800" i="1" dirty="0">
                <a:solidFill>
                  <a:srgbClr val="002060"/>
                </a:solidFill>
                <a:latin typeface="Sitka Text" pitchFamily="2" charset="0"/>
                <a:hlinkClick r:id="rId9" tooltip="Mirror"/>
              </a:rPr>
              <a:t>Mirrors</a:t>
            </a:r>
            <a:r>
              <a:rPr lang="en-IN" sz="2800" i="1" dirty="0">
                <a:solidFill>
                  <a:srgbClr val="002060"/>
                </a:solidFill>
                <a:latin typeface="Sitka Text" pitchFamily="2" charset="0"/>
              </a:rPr>
              <a:t> exhibit specular reflection</a:t>
            </a:r>
            <a:r>
              <a:rPr lang="en-IN" sz="2800" i="1" dirty="0">
                <a:solidFill>
                  <a:srgbClr val="002060"/>
                </a:solidFill>
                <a:latin typeface="High Tower Text" pitchFamily="18" charset="0"/>
              </a:rPr>
              <a:t>.</a:t>
            </a:r>
          </a:p>
        </p:txBody>
      </p:sp>
    </p:spTree>
    <p:extLst>
      <p:ext uri="{BB962C8B-B14F-4D97-AF65-F5344CB8AC3E}">
        <p14:creationId xmlns:p14="http://schemas.microsoft.com/office/powerpoint/2010/main" xmlns="" val="3859367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APPLICATIONS</a:t>
            </a:r>
            <a:endParaRPr lang="en-IN" dirty="0"/>
          </a:p>
        </p:txBody>
      </p:sp>
      <p:sp>
        <p:nvSpPr>
          <p:cNvPr id="3" name="Content Placeholder 2"/>
          <p:cNvSpPr>
            <a:spLocks noGrp="1"/>
          </p:cNvSpPr>
          <p:nvPr>
            <p:ph idx="1"/>
          </p:nvPr>
        </p:nvSpPr>
        <p:spPr>
          <a:xfrm>
            <a:off x="457200" y="1935480"/>
            <a:ext cx="8077200" cy="4008120"/>
          </a:xfrm>
        </p:spPr>
        <p:txBody>
          <a:bodyPr>
            <a:normAutofit fontScale="92500" lnSpcReduction="10000"/>
          </a:bodyPr>
          <a:lstStyle/>
          <a:p>
            <a:r>
              <a:rPr lang="en-US" sz="3200" dirty="0" smtClean="0"/>
              <a:t> Normal tube lights can be used for communication reducing modem </a:t>
            </a:r>
            <a:r>
              <a:rPr lang="en-US" sz="3200" dirty="0" smtClean="0"/>
              <a:t>costs.</a:t>
            </a:r>
          </a:p>
          <a:p>
            <a:r>
              <a:rPr lang="en-US" sz="3200" dirty="0" smtClean="0"/>
              <a:t> </a:t>
            </a:r>
            <a:r>
              <a:rPr lang="en-US" sz="3200" dirty="0" smtClean="0"/>
              <a:t>It can be used for inter-departmental communication and can be made more faster</a:t>
            </a:r>
            <a:r>
              <a:rPr lang="en-US" sz="3200" dirty="0" smtClean="0"/>
              <a:t>.</a:t>
            </a:r>
          </a:p>
          <a:p>
            <a:r>
              <a:rPr lang="en-US" sz="3200" dirty="0" smtClean="0"/>
              <a:t> </a:t>
            </a:r>
            <a:r>
              <a:rPr lang="en-US" sz="3200" dirty="0" smtClean="0"/>
              <a:t>Street lights with Hotspot Stands and can be extended to many important highways and used to generate revenue for Government.</a:t>
            </a:r>
          </a:p>
          <a:p>
            <a:pPr>
              <a:buNone/>
            </a:pPr>
            <a:r>
              <a:rPr lang="en-US" dirty="0" smtClean="0"/>
              <a:t/>
            </a:r>
            <a:br>
              <a:rPr lang="en-US" dirty="0" smtClean="0"/>
            </a:br>
            <a:endParaRPr lang="en-IN" dirty="0"/>
          </a:p>
        </p:txBody>
      </p:sp>
    </p:spTree>
    <p:extLst>
      <p:ext uri="{BB962C8B-B14F-4D97-AF65-F5344CB8AC3E}">
        <p14:creationId xmlns:p14="http://schemas.microsoft.com/office/powerpoint/2010/main" xmlns="" val="4159720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FORETHOUGHT</a:t>
            </a:r>
            <a:endParaRPr lang="en-IN" dirty="0"/>
          </a:p>
        </p:txBody>
      </p:sp>
      <p:sp>
        <p:nvSpPr>
          <p:cNvPr id="3" name="Content Placeholder 2"/>
          <p:cNvSpPr>
            <a:spLocks noGrp="1"/>
          </p:cNvSpPr>
          <p:nvPr>
            <p:ph idx="1"/>
          </p:nvPr>
        </p:nvSpPr>
        <p:spPr/>
        <p:txBody>
          <a:bodyPr/>
          <a:lstStyle/>
          <a:p>
            <a:r>
              <a:rPr lang="en-US" dirty="0" smtClean="0"/>
              <a:t>To study the reflecting properties of </a:t>
            </a:r>
            <a:r>
              <a:rPr lang="en-US" dirty="0" err="1" smtClean="0"/>
              <a:t>aluminium</a:t>
            </a:r>
            <a:r>
              <a:rPr lang="en-US" dirty="0" smtClean="0"/>
              <a:t> foil to reduce the making cost</a:t>
            </a:r>
          </a:p>
          <a:p>
            <a:r>
              <a:rPr lang="en-US" dirty="0" smtClean="0"/>
              <a:t>To change some internal components to transmit other types of data(than music) like </a:t>
            </a:r>
            <a:r>
              <a:rPr lang="en-US" dirty="0" err="1" smtClean="0"/>
              <a:t>photos,videos,text</a:t>
            </a:r>
            <a:r>
              <a:rPr lang="en-US" dirty="0" smtClean="0"/>
              <a:t> using respective </a:t>
            </a:r>
            <a:r>
              <a:rPr lang="en-US" dirty="0" err="1" smtClean="0"/>
              <a:t>input,output</a:t>
            </a:r>
            <a:r>
              <a:rPr lang="en-US" dirty="0" smtClean="0"/>
              <a:t> devices.</a:t>
            </a:r>
          </a:p>
          <a:p>
            <a:r>
              <a:rPr lang="en-US" dirty="0" smtClean="0"/>
              <a:t>To install a microcontroller (like </a:t>
            </a:r>
            <a:r>
              <a:rPr lang="en-US" dirty="0" err="1" smtClean="0"/>
              <a:t>Arduino</a:t>
            </a:r>
            <a:r>
              <a:rPr lang="en-US" dirty="0" smtClean="0"/>
              <a:t>) to control the features more efficiently</a:t>
            </a:r>
          </a:p>
          <a:p>
            <a:r>
              <a:rPr lang="en-US" dirty="0" smtClean="0"/>
              <a:t/>
            </a:r>
            <a:br>
              <a:rPr lang="en-US" dirty="0" smtClean="0"/>
            </a:br>
            <a:endParaRPr lang="en-IN" dirty="0"/>
          </a:p>
        </p:txBody>
      </p:sp>
    </p:spTree>
    <p:extLst>
      <p:ext uri="{BB962C8B-B14F-4D97-AF65-F5344CB8AC3E}">
        <p14:creationId xmlns:p14="http://schemas.microsoft.com/office/powerpoint/2010/main" xmlns="" val="1166981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158</TotalTime>
  <Words>467</Words>
  <Application>Microsoft Office PowerPoint</Application>
  <PresentationFormat>On-screen Show (4:3)</PresentationFormat>
  <Paragraphs>31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Slide 1</vt:lpstr>
      <vt:lpstr>          WHAT IS LIFI?</vt:lpstr>
      <vt:lpstr>LI FI IN TERMS OF BINARY</vt:lpstr>
      <vt:lpstr>   ADVANTAGES OF LIFI</vt:lpstr>
      <vt:lpstr>DISADVANTAGES OF LIFI</vt:lpstr>
      <vt:lpstr>           WORKING OF LIFI</vt:lpstr>
      <vt:lpstr>                REFLECTION</vt:lpstr>
      <vt:lpstr>           APPLICATIONS</vt:lpstr>
      <vt:lpstr>             FORETHOUGHT</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15</cp:revision>
  <dcterms:created xsi:type="dcterms:W3CDTF">2019-03-20T15:46:10Z</dcterms:created>
  <dcterms:modified xsi:type="dcterms:W3CDTF">2019-03-21T15:01:45Z</dcterms:modified>
</cp:coreProperties>
</file>