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83" r:id="rId6"/>
    <p:sldId id="271" r:id="rId7"/>
    <p:sldId id="286" r:id="rId8"/>
    <p:sldId id="284" r:id="rId9"/>
    <p:sldId id="285" r:id="rId10"/>
    <p:sldId id="287" r:id="rId11"/>
    <p:sldId id="288" r:id="rId12"/>
    <p:sldId id="289" r:id="rId13"/>
    <p:sldId id="292"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5" d="100"/>
          <a:sy n="85" d="100"/>
        </p:scale>
        <p:origin x="59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3E20F-9C55-B4EC-9B34-D73C03BE5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A834D-B9B8-E0F3-4583-5FAFF96800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D148476-4621-1263-7093-1D63B9097F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57DDA8-5BEB-93AA-6BCD-F29E1CAE2978}"/>
              </a:ext>
            </a:extLst>
          </p:cNvPr>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41614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5EDEE-2923-0615-800B-008529258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07DAF1-227F-DF8F-B451-5C78074D7F6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C8A981B-7447-DA20-A5F6-F383C897A1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658A4-FEC5-3EB5-AB86-9EE6C2F7C8D1}"/>
              </a:ext>
            </a:extLst>
          </p:cNvPr>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624383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3/26/2025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Gen AI Orchestrator for Email and Document Triage/Routing</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Team: </a:t>
            </a:r>
            <a:r>
              <a:rPr lang="en-US" sz="2400" dirty="0" err="1">
                <a:solidFill>
                  <a:schemeClr val="bg1"/>
                </a:solidFill>
                <a:latin typeface="+mj-lt"/>
              </a:rPr>
              <a:t>AIvengers</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B6B1-2D1C-1DAE-0C26-C6F1991630C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E49C239-14CF-D301-B663-55CA977AD3E8}"/>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FUTURE SCOPE</a:t>
            </a:r>
          </a:p>
        </p:txBody>
      </p:sp>
      <p:sp>
        <p:nvSpPr>
          <p:cNvPr id="2" name="TextBox 1">
            <a:extLst>
              <a:ext uri="{FF2B5EF4-FFF2-40B4-BE49-F238E27FC236}">
                <a16:creationId xmlns:a16="http://schemas.microsoft.com/office/drawing/2014/main" id="{B51CF8D3-357C-5BF3-77FF-33B1EFCADC50}"/>
              </a:ext>
            </a:extLst>
          </p:cNvPr>
          <p:cNvSpPr txBox="1"/>
          <p:nvPr/>
        </p:nvSpPr>
        <p:spPr>
          <a:xfrm>
            <a:off x="680484" y="1499191"/>
            <a:ext cx="10831032" cy="3780202"/>
          </a:xfrm>
          <a:prstGeom prst="rect">
            <a:avLst/>
          </a:prstGeom>
          <a:noFill/>
        </p:spPr>
        <p:txBody>
          <a:bodyPr wrap="square" rtlCol="0">
            <a:spAutoFit/>
          </a:bodyPr>
          <a:lstStyle/>
          <a:p>
            <a:pPr marL="342900" indent="-342900">
              <a:lnSpc>
                <a:spcPct val="150000"/>
              </a:lnSpc>
              <a:buFont typeface="+mj-lt"/>
              <a:buAutoNum type="arabicPeriod"/>
            </a:pPr>
            <a:r>
              <a:rPr lang="en-US" b="1" dirty="0"/>
              <a:t>Voice and Audio Email Processing </a:t>
            </a:r>
            <a:r>
              <a:rPr lang="en-US" dirty="0"/>
              <a:t>– Adding speech-to-text (STT) capabilities to process voice emails, voicemail transcriptions, and support calls embedded in emails.</a:t>
            </a:r>
          </a:p>
          <a:p>
            <a:pPr marL="342900" indent="-342900">
              <a:lnSpc>
                <a:spcPct val="150000"/>
              </a:lnSpc>
              <a:buFont typeface="+mj-lt"/>
              <a:buAutoNum type="arabicPeriod"/>
            </a:pPr>
            <a:endParaRPr lang="en-US" dirty="0"/>
          </a:p>
          <a:p>
            <a:pPr marL="342900" indent="-342900">
              <a:lnSpc>
                <a:spcPct val="150000"/>
              </a:lnSpc>
              <a:buFont typeface="+mj-lt"/>
              <a:buAutoNum type="arabicPeriod"/>
            </a:pPr>
            <a:r>
              <a:rPr lang="en-US" b="1" dirty="0"/>
              <a:t>Enhanced Security and Compliance </a:t>
            </a:r>
            <a:r>
              <a:rPr lang="en-US" dirty="0"/>
              <a:t>– Implementing AI-powered threat detection for phishing, spam, and fraudulent emails, while ensuring compliance with regulations.</a:t>
            </a:r>
          </a:p>
          <a:p>
            <a:pPr marL="342900" indent="-342900">
              <a:lnSpc>
                <a:spcPct val="150000"/>
              </a:lnSpc>
              <a:buFont typeface="+mj-lt"/>
              <a:buAutoNum type="arabicPeriod"/>
            </a:pPr>
            <a:endParaRPr lang="en-US" dirty="0"/>
          </a:p>
          <a:p>
            <a:pPr marL="342900" indent="-342900">
              <a:lnSpc>
                <a:spcPct val="150000"/>
              </a:lnSpc>
              <a:buFont typeface="+mj-lt"/>
              <a:buAutoNum type="arabicPeriod"/>
            </a:pPr>
            <a:r>
              <a:rPr lang="en-US" b="1" dirty="0"/>
              <a:t>Advanced LLMs </a:t>
            </a:r>
            <a:r>
              <a:rPr lang="en-US" dirty="0"/>
              <a:t>– Fine-tuning larger transformer-based models like GPT-4, BERT, or T5 to improve accuracy in intent classification, named entity recognition (NER), and contextual understanding of emails.</a:t>
            </a:r>
            <a:endParaRPr lang="en-IN" dirty="0"/>
          </a:p>
        </p:txBody>
      </p:sp>
    </p:spTree>
    <p:extLst>
      <p:ext uri="{BB962C8B-B14F-4D97-AF65-F5344CB8AC3E}">
        <p14:creationId xmlns:p14="http://schemas.microsoft.com/office/powerpoint/2010/main" val="2114286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B8892-88A6-CA6F-4F7C-00B52A1E47B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15E1840-1769-01CD-1276-F35D7F0B7D8E}"/>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CONCLUSION</a:t>
            </a:r>
          </a:p>
        </p:txBody>
      </p:sp>
      <p:sp>
        <p:nvSpPr>
          <p:cNvPr id="3" name="TextBox 2">
            <a:extLst>
              <a:ext uri="{FF2B5EF4-FFF2-40B4-BE49-F238E27FC236}">
                <a16:creationId xmlns:a16="http://schemas.microsoft.com/office/drawing/2014/main" id="{42F63833-7CF4-EA6E-9CAE-94E611814F37}"/>
              </a:ext>
            </a:extLst>
          </p:cNvPr>
          <p:cNvSpPr txBox="1"/>
          <p:nvPr/>
        </p:nvSpPr>
        <p:spPr>
          <a:xfrm>
            <a:off x="521206" y="1371600"/>
            <a:ext cx="10965943" cy="3266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The implemented solution efficiently processes and categorizes emails by leveraging a combination of format-specific parsers, OCR technologies, optimized API calls, fine-tuned AI models and AI agents, and scalable processing techniques. </a:t>
            </a:r>
            <a:br>
              <a:rPr lang="en-US" sz="2000" dirty="0"/>
            </a:br>
            <a:endParaRPr lang="en-US" sz="2000" dirty="0"/>
          </a:p>
          <a:p>
            <a:pPr marL="342900" indent="-342900">
              <a:lnSpc>
                <a:spcPct val="150000"/>
              </a:lnSpc>
              <a:buFont typeface="Arial" panose="020B0604020202020204" pitchFamily="34" charset="0"/>
              <a:buChar char="•"/>
            </a:pPr>
            <a:r>
              <a:rPr lang="en-US" sz="2000" dirty="0"/>
              <a:t>By incorporating the enhancements, the system can evolve into an enterprise-grade, AI-powered email management solution, capable of automating classification, response generation, and real-time insights for businesses across industries.</a:t>
            </a:r>
            <a:endParaRPr lang="en-IN" sz="2000" dirty="0"/>
          </a:p>
        </p:txBody>
      </p:sp>
    </p:spTree>
    <p:extLst>
      <p:ext uri="{BB962C8B-B14F-4D97-AF65-F5344CB8AC3E}">
        <p14:creationId xmlns:p14="http://schemas.microsoft.com/office/powerpoint/2010/main" val="313708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5EE6E-CCF4-989F-57D6-10BE805B8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6F9C7-0E33-1A3A-AABF-F37D040101AF}"/>
              </a:ext>
            </a:extLst>
          </p:cNvPr>
          <p:cNvSpPr>
            <a:spLocks noGrp="1"/>
          </p:cNvSpPr>
          <p:nvPr>
            <p:ph type="ctrTitle"/>
          </p:nvPr>
        </p:nvSpPr>
        <p:spPr>
          <a:xfrm>
            <a:off x="4008688" y="2509427"/>
            <a:ext cx="3276600" cy="847356"/>
          </a:xfrm>
        </p:spPr>
        <p:txBody>
          <a:bodyPr anchor="ctr" anchorCtr="0">
            <a:normAutofit/>
          </a:bodyPr>
          <a:lstStyle/>
          <a:p>
            <a:pPr algn="ctr"/>
            <a:r>
              <a:rPr lang="en-US" sz="4800" dirty="0">
                <a:solidFill>
                  <a:schemeClr val="bg1"/>
                </a:solidFill>
              </a:rPr>
              <a:t>Thank You!</a:t>
            </a:r>
          </a:p>
        </p:txBody>
      </p:sp>
      <p:sp>
        <p:nvSpPr>
          <p:cNvPr id="3" name="Subtitle 2">
            <a:extLst>
              <a:ext uri="{FF2B5EF4-FFF2-40B4-BE49-F238E27FC236}">
                <a16:creationId xmlns:a16="http://schemas.microsoft.com/office/drawing/2014/main" id="{925F1EDB-D9AB-D989-935B-6CDD2A575A46}"/>
              </a:ext>
            </a:extLst>
          </p:cNvPr>
          <p:cNvSpPr>
            <a:spLocks noGrp="1"/>
          </p:cNvSpPr>
          <p:nvPr>
            <p:ph type="subTitle" idx="4294967295"/>
          </p:nvPr>
        </p:nvSpPr>
        <p:spPr>
          <a:xfrm>
            <a:off x="1804310" y="3156115"/>
            <a:ext cx="7442560" cy="690205"/>
          </a:xfrm>
        </p:spPr>
        <p:txBody>
          <a:bodyPr>
            <a:normAutofit/>
          </a:bodyPr>
          <a:lstStyle/>
          <a:p>
            <a:pPr marL="0" indent="0" algn="ctr">
              <a:buNone/>
            </a:pPr>
            <a:r>
              <a:rPr lang="en-US" sz="2400" dirty="0">
                <a:solidFill>
                  <a:schemeClr val="bg1"/>
                </a:solidFill>
                <a:latin typeface="+mj-lt"/>
              </a:rPr>
              <a:t>We’d be happy to answer any questions you may have!</a:t>
            </a:r>
          </a:p>
        </p:txBody>
      </p:sp>
    </p:spTree>
    <p:extLst>
      <p:ext uri="{BB962C8B-B14F-4D97-AF65-F5344CB8AC3E}">
        <p14:creationId xmlns:p14="http://schemas.microsoft.com/office/powerpoint/2010/main" val="3191005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3C942-8587-D68A-7C08-99A98655F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BFCD6-F8EF-F08F-7351-4345602BAE4D}"/>
              </a:ext>
            </a:extLst>
          </p:cNvPr>
          <p:cNvSpPr>
            <a:spLocks noGrp="1"/>
          </p:cNvSpPr>
          <p:nvPr>
            <p:ph type="ctrTitle"/>
          </p:nvPr>
        </p:nvSpPr>
        <p:spPr>
          <a:xfrm>
            <a:off x="563880" y="595427"/>
            <a:ext cx="4202430" cy="1137793"/>
          </a:xfrm>
        </p:spPr>
        <p:txBody>
          <a:bodyPr anchor="ctr" anchorCtr="0">
            <a:normAutofit/>
          </a:bodyPr>
          <a:lstStyle/>
          <a:p>
            <a:r>
              <a:rPr lang="en-US" sz="4800" dirty="0">
                <a:solidFill>
                  <a:schemeClr val="bg1"/>
                </a:solidFill>
              </a:rPr>
              <a:t>Team Members</a:t>
            </a:r>
          </a:p>
        </p:txBody>
      </p:sp>
      <p:sp>
        <p:nvSpPr>
          <p:cNvPr id="3" name="Subtitle 2">
            <a:extLst>
              <a:ext uri="{FF2B5EF4-FFF2-40B4-BE49-F238E27FC236}">
                <a16:creationId xmlns:a16="http://schemas.microsoft.com/office/drawing/2014/main" id="{9EA3D4AF-FA0A-CEAC-05D0-E7E120CAB3FA}"/>
              </a:ext>
            </a:extLst>
          </p:cNvPr>
          <p:cNvSpPr>
            <a:spLocks noGrp="1"/>
          </p:cNvSpPr>
          <p:nvPr>
            <p:ph type="subTitle" idx="4294967295"/>
          </p:nvPr>
        </p:nvSpPr>
        <p:spPr>
          <a:xfrm>
            <a:off x="754380" y="1733221"/>
            <a:ext cx="10001250" cy="4153230"/>
          </a:xfrm>
        </p:spPr>
        <p:txBody>
          <a:bodyPr>
            <a:normAutofit/>
          </a:bodyPr>
          <a:lstStyle/>
          <a:p>
            <a:pPr marL="342900" indent="-342900">
              <a:lnSpc>
                <a:spcPct val="100000"/>
              </a:lnSpc>
              <a:buFont typeface="Arial" panose="020B0604020202020204" pitchFamily="34" charset="0"/>
              <a:buChar char="•"/>
            </a:pPr>
            <a:r>
              <a:rPr lang="en-US" sz="2400" dirty="0">
                <a:solidFill>
                  <a:schemeClr val="bg1"/>
                </a:solidFill>
                <a:latin typeface="+mj-lt"/>
              </a:rPr>
              <a:t>Captain: Gadde, Uma </a:t>
            </a:r>
            <a:r>
              <a:rPr lang="en-US" sz="2400" dirty="0" err="1">
                <a:solidFill>
                  <a:schemeClr val="bg1"/>
                </a:solidFill>
                <a:latin typeface="+mj-lt"/>
              </a:rPr>
              <a:t>bhargavi</a:t>
            </a:r>
            <a:endParaRPr lang="en-US" sz="2400" dirty="0">
              <a:solidFill>
                <a:schemeClr val="bg1"/>
              </a:solidFill>
              <a:latin typeface="+mj-lt"/>
            </a:endParaRPr>
          </a:p>
          <a:p>
            <a:pPr marL="342900" indent="-342900">
              <a:lnSpc>
                <a:spcPct val="100000"/>
              </a:lnSpc>
              <a:buFont typeface="Arial" panose="020B0604020202020204" pitchFamily="34" charset="0"/>
              <a:buChar char="•"/>
            </a:pPr>
            <a:r>
              <a:rPr lang="en-US" sz="2400" dirty="0">
                <a:solidFill>
                  <a:schemeClr val="bg1"/>
                </a:solidFill>
                <a:latin typeface="+mj-lt"/>
              </a:rPr>
              <a:t>R, Pavithra</a:t>
            </a:r>
          </a:p>
          <a:p>
            <a:pPr marL="342900" indent="-342900">
              <a:lnSpc>
                <a:spcPct val="100000"/>
              </a:lnSpc>
              <a:buFont typeface="Arial" panose="020B0604020202020204" pitchFamily="34" charset="0"/>
              <a:buChar char="•"/>
            </a:pPr>
            <a:r>
              <a:rPr lang="en-US" sz="2400" dirty="0" err="1">
                <a:solidFill>
                  <a:schemeClr val="bg1"/>
                </a:solidFill>
                <a:latin typeface="+mj-lt"/>
              </a:rPr>
              <a:t>Thopireddy</a:t>
            </a:r>
            <a:r>
              <a:rPr lang="en-US" sz="2400" dirty="0">
                <a:solidFill>
                  <a:schemeClr val="bg1"/>
                </a:solidFill>
                <a:latin typeface="+mj-lt"/>
              </a:rPr>
              <a:t>, Harikishan </a:t>
            </a:r>
            <a:r>
              <a:rPr lang="en-US" sz="2400" dirty="0" err="1">
                <a:solidFill>
                  <a:schemeClr val="bg1"/>
                </a:solidFill>
                <a:latin typeface="+mj-lt"/>
              </a:rPr>
              <a:t>reddy</a:t>
            </a:r>
            <a:endParaRPr lang="en-US" sz="2400" dirty="0">
              <a:solidFill>
                <a:schemeClr val="bg1"/>
              </a:solidFill>
              <a:latin typeface="+mj-lt"/>
            </a:endParaRPr>
          </a:p>
          <a:p>
            <a:pPr marL="342900" indent="-342900">
              <a:lnSpc>
                <a:spcPct val="100000"/>
              </a:lnSpc>
              <a:buFont typeface="Arial" panose="020B0604020202020204" pitchFamily="34" charset="0"/>
              <a:buChar char="•"/>
            </a:pPr>
            <a:r>
              <a:rPr lang="en-US" sz="2400" dirty="0">
                <a:solidFill>
                  <a:schemeClr val="bg1"/>
                </a:solidFill>
                <a:latin typeface="+mj-lt"/>
              </a:rPr>
              <a:t>Y, Sristhi</a:t>
            </a:r>
          </a:p>
          <a:p>
            <a:pPr marL="342900" indent="-342900">
              <a:lnSpc>
                <a:spcPct val="100000"/>
              </a:lnSpc>
              <a:buFont typeface="Arial" panose="020B0604020202020204" pitchFamily="34" charset="0"/>
              <a:buChar char="•"/>
            </a:pPr>
            <a:r>
              <a:rPr lang="en-US" sz="2400" dirty="0">
                <a:solidFill>
                  <a:schemeClr val="bg1"/>
                </a:solidFill>
                <a:latin typeface="+mj-lt"/>
              </a:rPr>
              <a:t>Chennupati, Rishika K.</a:t>
            </a:r>
          </a:p>
        </p:txBody>
      </p:sp>
      <p:pic>
        <p:nvPicPr>
          <p:cNvPr id="5" name="Graphic 4" descr="Users with solid fill">
            <a:extLst>
              <a:ext uri="{FF2B5EF4-FFF2-40B4-BE49-F238E27FC236}">
                <a16:creationId xmlns:a16="http://schemas.microsoft.com/office/drawing/2014/main" id="{90888841-EB74-8AF4-35D5-2854BA1933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60605" y="707123"/>
            <a:ext cx="914400" cy="914400"/>
          </a:xfrm>
          <a:prstGeom prst="rect">
            <a:avLst/>
          </a:prstGeom>
        </p:spPr>
      </p:pic>
    </p:spTree>
    <p:extLst>
      <p:ext uri="{BB962C8B-B14F-4D97-AF65-F5344CB8AC3E}">
        <p14:creationId xmlns:p14="http://schemas.microsoft.com/office/powerpoint/2010/main" val="350259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PROBLEM STATEMENT</a:t>
            </a:r>
          </a:p>
        </p:txBody>
      </p:sp>
      <p:sp>
        <p:nvSpPr>
          <p:cNvPr id="2" name="TextBox 1">
            <a:extLst>
              <a:ext uri="{FF2B5EF4-FFF2-40B4-BE49-F238E27FC236}">
                <a16:creationId xmlns:a16="http://schemas.microsoft.com/office/drawing/2014/main" id="{8A49D1CF-6C1D-CABC-9D2F-4304C211AA47}"/>
              </a:ext>
            </a:extLst>
          </p:cNvPr>
          <p:cNvSpPr txBox="1"/>
          <p:nvPr/>
        </p:nvSpPr>
        <p:spPr>
          <a:xfrm>
            <a:off x="521207" y="1588770"/>
            <a:ext cx="10321290" cy="4189993"/>
          </a:xfrm>
          <a:prstGeom prst="rect">
            <a:avLst/>
          </a:prstGeom>
          <a:noFill/>
        </p:spPr>
        <p:txBody>
          <a:bodyPr wrap="square" rtlCol="0">
            <a:spAutoFit/>
          </a:bodyPr>
          <a:lstStyle/>
          <a:p>
            <a:pPr>
              <a:lnSpc>
                <a:spcPct val="150000"/>
              </a:lnSpc>
            </a:pPr>
            <a:r>
              <a:rPr lang="en-US" sz="2000" dirty="0"/>
              <a:t>Commercial Bank Lending Service teams handle a high volume of servicing requests via email, often with attachments. These emails require manual triage by gatekeepers who read, classify request types, extract key details, and assign tasks to the right teams. This process is time-consuming, error-prone, and inefficient, especially at scale.</a:t>
            </a:r>
            <a:br>
              <a:rPr lang="en-US" sz="2000" dirty="0"/>
            </a:br>
            <a:endParaRPr lang="en-US" sz="2000" dirty="0"/>
          </a:p>
          <a:p>
            <a:pPr>
              <a:lnSpc>
                <a:spcPct val="150000"/>
              </a:lnSpc>
            </a:pPr>
            <a:r>
              <a:rPr lang="en-US" sz="2000" dirty="0"/>
              <a:t>The challenge is to automate email classification and data extraction using Generative AI (LLMs) to improve accuracy, efficiency, and turnaround time while minimizing manual effort. The solution should classify emails, extract relevant information for service requests, and enable skill-based auto-routing to the appropriate processing teams.</a:t>
            </a:r>
          </a:p>
        </p:txBody>
      </p:sp>
      <p:pic>
        <p:nvPicPr>
          <p:cNvPr id="4" name="Graphic 3" descr="Question mark with solid fill">
            <a:extLst>
              <a:ext uri="{FF2B5EF4-FFF2-40B4-BE49-F238E27FC236}">
                <a16:creationId xmlns:a16="http://schemas.microsoft.com/office/drawing/2014/main" id="{8A89D493-1387-28A5-667F-3600FF6DBC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8023" y="300263"/>
            <a:ext cx="874582" cy="87458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47CF2-0B7C-0B2D-E5A6-7DBE03B4D8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1C65954-3BFD-60F1-5572-C8A3C3A04DB4}"/>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SOLUTION PROPOSED</a:t>
            </a:r>
          </a:p>
        </p:txBody>
      </p:sp>
      <p:sp>
        <p:nvSpPr>
          <p:cNvPr id="2" name="TextBox 1">
            <a:extLst>
              <a:ext uri="{FF2B5EF4-FFF2-40B4-BE49-F238E27FC236}">
                <a16:creationId xmlns:a16="http://schemas.microsoft.com/office/drawing/2014/main" id="{B573EFB8-E070-C0E5-AC5C-1EDFB24FA7EB}"/>
              </a:ext>
            </a:extLst>
          </p:cNvPr>
          <p:cNvSpPr txBox="1"/>
          <p:nvPr/>
        </p:nvSpPr>
        <p:spPr>
          <a:xfrm>
            <a:off x="521207" y="1302392"/>
            <a:ext cx="10321290" cy="45997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b="1" dirty="0"/>
              <a:t>AI-Powered Email Processing: </a:t>
            </a:r>
            <a:r>
              <a:rPr lang="en-US" sz="2200" dirty="0"/>
              <a:t>Automates email extraction, classification, and analysis, including attachments, using LLMs and GenAI Agents.</a:t>
            </a:r>
          </a:p>
          <a:p>
            <a:pPr marL="342900" indent="-342900">
              <a:lnSpc>
                <a:spcPct val="150000"/>
              </a:lnSpc>
              <a:buFont typeface="Arial" panose="020B0604020202020204" pitchFamily="34" charset="0"/>
              <a:buChar char="•"/>
            </a:pPr>
            <a:r>
              <a:rPr lang="en-US" sz="2200" b="1" dirty="0"/>
              <a:t>Multi-Format Support:</a:t>
            </a:r>
            <a:r>
              <a:rPr lang="en-US" sz="2200" dirty="0"/>
              <a:t> Processes email text along with PDFs, images, PowerPoint slides, and Excel sheets.</a:t>
            </a:r>
          </a:p>
          <a:p>
            <a:pPr marL="342900" indent="-342900">
              <a:lnSpc>
                <a:spcPct val="150000"/>
              </a:lnSpc>
              <a:buFont typeface="Arial" panose="020B0604020202020204" pitchFamily="34" charset="0"/>
              <a:buChar char="•"/>
            </a:pPr>
            <a:r>
              <a:rPr lang="en-US" sz="2200" b="1" dirty="0"/>
              <a:t>Advanced LLM, AI Agents:</a:t>
            </a:r>
            <a:r>
              <a:rPr lang="en-US" sz="2200" dirty="0"/>
              <a:t> Uses LLM for scanned images/PDFs and Agents for intent classification and prioritization.</a:t>
            </a:r>
          </a:p>
          <a:p>
            <a:pPr marL="342900" indent="-342900">
              <a:lnSpc>
                <a:spcPct val="150000"/>
              </a:lnSpc>
              <a:buFont typeface="Arial" panose="020B0604020202020204" pitchFamily="34" charset="0"/>
              <a:buChar char="•"/>
            </a:pPr>
            <a:r>
              <a:rPr lang="en-US" sz="2200" b="1" dirty="0"/>
              <a:t>RAG :</a:t>
            </a:r>
            <a:r>
              <a:rPr lang="en-US" sz="2200" dirty="0"/>
              <a:t> Check duplicate emails by using vector store technique .</a:t>
            </a:r>
          </a:p>
          <a:p>
            <a:pPr marL="342900" indent="-342900">
              <a:lnSpc>
                <a:spcPct val="150000"/>
              </a:lnSpc>
              <a:buFont typeface="Arial" panose="020B0604020202020204" pitchFamily="34" charset="0"/>
              <a:buChar char="•"/>
            </a:pPr>
            <a:r>
              <a:rPr lang="en-US" sz="2200" b="1" dirty="0"/>
              <a:t>Holistic Analysis:</a:t>
            </a:r>
            <a:r>
              <a:rPr lang="en-US" sz="2200" dirty="0"/>
              <a:t> Merges structured (Excel, PPT) and unstructured (text, images) email content for better insights.</a:t>
            </a:r>
          </a:p>
        </p:txBody>
      </p:sp>
      <p:pic>
        <p:nvPicPr>
          <p:cNvPr id="6" name="Graphic 5" descr="Lightbulb and gear with solid fill">
            <a:extLst>
              <a:ext uri="{FF2B5EF4-FFF2-40B4-BE49-F238E27FC236}">
                <a16:creationId xmlns:a16="http://schemas.microsoft.com/office/drawing/2014/main" id="{FA082724-A7F9-A152-400D-4545901506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7051" y="280864"/>
            <a:ext cx="914400" cy="914400"/>
          </a:xfrm>
          <a:prstGeom prst="rect">
            <a:avLst/>
          </a:prstGeom>
        </p:spPr>
      </p:pic>
    </p:spTree>
    <p:extLst>
      <p:ext uri="{BB962C8B-B14F-4D97-AF65-F5344CB8AC3E}">
        <p14:creationId xmlns:p14="http://schemas.microsoft.com/office/powerpoint/2010/main" val="1379466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FE858-809E-7C39-7F55-B61E3141B93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41BE946-EB93-5C25-FC1F-1C0CEA36781A}"/>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TECH STACK/TOOLS</a:t>
            </a:r>
          </a:p>
        </p:txBody>
      </p:sp>
      <p:sp>
        <p:nvSpPr>
          <p:cNvPr id="2" name="TextBox 1">
            <a:extLst>
              <a:ext uri="{FF2B5EF4-FFF2-40B4-BE49-F238E27FC236}">
                <a16:creationId xmlns:a16="http://schemas.microsoft.com/office/drawing/2014/main" id="{3AC3A202-C39C-3C67-44D2-EA1066DFC0E1}"/>
              </a:ext>
            </a:extLst>
          </p:cNvPr>
          <p:cNvSpPr txBox="1"/>
          <p:nvPr/>
        </p:nvSpPr>
        <p:spPr>
          <a:xfrm>
            <a:off x="521207" y="1302392"/>
            <a:ext cx="10321290" cy="5569217"/>
          </a:xfrm>
          <a:prstGeom prst="rect">
            <a:avLst/>
          </a:prstGeom>
          <a:noFill/>
        </p:spPr>
        <p:txBody>
          <a:bodyPr wrap="square" rtlCol="0">
            <a:spAutoFit/>
          </a:bodyPr>
          <a:lstStyle/>
          <a:p>
            <a:pPr>
              <a:lnSpc>
                <a:spcPct val="150000"/>
              </a:lnSpc>
            </a:pPr>
            <a:r>
              <a:rPr lang="en-US" sz="2000" dirty="0"/>
              <a:t>1. Python</a:t>
            </a:r>
          </a:p>
          <a:p>
            <a:pPr>
              <a:lnSpc>
                <a:spcPct val="150000"/>
              </a:lnSpc>
            </a:pPr>
            <a:r>
              <a:rPr lang="en-US" sz="2000" dirty="0"/>
              <a:t>2. Frontend - Streamlit</a:t>
            </a:r>
          </a:p>
          <a:p>
            <a:pPr>
              <a:lnSpc>
                <a:spcPct val="150000"/>
              </a:lnSpc>
            </a:pPr>
            <a:r>
              <a:rPr lang="en-US" sz="2000" dirty="0"/>
              <a:t>3. LLM</a:t>
            </a:r>
          </a:p>
          <a:p>
            <a:pPr>
              <a:lnSpc>
                <a:spcPct val="150000"/>
              </a:lnSpc>
            </a:pPr>
            <a:r>
              <a:rPr lang="en-US" sz="2000" dirty="0"/>
              <a:t>4. CrewAI (Agentic AI)</a:t>
            </a:r>
          </a:p>
          <a:p>
            <a:pPr>
              <a:lnSpc>
                <a:spcPct val="150000"/>
              </a:lnSpc>
            </a:pPr>
            <a:r>
              <a:rPr lang="en-US" sz="2000" dirty="0"/>
              <a:t>5. GMail API -Python client</a:t>
            </a:r>
          </a:p>
          <a:p>
            <a:pPr>
              <a:lnSpc>
                <a:spcPct val="150000"/>
              </a:lnSpc>
            </a:pPr>
            <a:r>
              <a:rPr lang="en-US" sz="2000" dirty="0"/>
              <a:t>6. Text Extraction </a:t>
            </a:r>
          </a:p>
          <a:p>
            <a:pPr>
              <a:lnSpc>
                <a:spcPct val="150000"/>
              </a:lnSpc>
            </a:pPr>
            <a:r>
              <a:rPr lang="en-US" sz="2000" dirty="0"/>
              <a:t>	i. Pdfplumber  - Document</a:t>
            </a:r>
          </a:p>
          <a:p>
            <a:pPr>
              <a:lnSpc>
                <a:spcPct val="150000"/>
              </a:lnSpc>
            </a:pPr>
            <a:r>
              <a:rPr lang="en-US" sz="2000" dirty="0"/>
              <a:t>	ii. Pptx            -  Powerpoint</a:t>
            </a:r>
          </a:p>
          <a:p>
            <a:pPr>
              <a:lnSpc>
                <a:spcPct val="150000"/>
              </a:lnSpc>
            </a:pPr>
            <a:r>
              <a:rPr lang="en-US" sz="2000" dirty="0"/>
              <a:t>	iii. Pandas       -  Excel</a:t>
            </a:r>
          </a:p>
          <a:p>
            <a:pPr>
              <a:lnSpc>
                <a:spcPct val="150000"/>
              </a:lnSpc>
            </a:pPr>
            <a:r>
              <a:rPr lang="en-US" sz="2000" dirty="0"/>
              <a:t>	iv. PyTesseract - Image </a:t>
            </a:r>
          </a:p>
          <a:p>
            <a:pPr>
              <a:lnSpc>
                <a:spcPct val="150000"/>
              </a:lnSpc>
            </a:pPr>
            <a:r>
              <a:rPr lang="en-IN" sz="1800" u="none" strike="noStrike" dirty="0">
                <a:effectLst/>
                <a:latin typeface="Arial" panose="020B0604020202020204" pitchFamily="34" charset="0"/>
                <a:ea typeface="Arial" panose="020B0604020202020204" pitchFamily="34" charset="0"/>
              </a:rPr>
              <a:t>7. Vector store – </a:t>
            </a:r>
            <a:r>
              <a:rPr lang="en-IN" sz="1800" u="none" strike="noStrike" dirty="0" err="1">
                <a:effectLst/>
                <a:latin typeface="Arial" panose="020B0604020202020204" pitchFamily="34" charset="0"/>
                <a:ea typeface="Arial" panose="020B0604020202020204" pitchFamily="34" charset="0"/>
              </a:rPr>
              <a:t>Fiass</a:t>
            </a:r>
            <a:r>
              <a:rPr lang="en-IN" sz="1800" u="none" strike="noStrike" dirty="0">
                <a:effectLst/>
                <a:latin typeface="Arial" panose="020B0604020202020204" pitchFamily="34" charset="0"/>
                <a:ea typeface="Arial" panose="020B0604020202020204" pitchFamily="34" charset="0"/>
              </a:rPr>
              <a:t> (</a:t>
            </a:r>
            <a:r>
              <a:rPr lang="en-IN" sz="1800" u="none" strike="noStrike" dirty="0" err="1">
                <a:effectLst/>
                <a:latin typeface="Arial" panose="020B0604020202020204" pitchFamily="34" charset="0"/>
                <a:ea typeface="Arial" panose="020B0604020202020204" pitchFamily="34" charset="0"/>
              </a:rPr>
              <a:t>cpu</a:t>
            </a:r>
            <a:r>
              <a:rPr lang="en-IN" sz="1800" u="none" strike="noStrike" dirty="0">
                <a:effectLst/>
                <a:latin typeface="Arial" panose="020B0604020202020204" pitchFamily="34" charset="0"/>
                <a:ea typeface="Arial" panose="020B0604020202020204" pitchFamily="34" charset="0"/>
              </a:rPr>
              <a:t>)</a:t>
            </a:r>
          </a:p>
          <a:p>
            <a:pPr>
              <a:lnSpc>
                <a:spcPct val="150000"/>
              </a:lnSpc>
            </a:pPr>
            <a:endParaRPr lang="en-US" sz="2200" dirty="0"/>
          </a:p>
        </p:txBody>
      </p:sp>
      <p:pic>
        <p:nvPicPr>
          <p:cNvPr id="7" name="Graphic 6" descr="Tools with solid fill">
            <a:extLst>
              <a:ext uri="{FF2B5EF4-FFF2-40B4-BE49-F238E27FC236}">
                <a16:creationId xmlns:a16="http://schemas.microsoft.com/office/drawing/2014/main" id="{A1BDED48-68CC-9C32-9567-7A09E08CF6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5034" y="448056"/>
            <a:ext cx="640080" cy="640080"/>
          </a:xfrm>
          <a:prstGeom prst="rect">
            <a:avLst/>
          </a:prstGeom>
        </p:spPr>
      </p:pic>
    </p:spTree>
    <p:extLst>
      <p:ext uri="{BB962C8B-B14F-4D97-AF65-F5344CB8AC3E}">
        <p14:creationId xmlns:p14="http://schemas.microsoft.com/office/powerpoint/2010/main" val="574877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9081C-81D1-27E0-7AD1-79498DDDC54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93317F6-E002-1220-86FA-25E0ED891051}"/>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ARCHITECTURE DIAGRAM</a:t>
            </a:r>
          </a:p>
        </p:txBody>
      </p:sp>
      <p:pic>
        <p:nvPicPr>
          <p:cNvPr id="4" name="Picture 3">
            <a:extLst>
              <a:ext uri="{FF2B5EF4-FFF2-40B4-BE49-F238E27FC236}">
                <a16:creationId xmlns:a16="http://schemas.microsoft.com/office/drawing/2014/main" id="{BC6118FF-2E7D-32E3-AF52-1C4724837E40}"/>
              </a:ext>
            </a:extLst>
          </p:cNvPr>
          <p:cNvPicPr>
            <a:picLocks noChangeAspect="1"/>
          </p:cNvPicPr>
          <p:nvPr/>
        </p:nvPicPr>
        <p:blipFill>
          <a:blip r:embed="rId2"/>
          <a:stretch>
            <a:fillRect/>
          </a:stretch>
        </p:blipFill>
        <p:spPr>
          <a:xfrm>
            <a:off x="874434" y="1273736"/>
            <a:ext cx="9847354" cy="5223714"/>
          </a:xfrm>
          <a:prstGeom prst="rect">
            <a:avLst/>
          </a:prstGeom>
        </p:spPr>
      </p:pic>
    </p:spTree>
    <p:extLst>
      <p:ext uri="{BB962C8B-B14F-4D97-AF65-F5344CB8AC3E}">
        <p14:creationId xmlns:p14="http://schemas.microsoft.com/office/powerpoint/2010/main" val="2631166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F5470-EEEB-5C95-5E6D-7701BFB3929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B464AB9-3B00-CBF0-62E1-BFD8EBDCCB54}"/>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WORKFLOW</a:t>
            </a:r>
          </a:p>
        </p:txBody>
      </p:sp>
      <p:sp>
        <p:nvSpPr>
          <p:cNvPr id="2" name="TextBox 1">
            <a:extLst>
              <a:ext uri="{FF2B5EF4-FFF2-40B4-BE49-F238E27FC236}">
                <a16:creationId xmlns:a16="http://schemas.microsoft.com/office/drawing/2014/main" id="{A0D3233D-3EAE-11CF-F1A4-40638E3D5168}"/>
              </a:ext>
            </a:extLst>
          </p:cNvPr>
          <p:cNvSpPr txBox="1"/>
          <p:nvPr/>
        </p:nvSpPr>
        <p:spPr>
          <a:xfrm>
            <a:off x="521207" y="1302392"/>
            <a:ext cx="10321290" cy="4049570"/>
          </a:xfrm>
          <a:prstGeom prst="rect">
            <a:avLst/>
          </a:prstGeom>
          <a:noFill/>
        </p:spPr>
        <p:txBody>
          <a:bodyPr wrap="square" rtlCol="0">
            <a:spAutoFit/>
          </a:bodyPr>
          <a:lstStyle/>
          <a:p>
            <a:pPr>
              <a:lnSpc>
                <a:spcPct val="200000"/>
              </a:lnSpc>
            </a:pPr>
            <a:r>
              <a:rPr lang="en-US" sz="2200" dirty="0"/>
              <a:t>The process consists of 5 key stages:</a:t>
            </a:r>
          </a:p>
          <a:p>
            <a:pPr>
              <a:lnSpc>
                <a:spcPct val="200000"/>
              </a:lnSpc>
            </a:pPr>
            <a:r>
              <a:rPr lang="en-US" sz="2200" dirty="0"/>
              <a:t>1. Gmail Authentication &amp; Email Fetching</a:t>
            </a:r>
          </a:p>
          <a:p>
            <a:pPr>
              <a:lnSpc>
                <a:spcPct val="200000"/>
              </a:lnSpc>
            </a:pPr>
            <a:r>
              <a:rPr lang="en-US" sz="2200" dirty="0"/>
              <a:t>2. Email Processing (Classification, Duplicate Check, Field Extraction)</a:t>
            </a:r>
          </a:p>
          <a:p>
            <a:pPr>
              <a:lnSpc>
                <a:spcPct val="200000"/>
              </a:lnSpc>
            </a:pPr>
            <a:r>
              <a:rPr lang="en-US" sz="2200" dirty="0"/>
              <a:t>3. Storing Processed Emails</a:t>
            </a:r>
          </a:p>
          <a:p>
            <a:pPr>
              <a:lnSpc>
                <a:spcPct val="200000"/>
              </a:lnSpc>
            </a:pPr>
            <a:r>
              <a:rPr lang="en-US" sz="2200" dirty="0"/>
              <a:t>4. Displaying Emails in UI</a:t>
            </a:r>
          </a:p>
          <a:p>
            <a:pPr>
              <a:lnSpc>
                <a:spcPct val="200000"/>
              </a:lnSpc>
            </a:pPr>
            <a:r>
              <a:rPr lang="en-US" sz="2200" dirty="0"/>
              <a:t>5. Auto-Refresh &amp; Continuous Processing</a:t>
            </a:r>
          </a:p>
        </p:txBody>
      </p:sp>
      <p:pic>
        <p:nvPicPr>
          <p:cNvPr id="5" name="Graphic 4" descr="Arrow circle with solid fill">
            <a:extLst>
              <a:ext uri="{FF2B5EF4-FFF2-40B4-BE49-F238E27FC236}">
                <a16:creationId xmlns:a16="http://schemas.microsoft.com/office/drawing/2014/main" id="{38090325-3084-28F7-3FDF-8744C3ED85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99907" y="310896"/>
            <a:ext cx="914400" cy="914400"/>
          </a:xfrm>
          <a:prstGeom prst="rect">
            <a:avLst/>
          </a:prstGeom>
        </p:spPr>
      </p:pic>
    </p:spTree>
    <p:extLst>
      <p:ext uri="{BB962C8B-B14F-4D97-AF65-F5344CB8AC3E}">
        <p14:creationId xmlns:p14="http://schemas.microsoft.com/office/powerpoint/2010/main" val="186321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B134A-C080-B0D6-7043-F2AC6892B64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9CBD69-3B27-7888-81CC-BE7CB9850D35}"/>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CHALLENGES FACED</a:t>
            </a:r>
          </a:p>
        </p:txBody>
      </p:sp>
      <p:sp>
        <p:nvSpPr>
          <p:cNvPr id="3" name="TextBox 2">
            <a:extLst>
              <a:ext uri="{FF2B5EF4-FFF2-40B4-BE49-F238E27FC236}">
                <a16:creationId xmlns:a16="http://schemas.microsoft.com/office/drawing/2014/main" id="{9EC52708-9038-A699-FF95-700E53E24FA2}"/>
              </a:ext>
            </a:extLst>
          </p:cNvPr>
          <p:cNvSpPr txBox="1"/>
          <p:nvPr/>
        </p:nvSpPr>
        <p:spPr>
          <a:xfrm>
            <a:off x="521207" y="1303020"/>
            <a:ext cx="10298430" cy="3074303"/>
          </a:xfrm>
          <a:prstGeom prst="rect">
            <a:avLst/>
          </a:prstGeom>
          <a:noFill/>
        </p:spPr>
        <p:txBody>
          <a:bodyPr wrap="square" rtlCol="0">
            <a:spAutoFit/>
          </a:bodyPr>
          <a:lstStyle/>
          <a:p>
            <a:pPr marL="342900" indent="-342900">
              <a:lnSpc>
                <a:spcPct val="200000"/>
              </a:lnSpc>
              <a:buFont typeface="+mj-lt"/>
              <a:buAutoNum type="arabicPeriod"/>
            </a:pPr>
            <a:r>
              <a:rPr lang="en-IN" sz="2000" dirty="0"/>
              <a:t>Handling Different Attachment Formats</a:t>
            </a:r>
          </a:p>
          <a:p>
            <a:pPr marL="342900" indent="-342900">
              <a:lnSpc>
                <a:spcPct val="200000"/>
              </a:lnSpc>
              <a:buFont typeface="+mj-lt"/>
              <a:buAutoNum type="arabicPeriod"/>
            </a:pPr>
            <a:r>
              <a:rPr lang="en-US" sz="2000" dirty="0"/>
              <a:t>Extracting Text from Images and Scanned PDFs</a:t>
            </a:r>
          </a:p>
          <a:p>
            <a:pPr marL="342900" indent="-342900">
              <a:lnSpc>
                <a:spcPct val="200000"/>
              </a:lnSpc>
              <a:buFont typeface="+mj-lt"/>
              <a:buAutoNum type="arabicPeriod"/>
            </a:pPr>
            <a:r>
              <a:rPr lang="en-IN" sz="2000" dirty="0"/>
              <a:t>Efficient Email Retrieval</a:t>
            </a:r>
          </a:p>
          <a:p>
            <a:pPr marL="342900" indent="-342900">
              <a:lnSpc>
                <a:spcPct val="200000"/>
              </a:lnSpc>
              <a:buFont typeface="+mj-lt"/>
              <a:buAutoNum type="arabicPeriod"/>
            </a:pPr>
            <a:r>
              <a:rPr lang="en-IN" sz="2000" dirty="0"/>
              <a:t>Categorizing Diverse Email Content</a:t>
            </a:r>
          </a:p>
          <a:p>
            <a:pPr marL="342900" indent="-342900">
              <a:lnSpc>
                <a:spcPct val="200000"/>
              </a:lnSpc>
              <a:buFont typeface="+mj-lt"/>
              <a:buAutoNum type="arabicPeriod"/>
            </a:pPr>
            <a:r>
              <a:rPr lang="en-IN" sz="2000" dirty="0"/>
              <a:t>Handling Large-Scale Email Processing</a:t>
            </a:r>
          </a:p>
        </p:txBody>
      </p:sp>
    </p:spTree>
    <p:extLst>
      <p:ext uri="{BB962C8B-B14F-4D97-AF65-F5344CB8AC3E}">
        <p14:creationId xmlns:p14="http://schemas.microsoft.com/office/powerpoint/2010/main" val="1872042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46284-AD15-91CA-A609-591404392C9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3989871-ACED-898A-49B0-FDDDB85C2919}"/>
              </a:ext>
            </a:extLst>
          </p:cNvPr>
          <p:cNvSpPr>
            <a:spLocks noGrp="1"/>
          </p:cNvSpPr>
          <p:nvPr>
            <p:ph type="title"/>
          </p:nvPr>
        </p:nvSpPr>
        <p:spPr/>
        <p:txBody>
          <a:bodyPr>
            <a:noAutofit/>
          </a:bodyPr>
          <a:lstStyle/>
          <a:p>
            <a:r>
              <a:rPr lang="en-US" sz="3200" b="1" dirty="0">
                <a:latin typeface="Segoe UI Light" panose="020B0502040204020203" pitchFamily="34" charset="0"/>
                <a:cs typeface="Segoe UI Light" panose="020B0502040204020203" pitchFamily="34" charset="0"/>
              </a:rPr>
              <a:t>USER INTERFACE</a:t>
            </a:r>
          </a:p>
        </p:txBody>
      </p:sp>
      <p:pic>
        <p:nvPicPr>
          <p:cNvPr id="3" name="Picture 2">
            <a:extLst>
              <a:ext uri="{FF2B5EF4-FFF2-40B4-BE49-F238E27FC236}">
                <a16:creationId xmlns:a16="http://schemas.microsoft.com/office/drawing/2014/main" id="{DE9DA41B-DFDD-8602-7344-80B7F4B3FD76}"/>
              </a:ext>
            </a:extLst>
          </p:cNvPr>
          <p:cNvPicPr>
            <a:picLocks noChangeAspect="1"/>
          </p:cNvPicPr>
          <p:nvPr/>
        </p:nvPicPr>
        <p:blipFill>
          <a:blip r:embed="rId2"/>
          <a:stretch>
            <a:fillRect/>
          </a:stretch>
        </p:blipFill>
        <p:spPr>
          <a:xfrm>
            <a:off x="1371600" y="1312158"/>
            <a:ext cx="8749553" cy="4653668"/>
          </a:xfrm>
          <a:prstGeom prst="rect">
            <a:avLst/>
          </a:prstGeom>
        </p:spPr>
      </p:pic>
    </p:spTree>
    <p:extLst>
      <p:ext uri="{BB962C8B-B14F-4D97-AF65-F5344CB8AC3E}">
        <p14:creationId xmlns:p14="http://schemas.microsoft.com/office/powerpoint/2010/main" val="2711577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{E05E1540-0F24-4E10-886D-404E51CAB9F3}tf10001108_win32</Template>
  <TotalTime>45</TotalTime>
  <Words>563</Words>
  <Application>Microsoft Office PowerPoint</Application>
  <PresentationFormat>Widescreen</PresentationFormat>
  <Paragraphs>58</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Segoe UI</vt:lpstr>
      <vt:lpstr>Segoe UI Light</vt:lpstr>
      <vt:lpstr>Custom</vt:lpstr>
      <vt:lpstr>Gen AI Orchestrator for Email and Document Triage/Routing</vt:lpstr>
      <vt:lpstr>Team Members</vt:lpstr>
      <vt:lpstr>PROBLEM STATEMENT</vt:lpstr>
      <vt:lpstr>SOLUTION PROPOSED</vt:lpstr>
      <vt:lpstr>TECH STACK/TOOLS</vt:lpstr>
      <vt:lpstr>ARCHITECTURE DIAGRAM</vt:lpstr>
      <vt:lpstr>WORKFLOW</vt:lpstr>
      <vt:lpstr>CHALLENGES FACED</vt:lpstr>
      <vt:lpstr>USER INTERFACE</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Rishika Krishna Ch</dc:creator>
  <cp:keywords/>
  <cp:lastModifiedBy>Harikishan Reddy Thopireddy</cp:lastModifiedBy>
  <cp:revision>11</cp:revision>
  <dcterms:created xsi:type="dcterms:W3CDTF">2025-03-25T18:50:26Z</dcterms:created>
  <dcterms:modified xsi:type="dcterms:W3CDTF">2025-03-26T15:08:30Z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