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Montserrat Black"/>
      <p:bold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MontserratBlack-bold.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MontserratBlack-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9e44402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9e44402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841f0adf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1841f0adf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841f0ad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841f0ad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Lessons Learned:</a:t>
            </a:r>
            <a:br>
              <a:rPr lang="en">
                <a:solidFill>
                  <a:schemeClr val="dk1"/>
                </a:solidFill>
              </a:rPr>
            </a:br>
            <a:r>
              <a:rPr lang="en">
                <a:solidFill>
                  <a:schemeClr val="dk1"/>
                </a:solidFill>
              </a:rPr>
              <a:t>This project taught us the value of teamwork, adapting to challenges like network issues, and the importance of automation and zero-trust architecture.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Future Work:</a:t>
            </a:r>
            <a:br>
              <a:rPr lang="en">
                <a:solidFill>
                  <a:schemeClr val="dk1"/>
                </a:solidFill>
              </a:rPr>
            </a:br>
            <a:r>
              <a:rPr lang="en">
                <a:solidFill>
                  <a:schemeClr val="dk1"/>
                </a:solidFill>
              </a:rPr>
              <a:t>Moving forward, we plan to: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Use Infrastructure as Code tools like Terraform to streamline deployments and ensure consistency across environments.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Use API integrations for live data retrieval, improving real-time processing and reducing dependecy on S3.</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Create detailed documentation to ensure scalability and for future maintenance.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What we would have done differently:</a:t>
            </a:r>
            <a:br>
              <a:rPr lang="en">
                <a:solidFill>
                  <a:schemeClr val="dk1"/>
                </a:solidFill>
              </a:rPr>
            </a:br>
            <a:r>
              <a:rPr lang="en">
                <a:solidFill>
                  <a:schemeClr val="dk1"/>
                </a:solidFill>
              </a:rPr>
              <a:t>If we had more time, we would have focused more on automating the data validation process to reduce errors and manual checks.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Additional Features:</a:t>
            </a:r>
            <a:br>
              <a:rPr lang="en">
                <a:solidFill>
                  <a:schemeClr val="dk1"/>
                </a:solidFill>
              </a:rPr>
            </a:br>
            <a:r>
              <a:rPr lang="en">
                <a:solidFill>
                  <a:schemeClr val="dk1"/>
                </a:solidFill>
              </a:rPr>
              <a:t>We would also implement advanced data analytics in QuickSight to provide more in-depth insights for decision-making.</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64de63a7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64de63a7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49b31c9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49b31c9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06743487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6743487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0674348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674348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1600"/>
              </a:spcAft>
              <a:buClr>
                <a:schemeClr val="dk1"/>
              </a:buClr>
              <a:buSzPts val="1100"/>
              <a:buFont typeface="Arial"/>
              <a:buNone/>
            </a:pPr>
            <a:r>
              <a:rPr lang="en" sz="1400">
                <a:solidFill>
                  <a:srgbClr val="333333"/>
                </a:solidFill>
                <a:latin typeface="Montserrat"/>
                <a:ea typeface="Montserrat"/>
                <a:cs typeface="Montserrat"/>
                <a:sym typeface="Montserrat"/>
              </a:rPr>
              <a:t>Organizations use multiple security tools like SentinelOne, Nessus, and Osquery. This leads to vulnerability data being spread across various formats and locations. Without centralized analysis, understanding the full risks and their severity is challenging. This fragmentation hinders effective risk mitigation, resulting in non-compliant assets and numerous vulnerabilities.</a:t>
            </a:r>
            <a:endParaRPr sz="1400">
              <a:solidFill>
                <a:srgbClr val="333333"/>
              </a:solidFill>
              <a:latin typeface="Montserrat"/>
              <a:ea typeface="Montserrat"/>
              <a:cs typeface="Montserrat"/>
              <a:sym typeface="Montserra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841f0ad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841f0ad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841f0ad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841f0ad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333333"/>
                </a:solidFill>
                <a:latin typeface="Montserrat"/>
                <a:ea typeface="Montserrat"/>
                <a:cs typeface="Montserrat"/>
                <a:sym typeface="Montserrat"/>
              </a:rPr>
              <a:t>We proposed a centralized dashboard to consolidate all vulnerability data into a single, easy-to-understand interface. By automatically uploading all data to S3 and automating data ingestion from S3 to RDS using AWS Lambda, we aimed to process new vulnerability data in real time with Quicksight, which provides clear visualizations of the data all in one place. This approach reduces manual effort and human error, enhancing the efficiency and responsiveness of security operations. </a:t>
            </a:r>
            <a:endParaRPr sz="1400">
              <a:solidFill>
                <a:srgbClr val="333333"/>
              </a:solidFill>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41f0ad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841f0ad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841f0adf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841f0adf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1400">
                <a:solidFill>
                  <a:srgbClr val="333333"/>
                </a:solidFill>
                <a:latin typeface="Montserrat"/>
                <a:ea typeface="Montserrat"/>
                <a:cs typeface="Montserrat"/>
                <a:sym typeface="Montserrat"/>
              </a:rPr>
              <a:t>What were the problems you encountered (if any) along the way to doing the implementation </a:t>
            </a:r>
            <a:endParaRPr sz="1400">
              <a:solidFill>
                <a:srgbClr val="333333"/>
              </a:solidFill>
              <a:latin typeface="Montserrat"/>
              <a:ea typeface="Montserrat"/>
              <a:cs typeface="Montserrat"/>
              <a:sym typeface="Montserrat"/>
            </a:endParaRPr>
          </a:p>
          <a:p>
            <a:pPr indent="-317500" lvl="0" marL="457200" rtl="0" algn="l">
              <a:lnSpc>
                <a:spcPct val="125000"/>
              </a:lnSpc>
              <a:spcBef>
                <a:spcPts val="1600"/>
              </a:spcBef>
              <a:spcAft>
                <a:spcPts val="0"/>
              </a:spcAft>
              <a:buClr>
                <a:srgbClr val="333333"/>
              </a:buClr>
              <a:buSzPts val="1400"/>
              <a:buFont typeface="Montserrat"/>
              <a:buAutoNum type="arabicPeriod"/>
            </a:pPr>
            <a:r>
              <a:rPr lang="en" sz="1400">
                <a:solidFill>
                  <a:srgbClr val="333333"/>
                </a:solidFill>
                <a:latin typeface="Montserrat"/>
                <a:ea typeface="Montserrat"/>
                <a:cs typeface="Montserrat"/>
                <a:sym typeface="Montserrat"/>
              </a:rPr>
              <a:t>Initially we planned to use EventBridge to trigger Lambda for RDS updates, but it did not trigger the Lambda function as expected. We instead found and used the built-in S3 trigger for lambda functions. This actually ended up being much easier to implement than using EventBridge.</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333333"/>
              </a:buClr>
              <a:buSzPts val="1400"/>
              <a:buFont typeface="Montserrat"/>
              <a:buAutoNum type="arabicPeriod"/>
            </a:pPr>
            <a:r>
              <a:rPr lang="en" sz="1400">
                <a:solidFill>
                  <a:srgbClr val="333333"/>
                </a:solidFill>
                <a:latin typeface="Montserrat"/>
                <a:ea typeface="Montserrat"/>
                <a:cs typeface="Montserrat"/>
                <a:sym typeface="Montserrat"/>
              </a:rPr>
              <a:t> We had trouble establishing a connection from Lambda to Secret Manager. We found that we had to create a VPC endpoint in order for Lambda to reach out to Secret Manager. Importantly, since Lambda was deployed in a private subnet, the NAT gateway needed to be deployed in a public subnet so that the private subnet can be routed for outbound traffic.</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333333"/>
              </a:buClr>
              <a:buSzPts val="1400"/>
              <a:buFont typeface="Montserrat"/>
              <a:buAutoNum type="arabicPeriod"/>
            </a:pPr>
            <a:r>
              <a:rPr lang="en" sz="1400">
                <a:solidFill>
                  <a:srgbClr val="333333"/>
                </a:solidFill>
                <a:latin typeface="Montserrat"/>
                <a:ea typeface="Montserrat"/>
                <a:cs typeface="Montserrat"/>
                <a:sym typeface="Montserrat"/>
              </a:rPr>
              <a:t>When lambda ran to insert data into the PostgreSQL database, we got errors that the field type didn’t match with the payload. The python defined value needed to match the field type in the table schema. So we converted some table fields to match the values we want to represent into Quicksight.</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Student provided a clear description of issues encountered and workarounds - 20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Issues encountered weren’t clearly described or were ambiguous - 15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No discussion of issues encountered provided - 0 pts</a:t>
            </a:r>
            <a:endParaRPr sz="1400">
              <a:solidFill>
                <a:srgbClr val="333333"/>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1841f0adf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1841f0adf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841f0ad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841f0ad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Clr>
                <a:schemeClr val="dk1"/>
              </a:buClr>
              <a:buSzPts val="1100"/>
              <a:buFont typeface="Arial"/>
              <a:buNone/>
            </a:pPr>
            <a:r>
              <a:rPr lang="en" sz="1400">
                <a:solidFill>
                  <a:srgbClr val="333333"/>
                </a:solidFill>
                <a:latin typeface="Montserrat"/>
                <a:ea typeface="Montserrat"/>
                <a:cs typeface="Montserrat"/>
                <a:sym typeface="Montserrat"/>
              </a:rPr>
              <a:t>what adjustments to your initial proposal did you make to get to your implementation </a:t>
            </a:r>
            <a:endParaRPr sz="1400">
              <a:solidFill>
                <a:srgbClr val="333333"/>
              </a:solidFill>
              <a:latin typeface="Montserrat"/>
              <a:ea typeface="Montserrat"/>
              <a:cs typeface="Montserrat"/>
              <a:sym typeface="Montserrat"/>
            </a:endParaRPr>
          </a:p>
          <a:p>
            <a:pPr indent="-317500" lvl="0" marL="457200" rtl="0" algn="l">
              <a:lnSpc>
                <a:spcPct val="125000"/>
              </a:lnSpc>
              <a:spcBef>
                <a:spcPts val="160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Proposed scope was successfully delivered with any necessary adjustments - 30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No changes made from initial design based on learnings and applying lessons learned - 25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Delivered on less than 50% of the proposed scope - 20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Delivered on less than 25% of the proposed scope - 10 pts </a:t>
            </a:r>
            <a:endParaRPr sz="1400">
              <a:solidFill>
                <a:srgbClr val="333333"/>
              </a:solidFill>
              <a:latin typeface="Montserrat"/>
              <a:ea typeface="Montserrat"/>
              <a:cs typeface="Montserrat"/>
              <a:sym typeface="Montserrat"/>
            </a:endParaRPr>
          </a:p>
          <a:p>
            <a:pPr indent="-317500" lvl="0" marL="457200" rtl="0" algn="l">
              <a:lnSpc>
                <a:spcPct val="125000"/>
              </a:lnSpc>
              <a:spcBef>
                <a:spcPts val="0"/>
              </a:spcBef>
              <a:spcAft>
                <a:spcPts val="0"/>
              </a:spcAft>
              <a:buClr>
                <a:srgbClr val="57068C"/>
              </a:buClr>
              <a:buSzPts val="1400"/>
              <a:buFont typeface="Montserrat"/>
              <a:buChar char="●"/>
            </a:pPr>
            <a:r>
              <a:rPr lang="en" sz="1400">
                <a:solidFill>
                  <a:srgbClr val="333333"/>
                </a:solidFill>
                <a:latin typeface="Montserrat"/>
                <a:ea typeface="Montserrat"/>
                <a:cs typeface="Montserrat"/>
                <a:sym typeface="Montserrat"/>
              </a:rPr>
              <a:t>Did not deliver any implementation - 0 pts</a:t>
            </a:r>
            <a:endParaRPr sz="1400">
              <a:solidFill>
                <a:srgbClr val="333333"/>
              </a:solidFill>
              <a:latin typeface="Montserrat"/>
              <a:ea typeface="Montserrat"/>
              <a:cs typeface="Montserrat"/>
              <a:sym typeface="Montserrat"/>
            </a:endParaRPr>
          </a:p>
          <a:p>
            <a:pPr indent="0" lvl="0" marL="0" rtl="0" algn="l">
              <a:spcBef>
                <a:spcPts val="16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0" name="Google Shape;10;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1" name="Google Shape;11;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2" name="Google Shape;12;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62" name="Shape 62"/>
        <p:cNvGrpSpPr/>
        <p:nvPr/>
      </p:nvGrpSpPr>
      <p:grpSpPr>
        <a:xfrm>
          <a:off x="0" y="0"/>
          <a:ext cx="0" cy="0"/>
          <a:chOff x="0" y="0"/>
          <a:chExt cx="0" cy="0"/>
        </a:xfrm>
      </p:grpSpPr>
      <p:pic>
        <p:nvPicPr>
          <p:cNvPr id="63" name="Google Shape;6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 name="Google Shape;6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65" name="Google Shape;6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66" name="Google Shape;6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descr=" " id="68" name="Google Shape;68;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72" name="Google Shape;72;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3" name="Google Shape;73;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74" name="Shape 74"/>
        <p:cNvGrpSpPr/>
        <p:nvPr/>
      </p:nvGrpSpPr>
      <p:grpSpPr>
        <a:xfrm>
          <a:off x="0" y="0"/>
          <a:ext cx="0" cy="0"/>
          <a:chOff x="0" y="0"/>
          <a:chExt cx="0" cy="0"/>
        </a:xfrm>
      </p:grpSpPr>
      <p:pic>
        <p:nvPicPr>
          <p:cNvPr descr=" " id="75" name="Google Shape;75;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6" name="Google Shape;76;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77" name="Google Shape;77;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78" name="Google Shape;78;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9" name="Google Shape;79;p13"/>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3" name="Google Shape;83;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87" name="Google Shape;87;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88" name="Google Shape;88;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89" name="Google Shape;89;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0" name="Google Shape;90;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93" name="Google Shape;93;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4" name="Google Shape;94;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95" name="Google Shape;95;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96" name="Google Shape;96;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7" name="Google Shape;97;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02" name="Google Shape;102;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08" name="Google Shape;108;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9" name="Google Shape;109;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10" name="Google Shape;110;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11" name="Google Shape;111;p1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12" name="Shape 112"/>
        <p:cNvGrpSpPr/>
        <p:nvPr/>
      </p:nvGrpSpPr>
      <p:grpSpPr>
        <a:xfrm>
          <a:off x="0" y="0"/>
          <a:ext cx="0" cy="0"/>
          <a:chOff x="0" y="0"/>
          <a:chExt cx="0" cy="0"/>
        </a:xfrm>
      </p:grpSpPr>
      <p:pic>
        <p:nvPicPr>
          <p:cNvPr descr=" " id="113" name="Google Shape;113;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4" name="Google Shape;114;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5" name="Shape 1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6" name="Google Shape;16;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7" name="Google Shape;17;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8" name="Google Shape;18;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 name="Google Shape;19;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2" name="Google Shape;22;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3" name="Google Shape;23;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4" name="Google Shape;24;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5" name="Google Shape;25;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8" name="Google Shape;28;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9" name="Google Shape;29;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0" name="Google Shape;30;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4" name="Google Shape;34;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35" name="Google Shape;35;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36" name="Google Shape;36;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37" name="Google Shape;37;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0" name="Google Shape;40;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2" name="Google Shape;42;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3" name="Google Shape;43;p7"/>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46" name="Google Shape;46;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7" name="Google Shape;47;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8" name="Google Shape;48;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9" name="Google Shape;49;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0" name="Google Shape;50;p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5" name="Google Shape;55;p9"/>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58" name="Google Shape;58;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1" name="Google Shape;61;p10"/>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www.nyu.edu/employees/resources-and-services/media-and-communications/nyu-brand-guidelines/creating-messaging-and-visual-assets/templates.html" TargetMode="External"/><Relationship Id="rId4" Type="http://schemas.openxmlformats.org/officeDocument/2006/relationships/hyperlink" Target="https://drive.google.com/drive/folders/1fqEj3C01dO5TuHCjKlPpOaJd_SK9G-6j?usp=sharing" TargetMode="External"/><Relationship Id="rId5" Type="http://schemas.openxmlformats.org/officeDocument/2006/relationships/hyperlink" Target="https://gsuite.google.com/marketplace/app/grackle_slides/27376407688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400"/>
              <a:t>Vulnerability Management Hub</a:t>
            </a:r>
            <a:endParaRPr sz="6400"/>
          </a:p>
        </p:txBody>
      </p:sp>
      <p:sp>
        <p:nvSpPr>
          <p:cNvPr id="121" name="Google Shape;121;p21"/>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Cloud Security - </a:t>
            </a:r>
            <a:r>
              <a:rPr lang="en"/>
              <a:t>Group</a:t>
            </a:r>
            <a:r>
              <a:rPr lang="en"/>
              <a:t> 6</a:t>
            </a:r>
            <a:endParaRPr/>
          </a:p>
        </p:txBody>
      </p:sp>
      <p:sp>
        <p:nvSpPr>
          <p:cNvPr id="122" name="Google Shape;122;p21"/>
          <p:cNvSpPr txBox="1"/>
          <p:nvPr>
            <p:ph idx="2" type="body"/>
          </p:nvPr>
        </p:nvSpPr>
        <p:spPr>
          <a:xfrm>
            <a:off x="307600" y="4145050"/>
            <a:ext cx="78162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Lawrence Snow, Julia Nam, Hari Kishan Reddy </a:t>
            </a:r>
            <a:r>
              <a:rPr lang="en"/>
              <a:t>Abbasani</a:t>
            </a:r>
            <a:r>
              <a:rPr lang="en"/>
              <a:t>, Dwireph Parmar, Chris Min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0"/>
          <p:cNvPicPr preferRelativeResize="0"/>
          <p:nvPr/>
        </p:nvPicPr>
        <p:blipFill>
          <a:blip r:embed="rId3">
            <a:alphaModFix/>
          </a:blip>
          <a:stretch>
            <a:fillRect/>
          </a:stretch>
        </p:blipFill>
        <p:spPr>
          <a:xfrm>
            <a:off x="512275" y="522000"/>
            <a:ext cx="8014224" cy="387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&amp; Future Work</a:t>
            </a:r>
            <a:endParaRPr/>
          </a:p>
        </p:txBody>
      </p:sp>
      <p:sp>
        <p:nvSpPr>
          <p:cNvPr id="186" name="Google Shape;186;p31"/>
          <p:cNvSpPr txBox="1"/>
          <p:nvPr/>
        </p:nvSpPr>
        <p:spPr>
          <a:xfrm>
            <a:off x="4348532" y="1661128"/>
            <a:ext cx="46314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0">
                <a:solidFill>
                  <a:srgbClr val="8900E1"/>
                </a:solidFill>
                <a:latin typeface="Montserrat"/>
                <a:ea typeface="Montserrat"/>
                <a:cs typeface="Montserrat"/>
                <a:sym typeface="Montserrat"/>
              </a:rPr>
              <a:t>05</a:t>
            </a:r>
            <a:endParaRPr b="1" sz="25000">
              <a:solidFill>
                <a:srgbClr val="8900E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0" y="972000"/>
            <a:ext cx="33459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Lessons Learned </a:t>
            </a:r>
            <a:endParaRPr/>
          </a:p>
          <a:p>
            <a:pPr indent="0" lvl="0" marL="0" rtl="0" algn="r">
              <a:spcBef>
                <a:spcPts val="0"/>
              </a:spcBef>
              <a:spcAft>
                <a:spcPts val="0"/>
              </a:spcAft>
              <a:buNone/>
            </a:pPr>
            <a:r>
              <a:rPr lang="en"/>
              <a:t>Future Work </a:t>
            </a:r>
            <a:endParaRPr/>
          </a:p>
        </p:txBody>
      </p:sp>
      <p:sp>
        <p:nvSpPr>
          <p:cNvPr id="192" name="Google Shape;192;p32"/>
          <p:cNvSpPr txBox="1"/>
          <p:nvPr>
            <p:ph idx="1" type="body"/>
          </p:nvPr>
        </p:nvSpPr>
        <p:spPr>
          <a:xfrm>
            <a:off x="3657600" y="339600"/>
            <a:ext cx="5216700" cy="44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Lessons Learned</a:t>
            </a:r>
            <a:endParaRPr b="1" sz="1200"/>
          </a:p>
          <a:p>
            <a:pPr indent="-304800" lvl="0" marL="457200" rtl="0" algn="l">
              <a:spcBef>
                <a:spcPts val="1600"/>
              </a:spcBef>
              <a:spcAft>
                <a:spcPts val="0"/>
              </a:spcAft>
              <a:buClr>
                <a:schemeClr val="dk1"/>
              </a:buClr>
              <a:buSzPts val="1200"/>
              <a:buChar char="●"/>
            </a:pPr>
            <a:r>
              <a:rPr lang="en" sz="1200">
                <a:solidFill>
                  <a:schemeClr val="dk2"/>
                </a:solidFill>
              </a:rPr>
              <a:t>How to collaborate effectively, leverage each team members’ strengths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How to adapt and react to challenges in real time</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The Importance of automation and zero trust </a:t>
            </a:r>
            <a:r>
              <a:rPr lang="en" sz="1200">
                <a:solidFill>
                  <a:schemeClr val="dk2"/>
                </a:solidFill>
              </a:rPr>
              <a:t>architecture</a:t>
            </a:r>
            <a:r>
              <a:rPr lang="en" sz="1200">
                <a:solidFill>
                  <a:schemeClr val="dk2"/>
                </a:solidFill>
              </a:rPr>
              <a:t> to security</a:t>
            </a:r>
            <a:endParaRPr sz="1200"/>
          </a:p>
          <a:p>
            <a:pPr indent="0" lvl="0" marL="0" rtl="0" algn="l">
              <a:spcBef>
                <a:spcPts val="1600"/>
              </a:spcBef>
              <a:spcAft>
                <a:spcPts val="0"/>
              </a:spcAft>
              <a:buNone/>
            </a:pPr>
            <a:r>
              <a:rPr b="1" lang="en" sz="1200"/>
              <a:t>Future Work</a:t>
            </a:r>
            <a:endParaRPr b="1" sz="1200"/>
          </a:p>
          <a:p>
            <a:pPr indent="-304800" lvl="0" marL="457200" rtl="0" algn="l">
              <a:spcBef>
                <a:spcPts val="1600"/>
              </a:spcBef>
              <a:spcAft>
                <a:spcPts val="0"/>
              </a:spcAft>
              <a:buSzPts val="1200"/>
              <a:buChar char="●"/>
            </a:pPr>
            <a:r>
              <a:rPr b="1" lang="en" sz="1200"/>
              <a:t>Deploy via IaC</a:t>
            </a:r>
            <a:r>
              <a:rPr lang="en" sz="1200"/>
              <a:t>: Utilize Terraform for infrastructure as code to easily take down and redeploy the project, ensuring our work is saved and configurations are consistent.</a:t>
            </a:r>
            <a:endParaRPr sz="1200"/>
          </a:p>
          <a:p>
            <a:pPr indent="-304800" lvl="0" marL="457200" rtl="0" algn="l">
              <a:lnSpc>
                <a:spcPct val="115000"/>
              </a:lnSpc>
              <a:spcBef>
                <a:spcPts val="0"/>
              </a:spcBef>
              <a:spcAft>
                <a:spcPts val="0"/>
              </a:spcAft>
              <a:buSzPts val="1200"/>
              <a:buChar char="●"/>
            </a:pPr>
            <a:r>
              <a:rPr b="1" lang="en" sz="1200">
                <a:solidFill>
                  <a:schemeClr val="dk2"/>
                </a:solidFill>
              </a:rPr>
              <a:t>API</a:t>
            </a:r>
            <a:r>
              <a:rPr lang="en" sz="1200">
                <a:solidFill>
                  <a:schemeClr val="dk2"/>
                </a:solidFill>
              </a:rPr>
              <a:t>: Instead of using S3 bucket to initially store the raw data, we want to call each platform’s API endpoints and retrieve the live data directly.</a:t>
            </a:r>
            <a:endParaRPr sz="1200"/>
          </a:p>
          <a:p>
            <a:pPr indent="-304800" lvl="0" marL="457200" rtl="0" algn="l">
              <a:spcBef>
                <a:spcPts val="0"/>
              </a:spcBef>
              <a:spcAft>
                <a:spcPts val="0"/>
              </a:spcAft>
              <a:buSzPts val="1200"/>
              <a:buChar char="●"/>
            </a:pPr>
            <a:r>
              <a:rPr b="1" lang="en" sz="1200"/>
              <a:t>Detailed Documentation:</a:t>
            </a:r>
            <a:r>
              <a:rPr lang="en" sz="1200"/>
              <a:t> Create comprehensive documentation for each component and process to ensure clarity and ease of maintenance for future developers.</a:t>
            </a:r>
            <a:endParaRPr sz="1200"/>
          </a:p>
        </p:txBody>
      </p:sp>
      <p:cxnSp>
        <p:nvCxnSpPr>
          <p:cNvPr id="193" name="Google Shape;193;p32"/>
          <p:cNvCxnSpPr/>
          <p:nvPr/>
        </p:nvCxnSpPr>
        <p:spPr>
          <a:xfrm>
            <a:off x="2529032" y="334658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216000" y="1043350"/>
            <a:ext cx="8520600" cy="18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000"/>
              <a:t>Thank you</a:t>
            </a:r>
            <a:endParaRPr sz="7000"/>
          </a:p>
          <a:p>
            <a:pPr indent="0" lvl="0" marL="0" rtl="0" algn="ctr">
              <a:spcBef>
                <a:spcPts val="0"/>
              </a:spcBef>
              <a:spcAft>
                <a:spcPts val="0"/>
              </a:spcAft>
              <a:buNone/>
            </a:pPr>
            <a:r>
              <a:t/>
            </a:r>
            <a:endParaRPr sz="7000"/>
          </a:p>
          <a:p>
            <a:pPr indent="0" lvl="0" marL="0" rtl="0" algn="ctr">
              <a:spcBef>
                <a:spcPts val="0"/>
              </a:spcBef>
              <a:spcAft>
                <a:spcPts val="0"/>
              </a:spcAft>
              <a:buNone/>
            </a:pPr>
            <a:r>
              <a:rPr lang="en" sz="7000"/>
              <a:t>Q&amp;A</a:t>
            </a:r>
            <a:endParaRPr sz="7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417850" y="1323107"/>
            <a:ext cx="4308300" cy="105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TEMPLATE NOTES</a:t>
            </a:r>
            <a:endParaRPr/>
          </a:p>
        </p:txBody>
      </p:sp>
      <p:sp>
        <p:nvSpPr>
          <p:cNvPr id="204" name="Google Shape;204;p34"/>
          <p:cNvSpPr txBox="1"/>
          <p:nvPr>
            <p:ph idx="1" type="body"/>
          </p:nvPr>
        </p:nvSpPr>
        <p:spPr>
          <a:xfrm>
            <a:off x="2237100" y="2511280"/>
            <a:ext cx="4669800" cy="16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This template is part of the </a:t>
            </a:r>
            <a:r>
              <a:rPr b="1" lang="en" u="sng">
                <a:solidFill>
                  <a:schemeClr val="hlink"/>
                </a:solidFill>
                <a:hlinkClick r:id="rId3"/>
              </a:rPr>
              <a:t>NYU Templates collection</a:t>
            </a:r>
            <a:r>
              <a:rPr lang="en"/>
              <a:t>. Refer to our </a:t>
            </a:r>
            <a:r>
              <a:rPr b="1" lang="en" u="sng">
                <a:solidFill>
                  <a:schemeClr val="hlink"/>
                </a:solidFill>
                <a:hlinkClick r:id="rId4"/>
              </a:rPr>
              <a:t>Usage Guidelines</a:t>
            </a:r>
            <a:r>
              <a:rPr lang="en"/>
              <a:t> for help topics and quick tips on how to use this template.</a:t>
            </a:r>
            <a:endParaRPr/>
          </a:p>
          <a:p>
            <a:pPr indent="0" lvl="0" marL="0" rtl="0" algn="ctr">
              <a:spcBef>
                <a:spcPts val="1600"/>
              </a:spcBef>
              <a:spcAft>
                <a:spcPts val="1600"/>
              </a:spcAft>
              <a:buNone/>
            </a:pPr>
            <a:r>
              <a:rPr lang="en"/>
              <a:t>Download the </a:t>
            </a:r>
            <a:r>
              <a:rPr b="1" lang="en" u="sng">
                <a:solidFill>
                  <a:schemeClr val="hlink"/>
                </a:solidFill>
                <a:hlinkClick r:id="rId5"/>
              </a:rPr>
              <a:t>Grackle Slides</a:t>
            </a:r>
            <a:r>
              <a:rPr lang="en"/>
              <a:t> add-on to automatically run accessibility checks on all aspects of your document and get advice on how to make things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128" name="Google Shape;128;p22"/>
          <p:cNvSpPr txBox="1"/>
          <p:nvPr/>
        </p:nvSpPr>
        <p:spPr>
          <a:xfrm>
            <a:off x="4348532" y="1661128"/>
            <a:ext cx="46314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0">
                <a:solidFill>
                  <a:srgbClr val="8900E1"/>
                </a:solidFill>
                <a:latin typeface="Montserrat"/>
                <a:ea typeface="Montserrat"/>
                <a:cs typeface="Montserrat"/>
                <a:sym typeface="Montserrat"/>
              </a:rPr>
              <a:t>01</a:t>
            </a:r>
            <a:endParaRPr b="1" sz="25000">
              <a:solidFill>
                <a:srgbClr val="8900E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2350" y="877500"/>
            <a:ext cx="40656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Problem Statement:</a:t>
            </a:r>
            <a:endParaRPr/>
          </a:p>
          <a:p>
            <a:pPr indent="0" lvl="0" marL="0" rtl="0" algn="r">
              <a:spcBef>
                <a:spcPts val="0"/>
              </a:spcBef>
              <a:spcAft>
                <a:spcPts val="0"/>
              </a:spcAft>
              <a:buNone/>
            </a:pPr>
            <a:r>
              <a:rPr lang="en"/>
              <a:t>Fragmented Vulnerability Data </a:t>
            </a:r>
            <a:endParaRPr/>
          </a:p>
        </p:txBody>
      </p:sp>
      <p:sp>
        <p:nvSpPr>
          <p:cNvPr id="134" name="Google Shape;134;p23"/>
          <p:cNvSpPr txBox="1"/>
          <p:nvPr>
            <p:ph idx="1" type="body"/>
          </p:nvPr>
        </p:nvSpPr>
        <p:spPr>
          <a:xfrm>
            <a:off x="4163325" y="827908"/>
            <a:ext cx="4192800" cy="3123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Multiple Security Tools:</a:t>
            </a:r>
            <a:r>
              <a:rPr lang="en"/>
              <a:t> Organizations use various tools like SentinelOne, Tenable, and Osquery.</a:t>
            </a:r>
            <a:endParaRPr/>
          </a:p>
          <a:p>
            <a:pPr indent="-317500" lvl="0" marL="457200" rtl="0" algn="l">
              <a:spcBef>
                <a:spcPts val="0"/>
              </a:spcBef>
              <a:spcAft>
                <a:spcPts val="0"/>
              </a:spcAft>
              <a:buSzPts val="1400"/>
              <a:buChar char="●"/>
            </a:pPr>
            <a:r>
              <a:rPr b="1" lang="en"/>
              <a:t>Data Spread Out:</a:t>
            </a:r>
            <a:r>
              <a:rPr lang="en"/>
              <a:t> Vulnerability data is scattered across different formats and locations.</a:t>
            </a:r>
            <a:endParaRPr/>
          </a:p>
          <a:p>
            <a:pPr indent="-317500" lvl="0" marL="457200" rtl="0" algn="l">
              <a:spcBef>
                <a:spcPts val="0"/>
              </a:spcBef>
              <a:spcAft>
                <a:spcPts val="0"/>
              </a:spcAft>
              <a:buSzPts val="1400"/>
              <a:buChar char="●"/>
            </a:pPr>
            <a:r>
              <a:rPr b="1" lang="en"/>
              <a:t>Lack of Centralized Analysis:</a:t>
            </a:r>
            <a:r>
              <a:rPr lang="en"/>
              <a:t> Difficulty in understanding full risks and their contextual severity.</a:t>
            </a:r>
            <a:endParaRPr/>
          </a:p>
          <a:p>
            <a:pPr indent="-317500" lvl="0" marL="457200" rtl="0" algn="l">
              <a:spcBef>
                <a:spcPts val="0"/>
              </a:spcBef>
              <a:spcAft>
                <a:spcPts val="0"/>
              </a:spcAft>
              <a:buSzPts val="1400"/>
              <a:buChar char="●"/>
            </a:pPr>
            <a:r>
              <a:rPr b="1" lang="en"/>
              <a:t>Ineffective Risk Mitigation: </a:t>
            </a:r>
            <a:r>
              <a:rPr lang="en"/>
              <a:t>Fragmentation leads to </a:t>
            </a:r>
            <a:r>
              <a:rPr lang="en"/>
              <a:t>non-compliant</a:t>
            </a:r>
            <a:r>
              <a:rPr lang="en"/>
              <a:t> assets and numerous vulnerabilities.</a:t>
            </a:r>
            <a:endParaRPr/>
          </a:p>
        </p:txBody>
      </p:sp>
      <p:cxnSp>
        <p:nvCxnSpPr>
          <p:cNvPr id="135" name="Google Shape;135;p23"/>
          <p:cNvCxnSpPr/>
          <p:nvPr/>
        </p:nvCxnSpPr>
        <p:spPr>
          <a:xfrm>
            <a:off x="3285382" y="3994661"/>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Proposal &amp; Design</a:t>
            </a:r>
            <a:endParaRPr/>
          </a:p>
        </p:txBody>
      </p:sp>
      <p:sp>
        <p:nvSpPr>
          <p:cNvPr id="141" name="Google Shape;141;p24"/>
          <p:cNvSpPr txBox="1"/>
          <p:nvPr/>
        </p:nvSpPr>
        <p:spPr>
          <a:xfrm>
            <a:off x="4348532" y="1661128"/>
            <a:ext cx="46314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0">
                <a:solidFill>
                  <a:srgbClr val="8900E1"/>
                </a:solidFill>
                <a:latin typeface="Montserrat"/>
                <a:ea typeface="Montserrat"/>
                <a:cs typeface="Montserrat"/>
                <a:sym typeface="Montserrat"/>
              </a:rPr>
              <a:t>02</a:t>
            </a:r>
            <a:endParaRPr b="1" sz="25000">
              <a:solidFill>
                <a:srgbClr val="8900E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5"/>
          <p:cNvPicPr preferRelativeResize="0"/>
          <p:nvPr/>
        </p:nvPicPr>
        <p:blipFill>
          <a:blip r:embed="rId3">
            <a:alphaModFix/>
          </a:blip>
          <a:stretch>
            <a:fillRect/>
          </a:stretch>
        </p:blipFill>
        <p:spPr>
          <a:xfrm>
            <a:off x="245400" y="2692925"/>
            <a:ext cx="4561200" cy="1660425"/>
          </a:xfrm>
          <a:prstGeom prst="rect">
            <a:avLst/>
          </a:prstGeom>
          <a:noFill/>
          <a:ln>
            <a:noFill/>
          </a:ln>
        </p:spPr>
      </p:pic>
      <p:sp>
        <p:nvSpPr>
          <p:cNvPr id="147" name="Google Shape;147;p25"/>
          <p:cNvSpPr txBox="1"/>
          <p:nvPr>
            <p:ph type="title"/>
          </p:nvPr>
        </p:nvSpPr>
        <p:spPr>
          <a:xfrm>
            <a:off x="0" y="493325"/>
            <a:ext cx="4192800" cy="2199600"/>
          </a:xfrm>
          <a:prstGeom prst="rect">
            <a:avLst/>
          </a:prstGeom>
        </p:spPr>
        <p:txBody>
          <a:bodyPr anchorCtr="0" anchor="t" bIns="91425" lIns="91425" spcFirstLastPara="1" rIns="91425" wrap="square" tIns="91425">
            <a:noAutofit/>
          </a:bodyPr>
          <a:lstStyle/>
          <a:p>
            <a:pPr indent="457200" lvl="0" marL="457200" rtl="0" algn="r">
              <a:spcBef>
                <a:spcPts val="0"/>
              </a:spcBef>
              <a:spcAft>
                <a:spcPts val="0"/>
              </a:spcAft>
              <a:buNone/>
            </a:pPr>
            <a:r>
              <a:rPr lang="en"/>
              <a:t>Initial Proposal</a:t>
            </a:r>
            <a:endParaRPr/>
          </a:p>
          <a:p>
            <a:pPr indent="0" lvl="0" marL="0" rtl="0" algn="r">
              <a:spcBef>
                <a:spcPts val="0"/>
              </a:spcBef>
              <a:spcAft>
                <a:spcPts val="0"/>
              </a:spcAft>
              <a:buNone/>
            </a:pPr>
            <a:r>
              <a:rPr lang="en"/>
              <a:t>Design</a:t>
            </a:r>
            <a:endParaRPr/>
          </a:p>
          <a:p>
            <a:pPr indent="0" lvl="0" marL="0" rtl="0" algn="ctr">
              <a:spcBef>
                <a:spcPts val="0"/>
              </a:spcBef>
              <a:spcAft>
                <a:spcPts val="0"/>
              </a:spcAft>
              <a:buNone/>
            </a:pPr>
            <a:r>
              <a:t/>
            </a:r>
            <a:endParaRPr/>
          </a:p>
        </p:txBody>
      </p:sp>
      <p:sp>
        <p:nvSpPr>
          <p:cNvPr id="148" name="Google Shape;148;p25"/>
          <p:cNvSpPr txBox="1"/>
          <p:nvPr>
            <p:ph idx="1" type="body"/>
          </p:nvPr>
        </p:nvSpPr>
        <p:spPr>
          <a:xfrm>
            <a:off x="4725750" y="655075"/>
            <a:ext cx="4265100" cy="429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Centralized Dashboard: </a:t>
            </a:r>
            <a:r>
              <a:rPr lang="en"/>
              <a:t>Consolidate all vulnerability data into a single, easy-to-understand interface.</a:t>
            </a:r>
            <a:endParaRPr/>
          </a:p>
          <a:p>
            <a:pPr indent="-317500" lvl="0" marL="457200" rtl="0" algn="l">
              <a:spcBef>
                <a:spcPts val="0"/>
              </a:spcBef>
              <a:spcAft>
                <a:spcPts val="0"/>
              </a:spcAft>
              <a:buSzPts val="1400"/>
              <a:buChar char="●"/>
            </a:pPr>
            <a:r>
              <a:rPr b="1" lang="en"/>
              <a:t>Automated Data Ingestion:</a:t>
            </a:r>
            <a:r>
              <a:rPr lang="en"/>
              <a:t> Use AWS Lambda to automate data ingestion from S3 buckets to RDS.</a:t>
            </a:r>
            <a:endParaRPr/>
          </a:p>
          <a:p>
            <a:pPr indent="-317500" lvl="0" marL="457200" rtl="0" algn="l">
              <a:spcBef>
                <a:spcPts val="0"/>
              </a:spcBef>
              <a:spcAft>
                <a:spcPts val="0"/>
              </a:spcAft>
              <a:buSzPts val="1400"/>
              <a:buChar char="●"/>
            </a:pPr>
            <a:r>
              <a:rPr b="1" lang="en"/>
              <a:t>Real-Time Processing:</a:t>
            </a:r>
            <a:r>
              <a:rPr lang="en"/>
              <a:t> Process new vulnerability data in real time using Quicksight.</a:t>
            </a:r>
            <a:endParaRPr/>
          </a:p>
          <a:p>
            <a:pPr indent="-317500" lvl="0" marL="457200" rtl="0" algn="l">
              <a:spcBef>
                <a:spcPts val="0"/>
              </a:spcBef>
              <a:spcAft>
                <a:spcPts val="0"/>
              </a:spcAft>
              <a:buSzPts val="1400"/>
              <a:buChar char="●"/>
            </a:pPr>
            <a:r>
              <a:rPr b="1" lang="en"/>
              <a:t>Enhanced Security Operations: </a:t>
            </a:r>
            <a:r>
              <a:rPr lang="en"/>
              <a:t>Improve efficiency and responsiveness by reducing manual effort and human error.</a:t>
            </a:r>
            <a:endParaRPr/>
          </a:p>
        </p:txBody>
      </p:sp>
      <p:cxnSp>
        <p:nvCxnSpPr>
          <p:cNvPr id="149" name="Google Shape;149;p25"/>
          <p:cNvCxnSpPr/>
          <p:nvPr/>
        </p:nvCxnSpPr>
        <p:spPr>
          <a:xfrm>
            <a:off x="3346807" y="238823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Issues Encountered</a:t>
            </a:r>
            <a:endParaRPr/>
          </a:p>
        </p:txBody>
      </p:sp>
      <p:sp>
        <p:nvSpPr>
          <p:cNvPr id="155" name="Google Shape;155;p26"/>
          <p:cNvSpPr txBox="1"/>
          <p:nvPr/>
        </p:nvSpPr>
        <p:spPr>
          <a:xfrm>
            <a:off x="4348532" y="1661128"/>
            <a:ext cx="46314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0">
                <a:solidFill>
                  <a:srgbClr val="8900E1"/>
                </a:solidFill>
                <a:latin typeface="Montserrat"/>
                <a:ea typeface="Montserrat"/>
                <a:cs typeface="Montserrat"/>
                <a:sym typeface="Montserrat"/>
              </a:rPr>
              <a:t>03</a:t>
            </a:r>
            <a:endParaRPr b="1" sz="25000">
              <a:solidFill>
                <a:srgbClr val="8900E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64800" y="1143000"/>
            <a:ext cx="40443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Issues</a:t>
            </a:r>
            <a:r>
              <a:rPr lang="en" sz="4000"/>
              <a:t> </a:t>
            </a:r>
            <a:r>
              <a:rPr lang="en" sz="4000"/>
              <a:t>Encountered</a:t>
            </a:r>
            <a:r>
              <a:rPr lang="en"/>
              <a:t> </a:t>
            </a:r>
            <a:endParaRPr/>
          </a:p>
        </p:txBody>
      </p:sp>
      <p:sp>
        <p:nvSpPr>
          <p:cNvPr id="161" name="Google Shape;161;p27"/>
          <p:cNvSpPr txBox="1"/>
          <p:nvPr>
            <p:ph idx="1" type="body"/>
          </p:nvPr>
        </p:nvSpPr>
        <p:spPr>
          <a:xfrm>
            <a:off x="4023825" y="513300"/>
            <a:ext cx="4940100" cy="445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EventBridge Trigger</a:t>
            </a:r>
            <a:endParaRPr/>
          </a:p>
          <a:p>
            <a:pPr indent="-317500" lvl="1" marL="914400" rtl="0" algn="l">
              <a:spcBef>
                <a:spcPts val="0"/>
              </a:spcBef>
              <a:spcAft>
                <a:spcPts val="0"/>
              </a:spcAft>
              <a:buSzPts val="1400"/>
              <a:buChar char="○"/>
            </a:pPr>
            <a:r>
              <a:rPr lang="en"/>
              <a:t>EventBridge trigger did not work. </a:t>
            </a:r>
            <a:endParaRPr/>
          </a:p>
          <a:p>
            <a:pPr indent="-317500" lvl="1" marL="914400" rtl="0" algn="l">
              <a:spcBef>
                <a:spcPts val="0"/>
              </a:spcBef>
              <a:spcAft>
                <a:spcPts val="0"/>
              </a:spcAft>
              <a:buSzPts val="1400"/>
              <a:buChar char="○"/>
            </a:pPr>
            <a:r>
              <a:rPr lang="en"/>
              <a:t>Changed to S3 event to trigger the Lambda.</a:t>
            </a:r>
            <a:endParaRPr/>
          </a:p>
          <a:p>
            <a:pPr indent="-317500" lvl="0" marL="457200" rtl="0" algn="l">
              <a:spcBef>
                <a:spcPts val="0"/>
              </a:spcBef>
              <a:spcAft>
                <a:spcPts val="0"/>
              </a:spcAft>
              <a:buSzPts val="1400"/>
              <a:buChar char="●"/>
            </a:pPr>
            <a:r>
              <a:rPr b="1" lang="en"/>
              <a:t>Lambda Network Configuration</a:t>
            </a:r>
            <a:endParaRPr b="1"/>
          </a:p>
          <a:p>
            <a:pPr indent="-317500" lvl="1" marL="914400" rtl="0" algn="l">
              <a:spcBef>
                <a:spcPts val="0"/>
              </a:spcBef>
              <a:spcAft>
                <a:spcPts val="0"/>
              </a:spcAft>
              <a:buSzPts val="1400"/>
              <a:buChar char="○"/>
            </a:pPr>
            <a:r>
              <a:rPr lang="en"/>
              <a:t>Lambda was unable to reach SecretManger</a:t>
            </a:r>
            <a:endParaRPr/>
          </a:p>
          <a:p>
            <a:pPr indent="-317500" lvl="1" marL="914400" rtl="0" algn="l">
              <a:spcBef>
                <a:spcPts val="0"/>
              </a:spcBef>
              <a:spcAft>
                <a:spcPts val="0"/>
              </a:spcAft>
              <a:buSzPts val="1400"/>
              <a:buChar char="○"/>
            </a:pPr>
            <a:r>
              <a:rPr lang="en"/>
              <a:t>Required </a:t>
            </a:r>
            <a:r>
              <a:rPr lang="en"/>
              <a:t>NAT Gateway</a:t>
            </a:r>
            <a:r>
              <a:rPr lang="en"/>
              <a:t> to reach out to Internet for Lambda deployed in private subnet for accessing SecretManager</a:t>
            </a:r>
            <a:endParaRPr/>
          </a:p>
          <a:p>
            <a:pPr indent="-317500" lvl="1" marL="914400" rtl="0" algn="l">
              <a:spcBef>
                <a:spcPts val="0"/>
              </a:spcBef>
              <a:spcAft>
                <a:spcPts val="0"/>
              </a:spcAft>
              <a:buSzPts val="1400"/>
              <a:buChar char="○"/>
            </a:pPr>
            <a:r>
              <a:rPr lang="en"/>
              <a:t>Dedicated VPC Endpoint was also a solution</a:t>
            </a:r>
            <a:endParaRPr/>
          </a:p>
          <a:p>
            <a:pPr indent="-317500" lvl="0" marL="457200" rtl="0" algn="l">
              <a:spcBef>
                <a:spcPts val="0"/>
              </a:spcBef>
              <a:spcAft>
                <a:spcPts val="0"/>
              </a:spcAft>
              <a:buSzPts val="1400"/>
              <a:buChar char="●"/>
            </a:pPr>
            <a:r>
              <a:rPr b="1" lang="en"/>
              <a:t>RDS DB Field Types</a:t>
            </a:r>
            <a:endParaRPr/>
          </a:p>
          <a:p>
            <a:pPr indent="-317500" lvl="1" marL="914400" rtl="0" algn="l">
              <a:spcBef>
                <a:spcPts val="0"/>
              </a:spcBef>
              <a:spcAft>
                <a:spcPts val="0"/>
              </a:spcAft>
              <a:buSzPts val="1400"/>
              <a:buChar char="○"/>
            </a:pPr>
            <a:r>
              <a:rPr lang="en"/>
              <a:t>In</a:t>
            </a:r>
            <a:r>
              <a:rPr lang="en"/>
              <a:t>correct data types in the database table.</a:t>
            </a:r>
            <a:endParaRPr/>
          </a:p>
          <a:p>
            <a:pPr indent="-317500" lvl="1" marL="914400" rtl="0" algn="l">
              <a:spcBef>
                <a:spcPts val="0"/>
              </a:spcBef>
              <a:spcAft>
                <a:spcPts val="0"/>
              </a:spcAft>
              <a:buSzPts val="1400"/>
              <a:buChar char="○"/>
            </a:pPr>
            <a:r>
              <a:rPr lang="en"/>
              <a:t>Specifying precise data types for fields.</a:t>
            </a:r>
            <a:endParaRPr/>
          </a:p>
        </p:txBody>
      </p:sp>
      <p:cxnSp>
        <p:nvCxnSpPr>
          <p:cNvPr id="162" name="Google Shape;162;p27"/>
          <p:cNvCxnSpPr/>
          <p:nvPr/>
        </p:nvCxnSpPr>
        <p:spPr>
          <a:xfrm>
            <a:off x="3144307" y="251898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Design</a:t>
            </a:r>
            <a:endParaRPr/>
          </a:p>
        </p:txBody>
      </p:sp>
      <p:sp>
        <p:nvSpPr>
          <p:cNvPr id="168" name="Google Shape;168;p28"/>
          <p:cNvSpPr txBox="1"/>
          <p:nvPr/>
        </p:nvSpPr>
        <p:spPr>
          <a:xfrm>
            <a:off x="4316932" y="1636203"/>
            <a:ext cx="4631400" cy="35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0">
                <a:solidFill>
                  <a:srgbClr val="8900E1"/>
                </a:solidFill>
                <a:latin typeface="Montserrat"/>
                <a:ea typeface="Montserrat"/>
                <a:cs typeface="Montserrat"/>
                <a:sym typeface="Montserrat"/>
              </a:rPr>
              <a:t>04</a:t>
            </a:r>
            <a:endParaRPr b="1" sz="25000">
              <a:solidFill>
                <a:srgbClr val="8900E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0" y="1143000"/>
            <a:ext cx="33459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Final Design </a:t>
            </a:r>
            <a:endParaRPr/>
          </a:p>
        </p:txBody>
      </p:sp>
      <p:sp>
        <p:nvSpPr>
          <p:cNvPr id="174" name="Google Shape;174;p29"/>
          <p:cNvSpPr txBox="1"/>
          <p:nvPr>
            <p:ph idx="1" type="body"/>
          </p:nvPr>
        </p:nvSpPr>
        <p:spPr>
          <a:xfrm>
            <a:off x="3573725" y="223025"/>
            <a:ext cx="5261100" cy="4802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S3 Bucket</a:t>
            </a:r>
            <a:endParaRPr b="1"/>
          </a:p>
          <a:p>
            <a:pPr indent="-317500" lvl="1" marL="914400" rtl="0" algn="l">
              <a:spcBef>
                <a:spcPts val="0"/>
              </a:spcBef>
              <a:spcAft>
                <a:spcPts val="0"/>
              </a:spcAft>
              <a:buSzPts val="1400"/>
              <a:buChar char="○"/>
            </a:pPr>
            <a:r>
              <a:rPr lang="en"/>
              <a:t>Switched to S3's built-in trigger for Lambda functions.</a:t>
            </a:r>
            <a:endParaRPr/>
          </a:p>
          <a:p>
            <a:pPr indent="-317500" lvl="1" marL="914400" rtl="0" algn="l">
              <a:spcBef>
                <a:spcPts val="0"/>
              </a:spcBef>
              <a:spcAft>
                <a:spcPts val="0"/>
              </a:spcAft>
              <a:buSzPts val="1400"/>
              <a:buChar char="○"/>
            </a:pPr>
            <a:r>
              <a:rPr lang="en"/>
              <a:t>Ensured real-time, reliable processing of new vulnerability data.</a:t>
            </a:r>
            <a:endParaRPr/>
          </a:p>
          <a:p>
            <a:pPr indent="-317500" lvl="0" marL="457200" rtl="0" algn="l">
              <a:spcBef>
                <a:spcPts val="0"/>
              </a:spcBef>
              <a:spcAft>
                <a:spcPts val="0"/>
              </a:spcAft>
              <a:buSzPts val="1400"/>
              <a:buChar char="●"/>
            </a:pPr>
            <a:r>
              <a:rPr b="1" lang="en"/>
              <a:t>Lambda</a:t>
            </a:r>
            <a:endParaRPr/>
          </a:p>
          <a:p>
            <a:pPr indent="-317500" lvl="1" marL="914400" rtl="0" algn="l">
              <a:spcBef>
                <a:spcPts val="0"/>
              </a:spcBef>
              <a:spcAft>
                <a:spcPts val="0"/>
              </a:spcAft>
              <a:buSzPts val="1400"/>
              <a:buChar char="○"/>
            </a:pPr>
            <a:r>
              <a:rPr lang="en"/>
              <a:t>Lambda reaches out to SecretManager, S3, and RDS Database</a:t>
            </a:r>
            <a:endParaRPr/>
          </a:p>
          <a:p>
            <a:pPr indent="-317500" lvl="0" marL="457200" rtl="0" algn="l">
              <a:spcBef>
                <a:spcPts val="0"/>
              </a:spcBef>
              <a:spcAft>
                <a:spcPts val="0"/>
              </a:spcAft>
              <a:buSzPts val="1400"/>
              <a:buChar char="●"/>
            </a:pPr>
            <a:r>
              <a:rPr b="1" lang="en"/>
              <a:t>RDS PostgreSQL Database</a:t>
            </a:r>
            <a:endParaRPr/>
          </a:p>
          <a:p>
            <a:pPr indent="-317500" lvl="1" marL="914400" rtl="0" algn="l">
              <a:spcBef>
                <a:spcPts val="0"/>
              </a:spcBef>
              <a:spcAft>
                <a:spcPts val="0"/>
              </a:spcAft>
              <a:buSzPts val="1400"/>
              <a:buChar char="○"/>
            </a:pPr>
            <a:r>
              <a:rPr lang="en"/>
              <a:t>Specified precise data types for fields in the RDS database.</a:t>
            </a:r>
            <a:endParaRPr/>
          </a:p>
          <a:p>
            <a:pPr indent="-317500" lvl="1" marL="914400" rtl="0" algn="l">
              <a:spcBef>
                <a:spcPts val="0"/>
              </a:spcBef>
              <a:spcAft>
                <a:spcPts val="0"/>
              </a:spcAft>
              <a:buSzPts val="1400"/>
              <a:buChar char="○"/>
            </a:pPr>
            <a:r>
              <a:rPr lang="en"/>
              <a:t>Ensured accurate data storage and retrieval.</a:t>
            </a:r>
            <a:endParaRPr/>
          </a:p>
          <a:p>
            <a:pPr indent="-317500" lvl="0" marL="457200" rtl="0" algn="l">
              <a:spcBef>
                <a:spcPts val="0"/>
              </a:spcBef>
              <a:spcAft>
                <a:spcPts val="0"/>
              </a:spcAft>
              <a:buSzPts val="1400"/>
              <a:buChar char="●"/>
            </a:pPr>
            <a:r>
              <a:rPr b="1" lang="en"/>
              <a:t>QuickSight</a:t>
            </a:r>
            <a:endParaRPr/>
          </a:p>
          <a:p>
            <a:pPr indent="-317500" lvl="1" marL="914400" rtl="0" algn="l">
              <a:spcBef>
                <a:spcPts val="0"/>
              </a:spcBef>
              <a:spcAft>
                <a:spcPts val="0"/>
              </a:spcAft>
              <a:buSzPts val="1400"/>
              <a:buChar char="○"/>
            </a:pPr>
            <a:r>
              <a:rPr lang="en"/>
              <a:t>Determined the best way to present relevant critical data.</a:t>
            </a:r>
            <a:endParaRPr/>
          </a:p>
          <a:p>
            <a:pPr indent="-317500" lvl="0" marL="457200" rtl="0" algn="l">
              <a:spcBef>
                <a:spcPts val="0"/>
              </a:spcBef>
              <a:spcAft>
                <a:spcPts val="0"/>
              </a:spcAft>
              <a:buSzPts val="1400"/>
              <a:buChar char="●"/>
            </a:pPr>
            <a:r>
              <a:rPr b="1" lang="en">
                <a:solidFill>
                  <a:schemeClr val="dk2"/>
                </a:solidFill>
              </a:rPr>
              <a:t>Cloudwatch</a:t>
            </a:r>
            <a:endParaRPr b="1">
              <a:solidFill>
                <a:schemeClr val="dk2"/>
              </a:solidFill>
            </a:endParaRPr>
          </a:p>
          <a:p>
            <a:pPr indent="-317500" lvl="1" marL="914400" rtl="0" algn="l">
              <a:spcBef>
                <a:spcPts val="0"/>
              </a:spcBef>
              <a:spcAft>
                <a:spcPts val="0"/>
              </a:spcAft>
              <a:buSzPts val="1400"/>
              <a:buChar char="○"/>
            </a:pPr>
            <a:r>
              <a:rPr lang="en"/>
              <a:t>For</a:t>
            </a:r>
            <a:r>
              <a:rPr lang="en"/>
              <a:t> logging and monitoring</a:t>
            </a:r>
            <a:endParaRPr/>
          </a:p>
        </p:txBody>
      </p:sp>
      <p:cxnSp>
        <p:nvCxnSpPr>
          <p:cNvPr id="175" name="Google Shape;175;p29"/>
          <p:cNvCxnSpPr/>
          <p:nvPr/>
        </p:nvCxnSpPr>
        <p:spPr>
          <a:xfrm>
            <a:off x="2528332" y="2518986"/>
            <a:ext cx="621600" cy="0"/>
          </a:xfrm>
          <a:prstGeom prst="straightConnector1">
            <a:avLst/>
          </a:prstGeom>
          <a:noFill/>
          <a:ln cap="flat" cmpd="sng" w="76200">
            <a:solidFill>
              <a:srgbClr val="8900E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