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146847063" r:id="rId10"/>
    <p:sldId id="265" r:id="rId11"/>
    <p:sldId id="2146847064" r:id="rId12"/>
    <p:sldId id="266" r:id="rId13"/>
    <p:sldId id="2146847065" r:id="rId14"/>
    <p:sldId id="267" r:id="rId15"/>
    <p:sldId id="2146847066" r:id="rId16"/>
    <p:sldId id="2146847067" r:id="rId17"/>
    <p:sldId id="268" r:id="rId18"/>
    <p:sldId id="2146847055" r:id="rId19"/>
    <p:sldId id="2146847068"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01" autoAdjust="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297385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78833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hyperlink" Target="https://jalshakti-ddws.gov.in/"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slide" Target="slide15.xml"/><Relationship Id="rId4" Type="http://schemas.openxmlformats.org/officeDocument/2006/relationships/hyperlink" Target="https://cloud.ibm.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ikosh.indiaai.gov.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5"/>
                </a:solidFill>
              </a:rPr>
              <a:t>Improved Source of Drinking Water</a:t>
            </a:r>
            <a:endParaRPr lang="en-US" b="1" dirty="0">
              <a:solidFill>
                <a:schemeClr val="accent5"/>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33303" y="4586365"/>
            <a:ext cx="9535886" cy="1631216"/>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2">
                    <a:lumMod val="20000"/>
                    <a:lumOff val="80000"/>
                  </a:schemeClr>
                </a:solidFill>
                <a:latin typeface="Arial"/>
                <a:cs typeface="Arial"/>
              </a:rPr>
              <a:t>KOKKILIGADDA HARI KISHORE</a:t>
            </a: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College Name </a:t>
            </a:r>
            <a:r>
              <a:rPr lang="en-US" sz="2000" b="1" dirty="0">
                <a:solidFill>
                  <a:schemeClr val="accent1">
                    <a:lumMod val="75000"/>
                  </a:schemeClr>
                </a:solidFill>
                <a:latin typeface="Arial"/>
                <a:cs typeface="Arial"/>
              </a:rPr>
              <a:t>-  </a:t>
            </a:r>
            <a:r>
              <a:rPr lang="en-US" sz="2000" b="1" dirty="0">
                <a:solidFill>
                  <a:schemeClr val="accent2">
                    <a:lumMod val="20000"/>
                    <a:lumOff val="80000"/>
                  </a:schemeClr>
                </a:solidFill>
                <a:latin typeface="Arial"/>
                <a:cs typeface="Arial"/>
              </a:rPr>
              <a:t>R.V.R &amp; J.C COLLEGE OF ENGINEERING       </a:t>
            </a:r>
          </a:p>
          <a:p>
            <a:r>
              <a:rPr lang="en-US" sz="2000" b="1" dirty="0">
                <a:solidFill>
                  <a:schemeClr val="accent1">
                    <a:lumMod val="75000"/>
                  </a:schemeClr>
                </a:solidFill>
                <a:latin typeface="Arial"/>
                <a:cs typeface="Arial"/>
              </a:rPr>
              <a:t>           </a:t>
            </a:r>
            <a:r>
              <a:rPr lang="en-US" sz="2000" dirty="0">
                <a:solidFill>
                  <a:schemeClr val="accent1">
                    <a:lumMod val="75000"/>
                  </a:schemeClr>
                </a:solidFill>
                <a:latin typeface="Arial"/>
                <a:cs typeface="Arial"/>
              </a:rPr>
              <a:t>Department</a:t>
            </a:r>
            <a:r>
              <a:rPr lang="en-US" sz="2000" b="1" dirty="0">
                <a:solidFill>
                  <a:schemeClr val="accent1">
                    <a:lumMod val="75000"/>
                  </a:schemeClr>
                </a:solidFill>
                <a:latin typeface="Arial"/>
                <a:cs typeface="Arial"/>
              </a:rPr>
              <a:t> - </a:t>
            </a:r>
            <a:r>
              <a:rPr lang="en-US" sz="2000" b="1" dirty="0">
                <a:solidFill>
                  <a:schemeClr val="accent2">
                    <a:lumMod val="20000"/>
                    <a:lumOff val="80000"/>
                  </a:schemeClr>
                </a:solidFill>
                <a:latin typeface="Arial"/>
                <a:cs typeface="Arial"/>
              </a:rPr>
              <a:t>CSE(Computer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1242-CA38-624F-2471-92C266BD2F48}"/>
              </a:ext>
            </a:extLst>
          </p:cNvPr>
          <p:cNvSpPr>
            <a:spLocks noGrp="1"/>
          </p:cNvSpPr>
          <p:nvPr>
            <p:ph type="title"/>
          </p:nvPr>
        </p:nvSpPr>
        <p:spPr>
          <a:xfrm>
            <a:off x="340122" y="643965"/>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8902A5D7-80B1-FB89-7468-404534463847}"/>
              </a:ext>
            </a:extLst>
          </p:cNvPr>
          <p:cNvSpPr>
            <a:spLocks noGrp="1"/>
          </p:cNvSpPr>
          <p:nvPr>
            <p:ph idx="1"/>
          </p:nvPr>
        </p:nvSpPr>
        <p:spPr>
          <a:xfrm>
            <a:off x="494258" y="1238597"/>
            <a:ext cx="11203483" cy="5195454"/>
          </a:xfrm>
        </p:spPr>
        <p:txBody>
          <a:bodyPr>
            <a:normAutofit fontScale="40000" lnSpcReduction="20000"/>
          </a:bodyPr>
          <a:lstStyle/>
          <a:p>
            <a:pPr>
              <a:buFont typeface="Wingdings" panose="05000000000000000000" pitchFamily="2" charset="2"/>
              <a:buChar char="q"/>
            </a:pPr>
            <a:r>
              <a:rPr lang="en-IN" sz="8000" b="1" dirty="0">
                <a:solidFill>
                  <a:schemeClr val="accent2">
                    <a:lumMod val="50000"/>
                  </a:schemeClr>
                </a:solidFill>
              </a:rPr>
              <a:t>Deployment on IBM Cloud:</a:t>
            </a:r>
          </a:p>
          <a:p>
            <a:r>
              <a:rPr lang="en-IN" sz="4500" b="1" dirty="0"/>
              <a:t>Platform Used</a:t>
            </a:r>
            <a:endParaRPr lang="en-IN" sz="4500" dirty="0"/>
          </a:p>
          <a:p>
            <a:pPr lvl="1"/>
            <a:r>
              <a:rPr lang="en-IN" sz="4500" b="1" dirty="0"/>
              <a:t>IBM Cloud with Watson Studio / Cloud Pak for Data</a:t>
            </a:r>
            <a:endParaRPr lang="en-IN" sz="4500" dirty="0"/>
          </a:p>
          <a:p>
            <a:r>
              <a:rPr lang="en-IN" sz="4500" b="1" dirty="0"/>
              <a:t>Model Hosting</a:t>
            </a:r>
            <a:endParaRPr lang="en-IN" sz="4500" dirty="0"/>
          </a:p>
          <a:p>
            <a:pPr lvl="1"/>
            <a:r>
              <a:rPr lang="en-IN" sz="4500" dirty="0"/>
              <a:t>Deploy trained model as a </a:t>
            </a:r>
            <a:r>
              <a:rPr lang="en-IN" sz="4500" b="1" dirty="0"/>
              <a:t>web service API</a:t>
            </a:r>
            <a:endParaRPr lang="en-IN" sz="4500" dirty="0"/>
          </a:p>
          <a:p>
            <a:pPr lvl="1"/>
            <a:r>
              <a:rPr lang="en-IN" sz="4500" dirty="0"/>
              <a:t>Use </a:t>
            </a:r>
            <a:r>
              <a:rPr lang="en-IN" sz="4500" b="1" dirty="0"/>
              <a:t>IBM Machine Learning</a:t>
            </a:r>
            <a:r>
              <a:rPr lang="en-IN" sz="4500" dirty="0"/>
              <a:t> instance for real-time predictions</a:t>
            </a:r>
          </a:p>
          <a:p>
            <a:r>
              <a:rPr lang="en-IN" sz="4500" b="1" dirty="0"/>
              <a:t>User Interface</a:t>
            </a:r>
            <a:endParaRPr lang="en-IN" sz="4500" dirty="0"/>
          </a:p>
          <a:p>
            <a:pPr lvl="1"/>
            <a:r>
              <a:rPr lang="en-IN" sz="4500" dirty="0"/>
              <a:t>Integrated with a front-end (</a:t>
            </a:r>
            <a:r>
              <a:rPr lang="en-IN" sz="4500" dirty="0" err="1"/>
              <a:t>Streamlit</a:t>
            </a:r>
            <a:r>
              <a:rPr lang="en-IN" sz="4500" dirty="0"/>
              <a:t> / simple Flask app)</a:t>
            </a:r>
          </a:p>
          <a:p>
            <a:pPr lvl="1"/>
            <a:r>
              <a:rPr lang="en-IN" sz="4500" dirty="0"/>
              <a:t>Accepts inputs: Region, income group, fuel usage</a:t>
            </a:r>
          </a:p>
          <a:p>
            <a:pPr lvl="1"/>
            <a:r>
              <a:rPr lang="en-IN" sz="4500" dirty="0"/>
              <a:t>Displays: Predicted water source category + visualization</a:t>
            </a:r>
          </a:p>
          <a:p>
            <a:r>
              <a:rPr lang="en-IN" sz="4500" b="1" dirty="0"/>
              <a:t>Scalability &amp; Access</a:t>
            </a:r>
            <a:endParaRPr lang="en-IN" sz="4500" dirty="0"/>
          </a:p>
          <a:p>
            <a:pPr lvl="1"/>
            <a:r>
              <a:rPr lang="en-IN" sz="4500" dirty="0"/>
              <a:t>Hosted on IBM Cloud, accessible via public endpoint</a:t>
            </a:r>
          </a:p>
          <a:p>
            <a:pPr lvl="1"/>
            <a:r>
              <a:rPr lang="en-IN" sz="4500" dirty="0"/>
              <a:t>Supports multiple users for policy or field use</a:t>
            </a:r>
          </a:p>
          <a:p>
            <a:endParaRPr lang="en-IN" dirty="0"/>
          </a:p>
        </p:txBody>
      </p:sp>
    </p:spTree>
    <p:extLst>
      <p:ext uri="{BB962C8B-B14F-4D97-AF65-F5344CB8AC3E}">
        <p14:creationId xmlns:p14="http://schemas.microsoft.com/office/powerpoint/2010/main" val="422394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9">
            <a:extLst>
              <a:ext uri="{FF2B5EF4-FFF2-40B4-BE49-F238E27FC236}">
                <a16:creationId xmlns:a16="http://schemas.microsoft.com/office/drawing/2014/main" id="{7CD08F67-31A7-A9FE-DA0D-BDC0AAC77147}"/>
              </a:ext>
            </a:extLst>
          </p:cNvPr>
          <p:cNvPicPr>
            <a:picLocks noGrp="1" noChangeAspect="1"/>
          </p:cNvPicPr>
          <p:nvPr>
            <p:ph idx="1"/>
          </p:nvPr>
        </p:nvPicPr>
        <p:blipFill>
          <a:blip r:embed="rId2"/>
          <a:stretch>
            <a:fillRect/>
          </a:stretch>
        </p:blipFill>
        <p:spPr>
          <a:xfrm>
            <a:off x="581025" y="1232452"/>
            <a:ext cx="11029950" cy="47942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2BED-AFD6-E72E-0FC9-F8A8079ACB2B}"/>
              </a:ext>
            </a:extLst>
          </p:cNvPr>
          <p:cNvSpPr>
            <a:spLocks noGrp="1"/>
          </p:cNvSpPr>
          <p:nvPr>
            <p:ph type="title"/>
          </p:nvPr>
        </p:nvSpPr>
        <p:spPr>
          <a:xfrm>
            <a:off x="431229" y="702156"/>
            <a:ext cx="11029950"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pic>
        <p:nvPicPr>
          <p:cNvPr id="4" name="Content Placeholder 4">
            <a:extLst>
              <a:ext uri="{FF2B5EF4-FFF2-40B4-BE49-F238E27FC236}">
                <a16:creationId xmlns:a16="http://schemas.microsoft.com/office/drawing/2014/main" id="{739323B4-4966-6EA8-D717-99D7E0990325}"/>
              </a:ext>
            </a:extLst>
          </p:cNvPr>
          <p:cNvPicPr>
            <a:picLocks noGrp="1" noChangeAspect="1"/>
          </p:cNvPicPr>
          <p:nvPr>
            <p:ph idx="1"/>
          </p:nvPr>
        </p:nvPicPr>
        <p:blipFill>
          <a:blip r:embed="rId2"/>
          <a:stretch>
            <a:fillRect/>
          </a:stretch>
        </p:blipFill>
        <p:spPr>
          <a:xfrm>
            <a:off x="581025" y="1172095"/>
            <a:ext cx="11029950" cy="5079076"/>
          </a:xfrm>
          <a:prstGeom prst="rect">
            <a:avLst/>
          </a:prstGeom>
        </p:spPr>
      </p:pic>
    </p:spTree>
    <p:extLst>
      <p:ext uri="{BB962C8B-B14F-4D97-AF65-F5344CB8AC3E}">
        <p14:creationId xmlns:p14="http://schemas.microsoft.com/office/powerpoint/2010/main" val="275996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1B89-6B4B-59AE-6126-52348BBC3975}"/>
              </a:ext>
            </a:extLst>
          </p:cNvPr>
          <p:cNvSpPr>
            <a:spLocks noGrp="1"/>
          </p:cNvSpPr>
          <p:nvPr>
            <p:ph type="title"/>
          </p:nvPr>
        </p:nvSpPr>
        <p:spPr/>
        <p:txBody>
          <a:bodyPr/>
          <a:lstStyle/>
          <a:p>
            <a:r>
              <a:rPr lang="en-US" dirty="0" err="1"/>
              <a:t>Cont</a:t>
            </a:r>
            <a:r>
              <a:rPr lang="en-US" dirty="0"/>
              <a:t>…</a:t>
            </a:r>
            <a:endParaRPr lang="en-IN" dirty="0"/>
          </a:p>
        </p:txBody>
      </p:sp>
      <p:pic>
        <p:nvPicPr>
          <p:cNvPr id="4" name="Content Placeholder 4">
            <a:extLst>
              <a:ext uri="{FF2B5EF4-FFF2-40B4-BE49-F238E27FC236}">
                <a16:creationId xmlns:a16="http://schemas.microsoft.com/office/drawing/2014/main" id="{ECC27D9B-AB4C-C840-371F-B11D76D16C54}"/>
              </a:ext>
            </a:extLst>
          </p:cNvPr>
          <p:cNvPicPr>
            <a:picLocks noGrp="1" noChangeAspect="1"/>
          </p:cNvPicPr>
          <p:nvPr>
            <p:ph idx="1"/>
          </p:nvPr>
        </p:nvPicPr>
        <p:blipFill>
          <a:blip r:embed="rId2"/>
          <a:stretch>
            <a:fillRect/>
          </a:stretch>
        </p:blipFill>
        <p:spPr>
          <a:xfrm>
            <a:off x="581192" y="1301750"/>
            <a:ext cx="6376561" cy="4854094"/>
          </a:xfrm>
          <a:prstGeom prst="rect">
            <a:avLst/>
          </a:prstGeom>
        </p:spPr>
      </p:pic>
      <p:sp>
        <p:nvSpPr>
          <p:cNvPr id="5" name="TextBox 4">
            <a:extLst>
              <a:ext uri="{FF2B5EF4-FFF2-40B4-BE49-F238E27FC236}">
                <a16:creationId xmlns:a16="http://schemas.microsoft.com/office/drawing/2014/main" id="{60980243-4592-430A-AD9B-2340B13C2208}"/>
              </a:ext>
            </a:extLst>
          </p:cNvPr>
          <p:cNvSpPr txBox="1"/>
          <p:nvPr/>
        </p:nvSpPr>
        <p:spPr>
          <a:xfrm>
            <a:off x="7381702" y="2635135"/>
            <a:ext cx="4430683" cy="2862322"/>
          </a:xfrm>
          <a:prstGeom prst="rect">
            <a:avLst/>
          </a:prstGeom>
          <a:noFill/>
        </p:spPr>
        <p:txBody>
          <a:bodyPr wrap="square" rtlCol="0">
            <a:spAutoFit/>
          </a:bodyPr>
          <a:lstStyle/>
          <a:p>
            <a:r>
              <a:rPr lang="en-US" sz="2000" dirty="0">
                <a:solidFill>
                  <a:schemeClr val="accent1"/>
                </a:solidFill>
              </a:rPr>
              <a:t>Multi-class classification model</a:t>
            </a:r>
            <a:r>
              <a:rPr lang="en-US" sz="2000" dirty="0"/>
              <a:t> predicted Indian states based on water quality indicators and demographics, with low confidence suggesting data imbalance. Highest water access seen in rural males under 18 (88%), while older females showed lowest (35%). Model tuning and feature engineering recommended to improve accuracy</a:t>
            </a:r>
            <a:r>
              <a:rPr lang="en-US" dirty="0"/>
              <a:t>.</a:t>
            </a:r>
            <a:endParaRPr lang="en-IN" dirty="0"/>
          </a:p>
        </p:txBody>
      </p:sp>
    </p:spTree>
    <p:extLst>
      <p:ext uri="{BB962C8B-B14F-4D97-AF65-F5344CB8AC3E}">
        <p14:creationId xmlns:p14="http://schemas.microsoft.com/office/powerpoint/2010/main" val="2250421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13905"/>
            <a:ext cx="11214568" cy="5328459"/>
          </a:xfrm>
        </p:spPr>
        <p:txBody>
          <a:bodyPr>
            <a:normAutofit/>
          </a:bodyPr>
          <a:lstStyle/>
          <a:p>
            <a:r>
              <a:rPr lang="en-US" sz="2000" dirty="0"/>
              <a:t>The project highlights </a:t>
            </a:r>
            <a:r>
              <a:rPr lang="en-US" sz="2000" b="1" dirty="0"/>
              <a:t>critical disparities</a:t>
            </a:r>
            <a:r>
              <a:rPr lang="en-US" sz="2000" dirty="0"/>
              <a:t> in access to improved drinking water across various </a:t>
            </a:r>
            <a:r>
              <a:rPr lang="en-US" sz="2000" b="1" dirty="0"/>
              <a:t>states, sectors, age groups, and genders</a:t>
            </a:r>
            <a:r>
              <a:rPr lang="en-US" sz="2000" dirty="0"/>
              <a:t> in India.</a:t>
            </a:r>
          </a:p>
          <a:p>
            <a:r>
              <a:rPr lang="en-US" sz="2000" dirty="0"/>
              <a:t>Data analysis reveals that </a:t>
            </a:r>
            <a:r>
              <a:rPr lang="en-US" sz="2000" b="1" dirty="0"/>
              <a:t>rural areas and certain social groups</a:t>
            </a:r>
            <a:r>
              <a:rPr lang="en-US" sz="2000" dirty="0"/>
              <a:t> still face significant challenges in accessing safe drinking water.</a:t>
            </a:r>
          </a:p>
          <a:p>
            <a:r>
              <a:rPr lang="en-US" sz="2000" dirty="0"/>
              <a:t>The insights generated from this study can support </a:t>
            </a:r>
            <a:r>
              <a:rPr lang="en-US" sz="2000" b="1" dirty="0"/>
              <a:t>evidence-based policymaking</a:t>
            </a:r>
            <a:r>
              <a:rPr lang="en-US" sz="2000" dirty="0"/>
              <a:t> and targeted resource allocation.</a:t>
            </a:r>
          </a:p>
          <a:p>
            <a:r>
              <a:rPr lang="en-US" sz="2000" dirty="0"/>
              <a:t>This work aligns with the goals of </a:t>
            </a:r>
            <a:r>
              <a:rPr lang="en-US" sz="2000" b="1" dirty="0"/>
              <a:t>Sustainable Development Goal 6 (Clean Water and Sanitation)</a:t>
            </a:r>
            <a:r>
              <a:rPr lang="en-US" sz="2000" dirty="0"/>
              <a:t> and can help monitor India's progress toward achieving equitable access to water.</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F8BB10AD-7A8A-C3D7-1633-16E8281470E6}"/>
              </a:ext>
            </a:extLst>
          </p:cNvPr>
          <p:cNvSpPr txBox="1"/>
          <p:nvPr/>
        </p:nvSpPr>
        <p:spPr>
          <a:xfrm>
            <a:off x="706580" y="1241932"/>
            <a:ext cx="10349346" cy="544302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t>Scalability Across Regions:</a:t>
            </a:r>
            <a:endParaRPr lang="en-US" dirty="0"/>
          </a:p>
          <a:p>
            <a:pPr lvl="1">
              <a:lnSpc>
                <a:spcPct val="150000"/>
              </a:lnSpc>
            </a:pPr>
            <a:r>
              <a:rPr lang="en-US" dirty="0"/>
              <a:t>The model can be expanded to include more granular data (district/village level), allowing policymakers to target interventions more effectively.</a:t>
            </a:r>
          </a:p>
          <a:p>
            <a:pPr lvl="1">
              <a:lnSpc>
                <a:spcPct val="150000"/>
              </a:lnSpc>
            </a:pPr>
            <a:r>
              <a:rPr lang="en-US" dirty="0"/>
              <a:t>It can also be adapted for other countries with similar demographic and water access issues.</a:t>
            </a:r>
          </a:p>
          <a:p>
            <a:pPr marL="285750" indent="-285750">
              <a:lnSpc>
                <a:spcPct val="150000"/>
              </a:lnSpc>
              <a:buFont typeface="Wingdings" panose="05000000000000000000" pitchFamily="2" charset="2"/>
              <a:buChar char="Ø"/>
            </a:pPr>
            <a:r>
              <a:rPr lang="en-US" b="1" dirty="0"/>
              <a:t>Integration with Real-Time Data:</a:t>
            </a:r>
            <a:endParaRPr lang="en-US" dirty="0"/>
          </a:p>
          <a:p>
            <a:pPr lvl="1">
              <a:lnSpc>
                <a:spcPct val="150000"/>
              </a:lnSpc>
            </a:pPr>
            <a:r>
              <a:rPr lang="en-US" dirty="0"/>
              <a:t>The model can be integrated with IoT or smart sensors in the future to receive real-time water quality and availability data, enhancing prediction accuracy.</a:t>
            </a:r>
          </a:p>
          <a:p>
            <a:pPr lvl="1">
              <a:lnSpc>
                <a:spcPct val="150000"/>
              </a:lnSpc>
            </a:pPr>
            <a:r>
              <a:rPr lang="en-US" dirty="0"/>
              <a:t>Real-time alerts can help authorities act promptly in regions showing signs of water scarcity.</a:t>
            </a:r>
          </a:p>
          <a:p>
            <a:pPr marL="285750" indent="-285750">
              <a:lnSpc>
                <a:spcPct val="150000"/>
              </a:lnSpc>
              <a:buFont typeface="Wingdings" panose="05000000000000000000" pitchFamily="2" charset="2"/>
              <a:buChar char="Ø"/>
            </a:pPr>
            <a:r>
              <a:rPr lang="en-US" b="1" dirty="0"/>
              <a:t>Policy and Planning Tool:</a:t>
            </a:r>
            <a:endParaRPr lang="en-US" dirty="0"/>
          </a:p>
          <a:p>
            <a:pPr lvl="1">
              <a:lnSpc>
                <a:spcPct val="150000"/>
              </a:lnSpc>
            </a:pPr>
            <a:r>
              <a:rPr lang="en-US" dirty="0"/>
              <a:t>Government agencies and NGOs can use the model’s insights to design water distribution systems and plan infrastructure development.</a:t>
            </a:r>
          </a:p>
          <a:p>
            <a:pPr lvl="1">
              <a:lnSpc>
                <a:spcPct val="150000"/>
              </a:lnSpc>
            </a:pPr>
            <a:r>
              <a:rPr lang="en-US" dirty="0"/>
              <a:t>It can help prioritize high-risk areas for urgent attention.</a:t>
            </a:r>
          </a:p>
          <a:p>
            <a:pPr lvl="1">
              <a:lnSpc>
                <a:spcPct val="150000"/>
              </a:lnSpc>
            </a:pPr>
            <a:r>
              <a:rPr lang="en-US" dirty="0"/>
              <a:t> </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D122-017C-FD99-960D-47B4E4C8149F}"/>
              </a:ext>
            </a:extLst>
          </p:cNvPr>
          <p:cNvSpPr>
            <a:spLocks noGrp="1"/>
          </p:cNvSpPr>
          <p:nvPr>
            <p:ph type="title"/>
          </p:nvPr>
        </p:nvSpPr>
        <p:spPr>
          <a:xfrm>
            <a:off x="489750" y="627342"/>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BC1597C9-26C6-77AC-F078-E2D01132E898}"/>
              </a:ext>
            </a:extLst>
          </p:cNvPr>
          <p:cNvSpPr>
            <a:spLocks noGrp="1"/>
          </p:cNvSpPr>
          <p:nvPr>
            <p:ph idx="1"/>
          </p:nvPr>
        </p:nvSpPr>
        <p:spPr>
          <a:xfrm>
            <a:off x="581192" y="1157637"/>
            <a:ext cx="11029615" cy="5301351"/>
          </a:xfrm>
        </p:spPr>
        <p:txBody>
          <a:bodyPr>
            <a:normAutofit fontScale="77500" lnSpcReduction="20000"/>
          </a:bodyPr>
          <a:lstStyle/>
          <a:p>
            <a:pPr>
              <a:lnSpc>
                <a:spcPct val="120000"/>
              </a:lnSpc>
              <a:buFont typeface="Wingdings" panose="05000000000000000000" pitchFamily="2" charset="2"/>
              <a:buChar char="Ø"/>
            </a:pPr>
            <a:r>
              <a:rPr lang="en-US" sz="2600" b="1" dirty="0"/>
              <a:t>Machine Learning Model Enhancement:</a:t>
            </a:r>
            <a:endParaRPr lang="en-US" sz="2600" dirty="0"/>
          </a:p>
          <a:p>
            <a:pPr lvl="1">
              <a:lnSpc>
                <a:spcPct val="120000"/>
              </a:lnSpc>
            </a:pPr>
            <a:r>
              <a:rPr lang="en-US" sz="2600" dirty="0"/>
              <a:t>With additional data and training, the model’s accuracy can be improved using advanced algorithms like ensemble models or deep learning.</a:t>
            </a:r>
          </a:p>
          <a:p>
            <a:pPr lvl="1">
              <a:lnSpc>
                <a:spcPct val="120000"/>
              </a:lnSpc>
            </a:pPr>
            <a:r>
              <a:rPr lang="en-US" sz="2600" dirty="0"/>
              <a:t>Features like seasonality, climate data, or economic indicators could also be added for better predictions</a:t>
            </a:r>
          </a:p>
          <a:p>
            <a:pPr>
              <a:lnSpc>
                <a:spcPct val="120000"/>
              </a:lnSpc>
              <a:buFont typeface="Wingdings" panose="05000000000000000000" pitchFamily="2" charset="2"/>
              <a:buChar char="Ø"/>
            </a:pPr>
            <a:r>
              <a:rPr lang="en-US" sz="2600" b="1" dirty="0"/>
              <a:t>Public Dashboard &amp; Awareness:</a:t>
            </a:r>
            <a:endParaRPr lang="en-US" sz="2600" dirty="0"/>
          </a:p>
          <a:p>
            <a:pPr lvl="1">
              <a:lnSpc>
                <a:spcPct val="120000"/>
              </a:lnSpc>
            </a:pPr>
            <a:r>
              <a:rPr lang="en-US" sz="2600" dirty="0"/>
              <a:t>A user-friendly dashboard could be developed for public access, enabling citizens to understand water accessibility in their areas.</a:t>
            </a:r>
          </a:p>
          <a:p>
            <a:pPr lvl="1">
              <a:lnSpc>
                <a:spcPct val="120000"/>
              </a:lnSpc>
            </a:pPr>
            <a:r>
              <a:rPr lang="en-US" sz="2600" dirty="0"/>
              <a:t>This increases public awareness and encourages local-level action.</a:t>
            </a:r>
          </a:p>
          <a:p>
            <a:pPr>
              <a:lnSpc>
                <a:spcPct val="120000"/>
              </a:lnSpc>
              <a:buFont typeface="Wingdings" panose="05000000000000000000" pitchFamily="2" charset="2"/>
              <a:buChar char="Ø"/>
            </a:pPr>
            <a:r>
              <a:rPr lang="en-US" sz="2600" b="1" dirty="0"/>
              <a:t>Support for SDG Goals:</a:t>
            </a:r>
            <a:endParaRPr lang="en-US" sz="2600" dirty="0"/>
          </a:p>
          <a:p>
            <a:pPr lvl="1">
              <a:lnSpc>
                <a:spcPct val="120000"/>
              </a:lnSpc>
            </a:pPr>
            <a:r>
              <a:rPr lang="en-US" sz="2600" dirty="0"/>
              <a:t>Aligns with the United Nations Sustainable Development Goal 6: Clean Water and Sanitation.</a:t>
            </a:r>
          </a:p>
          <a:p>
            <a:pPr lvl="1">
              <a:lnSpc>
                <a:spcPct val="120000"/>
              </a:lnSpc>
            </a:pPr>
            <a:r>
              <a:rPr lang="en-US" sz="2600" dirty="0"/>
              <a:t>Can help track progress toward ensuring universal and equitable access to safe and affordable drinking water.</a:t>
            </a:r>
          </a:p>
          <a:p>
            <a:endParaRPr lang="en-IN" dirty="0"/>
          </a:p>
        </p:txBody>
      </p:sp>
    </p:spTree>
    <p:extLst>
      <p:ext uri="{BB962C8B-B14F-4D97-AF65-F5344CB8AC3E}">
        <p14:creationId xmlns:p14="http://schemas.microsoft.com/office/powerpoint/2010/main" val="374724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69432" y="0"/>
            <a:ext cx="12393128" cy="8462353"/>
          </a:xfrm>
        </p:spPr>
        <p:txBody>
          <a:bodyPr>
            <a:normAutofit/>
          </a:bodyPr>
          <a:lstStyle/>
          <a:p>
            <a:pPr>
              <a:buFont typeface="Wingdings" panose="05000000000000000000" pitchFamily="2" charset="2"/>
              <a:buChar char="v"/>
            </a:pPr>
            <a:r>
              <a:rPr lang="en-US" altLang="en-US" sz="2000" dirty="0">
                <a:solidFill>
                  <a:schemeClr val="tx1"/>
                </a:solidFill>
                <a:latin typeface="Arial" panose="020B0604020202020204" pitchFamily="34" charset="0"/>
              </a:rPr>
              <a:t> Ministry of Jal Shakti, Government of India. </a:t>
            </a:r>
            <a:r>
              <a:rPr lang="en-US" altLang="en-US" sz="2000" i="1" dirty="0">
                <a:solidFill>
                  <a:schemeClr val="tx1"/>
                </a:solidFill>
                <a:latin typeface="Arial" panose="020B0604020202020204" pitchFamily="34" charset="0"/>
              </a:rPr>
              <a:t>National Drinking Water Program – Survey Reports</a:t>
            </a:r>
          </a:p>
          <a:p>
            <a:pPr marL="0" indent="0">
              <a:buNone/>
            </a:pPr>
            <a:r>
              <a:rPr lang="en-US" sz="2000" i="1" dirty="0">
                <a:solidFill>
                  <a:schemeClr val="accent1"/>
                </a:solidFill>
                <a:latin typeface="Arial" panose="020B0604020202020204" pitchFamily="34" charset="0"/>
              </a:rPr>
              <a:t>              </a:t>
            </a:r>
            <a:r>
              <a:rPr lang="en-US" sz="2000" i="1" dirty="0">
                <a:solidFill>
                  <a:schemeClr val="accent1"/>
                </a:solidFill>
                <a:latin typeface="Arial" panose="020B0604020202020204" pitchFamily="34" charset="0"/>
                <a:hlinkClick r:id="rId2">
                  <a:extLst>
                    <a:ext uri="{A12FA001-AC4F-418D-AE19-62706E023703}">
                      <ahyp:hlinkClr xmlns:ahyp="http://schemas.microsoft.com/office/drawing/2018/hyperlinkcolor" val="tx"/>
                    </a:ext>
                  </a:extLst>
                </a:hlinkClick>
              </a:rPr>
              <a:t>https://jalshakti-ddws.gov.in</a:t>
            </a:r>
            <a:endParaRPr lang="en-US" sz="2000" i="1" dirty="0">
              <a:solidFill>
                <a:schemeClr val="accent1"/>
              </a:solidFill>
              <a:latin typeface="Arial" panose="020B0604020202020204" pitchFamily="34" charset="0"/>
            </a:endParaRPr>
          </a:p>
          <a:p>
            <a:pPr>
              <a:buFont typeface="Wingdings" panose="05000000000000000000" pitchFamily="2" charset="2"/>
              <a:buChar char="v"/>
            </a:pPr>
            <a:r>
              <a:rPr lang="en-US" altLang="en-US" sz="2000" dirty="0">
                <a:solidFill>
                  <a:schemeClr val="tx1"/>
                </a:solidFill>
                <a:latin typeface="Arial" panose="020B0604020202020204" pitchFamily="34" charset="0"/>
              </a:rPr>
              <a:t>IBM </a:t>
            </a:r>
            <a:r>
              <a:rPr lang="en-US" altLang="en-US" sz="2000" dirty="0" err="1">
                <a:solidFill>
                  <a:schemeClr val="tx1"/>
                </a:solidFill>
                <a:latin typeface="Arial" panose="020B0604020202020204" pitchFamily="34" charset="0"/>
              </a:rPr>
              <a:t>Watsonx</a:t>
            </a:r>
            <a:r>
              <a:rPr lang="en-US" altLang="en-US" sz="2000" dirty="0">
                <a:solidFill>
                  <a:schemeClr val="tx1"/>
                </a:solidFill>
                <a:latin typeface="Arial" panose="020B0604020202020204" pitchFamily="34" charset="0"/>
              </a:rPr>
              <a:t> Platform – Official Documentation</a:t>
            </a:r>
          </a:p>
          <a:p>
            <a:pPr marL="0" indent="0">
              <a:buNone/>
            </a:pPr>
            <a:r>
              <a:rPr lang="en-US" altLang="en-US" sz="2000" dirty="0">
                <a:solidFill>
                  <a:schemeClr val="accent1"/>
                </a:solidFill>
                <a:latin typeface="Arial" panose="020B0604020202020204" pitchFamily="34" charset="0"/>
              </a:rPr>
              <a:t>         </a:t>
            </a:r>
            <a:r>
              <a:rPr lang="en-US" altLang="en-US" sz="2000" dirty="0">
                <a:solidFill>
                  <a:schemeClr val="accent1"/>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 https://www.ibm.com/products/watsonx</a:t>
            </a:r>
            <a:endParaRPr lang="en-US" altLang="en-US" sz="2000" dirty="0">
              <a:solidFill>
                <a:schemeClr val="accent1"/>
              </a:solidFill>
              <a:latin typeface="Arial" panose="020B0604020202020204" pitchFamily="34" charset="0"/>
            </a:endParaRPr>
          </a:p>
          <a:p>
            <a:pPr>
              <a:buFont typeface="Wingdings" panose="05000000000000000000" pitchFamily="2" charset="2"/>
              <a:buChar char="v"/>
            </a:pPr>
            <a:r>
              <a:rPr lang="en-US" altLang="en-US" sz="2000" dirty="0">
                <a:solidFill>
                  <a:schemeClr val="tx1"/>
                </a:solidFill>
                <a:latin typeface="Arial" panose="020B0604020202020204" pitchFamily="34" charset="0"/>
              </a:rPr>
              <a:t>IBM Cloud – AI and Machine Learning Services</a:t>
            </a:r>
          </a:p>
          <a:p>
            <a:pPr marL="0" indent="0">
              <a:buNone/>
            </a:pPr>
            <a:r>
              <a:rPr lang="en-US" altLang="en-US" sz="2000" dirty="0">
                <a:solidFill>
                  <a:schemeClr val="accent1"/>
                </a:solidFill>
                <a:latin typeface="Arial" panose="020B0604020202020204" pitchFamily="34" charset="0"/>
              </a:rPr>
              <a:t>           </a:t>
            </a:r>
            <a:r>
              <a:rPr lang="en-US" sz="2000" dirty="0">
                <a:solidFill>
                  <a:schemeClr val="accent1"/>
                </a:solidFill>
                <a:hlinkClick r:id="rId4">
                  <a:extLst>
                    <a:ext uri="{A12FA001-AC4F-418D-AE19-62706E023703}">
                      <ahyp:hlinkClr xmlns:ahyp="http://schemas.microsoft.com/office/drawing/2018/hyperlinkcolor" val="tx"/>
                    </a:ext>
                  </a:extLst>
                </a:hlinkClick>
              </a:rPr>
              <a:t>https://cloud.ibm.com</a:t>
            </a:r>
            <a:endParaRPr lang="en-US" sz="2000" dirty="0">
              <a:solidFill>
                <a:schemeClr val="accent1"/>
              </a:solidFill>
            </a:endParaRPr>
          </a:p>
          <a:p>
            <a:pPr>
              <a:buFont typeface="Wingdings" panose="05000000000000000000" pitchFamily="2" charset="2"/>
              <a:buChar char="v"/>
            </a:pPr>
            <a:r>
              <a:rPr lang="en-US" sz="2000" dirty="0"/>
              <a:t>AI Kosh Dataset Link –</a:t>
            </a:r>
            <a:r>
              <a:rPr lang="en-US" altLang="en-US" sz="2000" dirty="0">
                <a:solidFill>
                  <a:schemeClr val="accent1"/>
                </a:solidFill>
                <a:latin typeface="Arial" panose="020B0604020202020204" pitchFamily="34" charset="0"/>
              </a:rPr>
              <a:t>  </a:t>
            </a:r>
            <a:r>
              <a:rPr lang="en-US" sz="2000" dirty="0">
                <a:solidFill>
                  <a:schemeClr val="accent1"/>
                </a:solidFill>
              </a:rPr>
              <a:t> </a:t>
            </a:r>
            <a:r>
              <a:rPr lang="en-US" sz="2000" dirty="0">
                <a:solidFill>
                  <a:schemeClr val="accent1"/>
                </a:solidFill>
                <a:hlinkClick r:id="rId5" action="ppaction://hlinksldjump">
                  <a:extLst>
                    <a:ext uri="{A12FA001-AC4F-418D-AE19-62706E023703}">
                      <ahyp:hlinkClr xmlns:ahyp="http://schemas.microsoft.com/office/drawing/2018/hyperlinkcolor" val="tx"/>
                    </a:ext>
                  </a:extLst>
                </a:hlinkClick>
              </a:rPr>
              <a:t>https://aikosh.indiaai.gov.in/web/datasets/details/improved_source_of_drinking_water_            multiple_indicator_survey_78th_round.html</a:t>
            </a:r>
            <a:endParaRPr lang="en-US" sz="2000" dirty="0">
              <a:solidFill>
                <a:schemeClr val="accent1"/>
              </a:solidFill>
            </a:endParaRPr>
          </a:p>
          <a:p>
            <a:pPr>
              <a:buFont typeface="Wingdings" panose="05000000000000000000" pitchFamily="2" charset="2"/>
              <a:buChar char="v"/>
            </a:pPr>
            <a:r>
              <a:rPr lang="en-US" altLang="en-US" sz="2000" dirty="0">
                <a:solidFill>
                  <a:schemeClr val="tx1"/>
                </a:solidFill>
                <a:latin typeface="Arial" panose="020B0604020202020204" pitchFamily="34" charset="0"/>
              </a:rPr>
              <a:t>Scikit-learn Documentation (for classification model reference).</a:t>
            </a:r>
          </a:p>
          <a:p>
            <a:pPr marL="0" indent="0">
              <a:buNone/>
            </a:pPr>
            <a:r>
              <a:rPr lang="en-US" altLang="en-US" sz="2000" dirty="0">
                <a:solidFill>
                  <a:schemeClr val="tx1"/>
                </a:solidFill>
                <a:latin typeface="Arial" panose="020B0604020202020204" pitchFamily="34" charset="0"/>
              </a:rPr>
              <a:t>       </a:t>
            </a:r>
            <a:r>
              <a:rPr lang="en-US" altLang="en-US" sz="2000" dirty="0">
                <a:solidFill>
                  <a:schemeClr val="accent1"/>
                </a:solidFill>
                <a:latin typeface="Arial" panose="020B0604020202020204" pitchFamily="34" charset="0"/>
              </a:rPr>
              <a:t>  </a:t>
            </a:r>
            <a:r>
              <a:rPr lang="en-US" altLang="en-US" sz="2000" dirty="0">
                <a:solidFill>
                  <a:schemeClr val="accent1"/>
                </a:solidFill>
                <a:latin typeface="Arial" panose="020B0604020202020204" pitchFamily="34" charset="0"/>
                <a:hlinkClick r:id="rId6">
                  <a:extLst>
                    <a:ext uri="{A12FA001-AC4F-418D-AE19-62706E023703}">
                      <ahyp:hlinkClr xmlns:ahyp="http://schemas.microsoft.com/office/drawing/2018/hyperlinkcolor" val="tx"/>
                    </a:ext>
                  </a:extLst>
                </a:hlinkClick>
              </a:rPr>
              <a:t>https://scikit-learn.org/stable/</a:t>
            </a:r>
            <a:endParaRPr lang="en-US" altLang="en-US" sz="2000" dirty="0">
              <a:solidFill>
                <a:schemeClr val="accent1"/>
              </a:solidFill>
              <a:latin typeface="Arial" panose="020B0604020202020204" pitchFamily="34" charset="0"/>
            </a:endParaRPr>
          </a:p>
          <a:p>
            <a:pPr>
              <a:buFont typeface="Wingdings" panose="05000000000000000000" pitchFamily="2" charset="2"/>
              <a:buChar char="v"/>
            </a:pPr>
            <a:r>
              <a:rPr lang="en-US" altLang="en-US" sz="2000" b="1" dirty="0">
                <a:solidFill>
                  <a:schemeClr val="tx1"/>
                </a:solidFill>
                <a:latin typeface="Arial" panose="020B0604020202020204" pitchFamily="34" charset="0"/>
              </a:rPr>
              <a:t>GIT-HUB Link</a:t>
            </a:r>
            <a:r>
              <a:rPr lang="en-US" altLang="en-US" sz="2000" dirty="0">
                <a:solidFill>
                  <a:schemeClr val="tx1"/>
                </a:solidFill>
                <a:latin typeface="Arial" panose="020B0604020202020204" pitchFamily="34" charset="0"/>
              </a:rPr>
              <a:t>  :    </a:t>
            </a:r>
            <a:r>
              <a:rPr lang="en-US" altLang="en-US" sz="2000" dirty="0">
                <a:solidFill>
                  <a:srgbClr val="00B050"/>
                </a:solidFill>
                <a:latin typeface="Arial" panose="020B0604020202020204" pitchFamily="34" charset="0"/>
              </a:rPr>
              <a:t> </a:t>
            </a:r>
            <a:r>
              <a:rPr lang="en-US" altLang="en-US" sz="2000" dirty="0">
                <a:solidFill>
                  <a:srgbClr val="00B050"/>
                </a:solidFill>
                <a:latin typeface="Arial" panose="020B0604020202020204" pitchFamily="34" charset="0"/>
                <a:hlinkClick r:id="rId3" action="ppaction://hlinksldjump">
                  <a:extLst>
                    <a:ext uri="{A12FA001-AC4F-418D-AE19-62706E023703}">
                      <ahyp:hlinkClr xmlns:ahyp="http://schemas.microsoft.com/office/drawing/2018/hyperlinkcolor" val="tx"/>
                    </a:ext>
                  </a:extLst>
                </a:hlinkClick>
              </a:rPr>
              <a:t>https://github.com/Harikishore71/IBM-Cloud-Project</a:t>
            </a:r>
            <a:r>
              <a:rPr lang="en-US" altLang="en-US" sz="2000" dirty="0">
                <a:solidFill>
                  <a:srgbClr val="00B050"/>
                </a:solidFill>
                <a:latin typeface="Arial" panose="020B0604020202020204" pitchFamily="34" charset="0"/>
              </a:rPr>
              <a:t>      </a:t>
            </a:r>
          </a:p>
          <a:p>
            <a:pPr marL="0" indent="0">
              <a:buNone/>
            </a:pPr>
            <a:r>
              <a:rPr lang="en-US" altLang="en-US" sz="2000" dirty="0">
                <a:solidFill>
                  <a:srgbClr val="6EAC1C"/>
                </a:solidFill>
                <a:latin typeface="Arial" panose="020B0604020202020204" pitchFamily="34" charset="0"/>
              </a:rPr>
              <a:t> </a:t>
            </a:r>
            <a:r>
              <a:rPr lang="en-US" altLang="en-US" sz="2000" dirty="0">
                <a:solidFill>
                  <a:schemeClr val="accent1"/>
                </a:solidFill>
                <a:latin typeface="Arial" panose="020B0604020202020204" pitchFamily="34" charset="0"/>
              </a:rPr>
              <a:t>                   </a:t>
            </a: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948F756-321A-7BBC-B2C8-0B4E45F56682}"/>
              </a:ext>
            </a:extLst>
          </p:cNvPr>
          <p:cNvPicPr>
            <a:picLocks noGrp="1" noChangeAspect="1"/>
          </p:cNvPicPr>
          <p:nvPr>
            <p:ph idx="1"/>
          </p:nvPr>
        </p:nvPicPr>
        <p:blipFill>
          <a:blip r:embed="rId2"/>
          <a:stretch>
            <a:fillRect/>
          </a:stretch>
        </p:blipFill>
        <p:spPr>
          <a:xfrm>
            <a:off x="581192" y="1257391"/>
            <a:ext cx="11123137" cy="5142221"/>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82610A8-7029-6DE3-1E6C-D92945B076A8}"/>
              </a:ext>
            </a:extLst>
          </p:cNvPr>
          <p:cNvPicPr>
            <a:picLocks noGrp="1" noChangeAspect="1"/>
          </p:cNvPicPr>
          <p:nvPr>
            <p:ph idx="1"/>
          </p:nvPr>
        </p:nvPicPr>
        <p:blipFill>
          <a:blip r:embed="rId2"/>
          <a:stretch>
            <a:fillRect/>
          </a:stretch>
        </p:blipFill>
        <p:spPr>
          <a:xfrm>
            <a:off x="600898" y="1232453"/>
            <a:ext cx="11242766" cy="521189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CA5ABF-4F48-22D3-00D3-4B19943B4105}"/>
              </a:ext>
            </a:extLst>
          </p:cNvPr>
          <p:cNvPicPr>
            <a:picLocks noGrp="1" noChangeAspect="1"/>
          </p:cNvPicPr>
          <p:nvPr>
            <p:ph idx="1"/>
          </p:nvPr>
        </p:nvPicPr>
        <p:blipFill>
          <a:blip r:embed="rId2"/>
          <a:stretch>
            <a:fillRect/>
          </a:stretch>
        </p:blipFill>
        <p:spPr>
          <a:xfrm>
            <a:off x="870866" y="1232452"/>
            <a:ext cx="10789920" cy="5133514"/>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547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78674"/>
            <a:ext cx="11530591" cy="5632282"/>
          </a:xfrm>
        </p:spPr>
        <p:txBody>
          <a:bodyPr>
            <a:normAutofit/>
          </a:bodyPr>
          <a:lstStyle/>
          <a:p>
            <a:pPr>
              <a:buFont typeface="Wingdings" panose="05000000000000000000" pitchFamily="2" charset="2"/>
              <a:buChar char="q"/>
            </a:pPr>
            <a:r>
              <a:rPr lang="en-US" sz="2000" b="1" dirty="0"/>
              <a:t>The Challenge: </a:t>
            </a:r>
            <a:r>
              <a:rPr lang="en-US" sz="2000" dirty="0"/>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 </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4469" y="702156"/>
            <a:ext cx="11236339"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2846" y="-931817"/>
            <a:ext cx="11602310" cy="10119360"/>
          </a:xfrm>
        </p:spPr>
        <p:txBody>
          <a:bodyPr vert="horz" lIns="91440" tIns="45720" rIns="91440" bIns="45720" rtlCol="0" anchor="ctr">
            <a:noAutofit/>
          </a:bodyPr>
          <a:lstStyle/>
          <a:p>
            <a:pPr marL="0" indent="0">
              <a:buNone/>
            </a:pPr>
            <a:r>
              <a:rPr lang="en-US" sz="2000" dirty="0"/>
              <a:t>To address the disparities in access to safe drinking water and related SDG targets, the following data-driven and policy-supporting solution is proposed:</a:t>
            </a:r>
          </a:p>
          <a:p>
            <a:pPr marL="0" indent="0">
              <a:buNone/>
            </a:pPr>
            <a:r>
              <a:rPr lang="en-US" sz="2000" b="1" dirty="0"/>
              <a:t>1. Data Collection &amp; Preprocessing</a:t>
            </a:r>
          </a:p>
          <a:p>
            <a:r>
              <a:rPr lang="en-US" sz="2000" b="1" dirty="0"/>
              <a:t>Source</a:t>
            </a:r>
            <a:r>
              <a:rPr lang="en-US" sz="2000" dirty="0"/>
              <a:t>: Use publicly available microdata from the </a:t>
            </a:r>
            <a:r>
              <a:rPr lang="en-US" sz="2000" b="1" dirty="0"/>
              <a:t>78th Round of the Multiple Indicator Survey (MIS)</a:t>
            </a:r>
            <a:r>
              <a:rPr lang="en-US" sz="2000" dirty="0"/>
              <a:t> conducted by the National Sample Survey Office (NSSO).</a:t>
            </a:r>
          </a:p>
          <a:p>
            <a:r>
              <a:rPr lang="en-US" sz="2000" b="1" dirty="0"/>
              <a:t>Clean and preprocess</a:t>
            </a:r>
            <a:r>
              <a:rPr lang="en-US" sz="2000" dirty="0"/>
              <a:t> the data to handle missing values, ensure consistency, and standardize variables (e.g., type of water source, region, income group).</a:t>
            </a:r>
          </a:p>
          <a:p>
            <a:pPr marL="0" indent="0">
              <a:buNone/>
            </a:pPr>
            <a:r>
              <a:rPr lang="en-US" sz="2000" b="1" dirty="0"/>
              <a:t>2. Data Analysis &amp; Visualization</a:t>
            </a:r>
            <a:endParaRPr lang="en-US" sz="2000" dirty="0"/>
          </a:p>
          <a:p>
            <a:pPr marL="0" indent="0">
              <a:buNone/>
            </a:pPr>
            <a:r>
              <a:rPr lang="en-US" sz="2000" dirty="0"/>
              <a:t>Perform </a:t>
            </a:r>
            <a:r>
              <a:rPr lang="en-US" sz="2000" b="1" dirty="0"/>
              <a:t>descriptive and inferential statistical analysis</a:t>
            </a:r>
            <a:r>
              <a:rPr lang="en-US" sz="2000" dirty="0"/>
              <a:t> to:</a:t>
            </a:r>
          </a:p>
          <a:p>
            <a:pPr lvl="1"/>
            <a:r>
              <a:rPr lang="en-US" sz="2000" dirty="0"/>
              <a:t>Estimate the </a:t>
            </a:r>
            <a:r>
              <a:rPr lang="en-US" sz="2000" b="1" dirty="0"/>
              <a:t>percentage of population</a:t>
            </a:r>
            <a:r>
              <a:rPr lang="en-US" sz="2000" dirty="0"/>
              <a:t> with access to </a:t>
            </a:r>
            <a:r>
              <a:rPr lang="en-US" sz="2000" b="1" dirty="0"/>
              <a:t>improved vs. unimproved</a:t>
            </a:r>
            <a:r>
              <a:rPr lang="en-US" sz="2000" dirty="0"/>
              <a:t> drinking water sources.</a:t>
            </a:r>
          </a:p>
          <a:p>
            <a:pPr lvl="1"/>
            <a:r>
              <a:rPr lang="en-US" sz="2000" dirty="0"/>
              <a:t>Compare </a:t>
            </a:r>
            <a:r>
              <a:rPr lang="en-US" sz="2000" b="1" dirty="0"/>
              <a:t>urban vs. rural</a:t>
            </a:r>
            <a:r>
              <a:rPr lang="en-US" sz="2000" dirty="0"/>
              <a:t> access levels.</a:t>
            </a:r>
          </a:p>
          <a:p>
            <a:pPr lvl="1"/>
            <a:r>
              <a:rPr lang="en-US" sz="2000" dirty="0"/>
              <a:t>Analyze </a:t>
            </a:r>
            <a:r>
              <a:rPr lang="en-US" sz="2000" b="1" dirty="0"/>
              <a:t>regional disparities</a:t>
            </a:r>
            <a:r>
              <a:rPr lang="en-US" sz="2000" dirty="0"/>
              <a:t> across states and union territories.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B338-B4D5-876E-F518-8B982EF33CC1}"/>
              </a:ext>
            </a:extLst>
          </p:cNvPr>
          <p:cNvSpPr>
            <a:spLocks noGrp="1"/>
          </p:cNvSpPr>
          <p:nvPr>
            <p:ph type="title"/>
          </p:nvPr>
        </p:nvSpPr>
        <p:spPr>
          <a:xfrm>
            <a:off x="359909" y="855739"/>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6CC2EE0E-82A8-5563-334B-A768793651B3}"/>
              </a:ext>
            </a:extLst>
          </p:cNvPr>
          <p:cNvSpPr>
            <a:spLocks noGrp="1"/>
          </p:cNvSpPr>
          <p:nvPr>
            <p:ph idx="1"/>
          </p:nvPr>
        </p:nvSpPr>
        <p:spPr>
          <a:xfrm>
            <a:off x="718154" y="-180807"/>
            <a:ext cx="11541139" cy="7990021"/>
          </a:xfrm>
        </p:spPr>
        <p:txBody>
          <a:bodyPr/>
          <a:lstStyle/>
          <a:p>
            <a:pPr marL="0" indent="0">
              <a:buNone/>
            </a:pPr>
            <a:endParaRPr lang="en-US" sz="2000" b="1" dirty="0"/>
          </a:p>
          <a:p>
            <a:pPr marL="0" indent="0">
              <a:buNone/>
            </a:pPr>
            <a:endParaRPr lang="en-US" sz="2000" b="1" dirty="0"/>
          </a:p>
          <a:p>
            <a:pPr marL="0" indent="0">
              <a:buNone/>
            </a:pPr>
            <a:r>
              <a:rPr lang="en-US" sz="2000" b="1" dirty="0"/>
              <a:t>3. Geo-Spatial Mapping</a:t>
            </a:r>
          </a:p>
          <a:p>
            <a:r>
              <a:rPr lang="en-US" sz="2000" dirty="0"/>
              <a:t>Create </a:t>
            </a:r>
            <a:r>
              <a:rPr lang="en-US" sz="2000" b="1" dirty="0"/>
              <a:t>state-wise or district-wise heatmaps</a:t>
            </a:r>
            <a:r>
              <a:rPr lang="en-US" sz="2000" dirty="0"/>
              <a:t> to identify </a:t>
            </a:r>
            <a:r>
              <a:rPr lang="en-US" sz="2000" b="1" dirty="0"/>
              <a:t>hotspots</a:t>
            </a:r>
            <a:r>
              <a:rPr lang="en-US" sz="2000" dirty="0"/>
              <a:t> lacking improved water sources.</a:t>
            </a:r>
          </a:p>
          <a:p>
            <a:r>
              <a:rPr lang="en-US" sz="2000" dirty="0"/>
              <a:t>Use GIS tools or libraries (e.g., </a:t>
            </a:r>
            <a:r>
              <a:rPr lang="en-US" sz="2000" dirty="0" err="1"/>
              <a:t>GeoPandas</a:t>
            </a:r>
            <a:r>
              <a:rPr lang="en-US" sz="2000" dirty="0"/>
              <a:t>, Folium) for geographic analysis.</a:t>
            </a:r>
          </a:p>
          <a:p>
            <a:pPr marL="0" indent="0">
              <a:buNone/>
            </a:pPr>
            <a:r>
              <a:rPr lang="en-US" sz="2000" b="1" dirty="0"/>
              <a:t>4. Disparity &amp; Vulnerability Analysis</a:t>
            </a:r>
          </a:p>
          <a:p>
            <a:r>
              <a:rPr lang="en-US" sz="2000" dirty="0"/>
              <a:t>Segment data by </a:t>
            </a:r>
            <a:r>
              <a:rPr lang="en-US" sz="2000" b="1" dirty="0"/>
              <a:t>income levels, social groups (SC/ST/OBC), gender, and educational background</a:t>
            </a:r>
            <a:r>
              <a:rPr lang="en-US" sz="2000" dirty="0"/>
              <a:t>.</a:t>
            </a:r>
          </a:p>
          <a:p>
            <a:r>
              <a:rPr lang="en-US" sz="2000" dirty="0"/>
              <a:t>Identify </a:t>
            </a:r>
            <a:r>
              <a:rPr lang="en-US" sz="2000" b="1" dirty="0"/>
              <a:t>vulnerable populations</a:t>
            </a:r>
            <a:r>
              <a:rPr lang="en-US" sz="2000" dirty="0"/>
              <a:t> most affected by lack of water access.</a:t>
            </a:r>
          </a:p>
          <a:p>
            <a:r>
              <a:rPr lang="en-US" sz="2000" dirty="0"/>
              <a:t>Perform </a:t>
            </a:r>
            <a:r>
              <a:rPr lang="en-US" sz="2000" b="1" dirty="0"/>
              <a:t>inequality indexing</a:t>
            </a:r>
            <a:r>
              <a:rPr lang="en-US" sz="2000" dirty="0"/>
              <a:t> using tools like the Gini coefficient or Lorenz curve where applicable.</a:t>
            </a:r>
          </a:p>
          <a:p>
            <a:pPr marL="0" indent="0">
              <a:buNone/>
            </a:pPr>
            <a:r>
              <a:rPr lang="en-US" sz="2000" b="1" dirty="0"/>
              <a:t>5. Predictive Modeling (Optional Advanced Step)</a:t>
            </a:r>
          </a:p>
          <a:p>
            <a:r>
              <a:rPr lang="en-US" sz="2000" dirty="0"/>
              <a:t>Develop </a:t>
            </a:r>
            <a:r>
              <a:rPr lang="en-US" sz="2000" b="1" dirty="0"/>
              <a:t>predictive models</a:t>
            </a:r>
            <a:r>
              <a:rPr lang="en-US" sz="2000" dirty="0"/>
              <a:t> (e.g., logistic regression, decision trees) to identify </a:t>
            </a:r>
            <a:r>
              <a:rPr lang="en-US" sz="2000" b="1" dirty="0"/>
              <a:t>risk factors</a:t>
            </a:r>
            <a:r>
              <a:rPr lang="en-US" sz="2000" dirty="0"/>
              <a:t> for inadequate water access.</a:t>
            </a:r>
          </a:p>
          <a:p>
            <a:r>
              <a:rPr lang="en-US" sz="2000" dirty="0"/>
              <a:t>Forecast potential </a:t>
            </a:r>
            <a:r>
              <a:rPr lang="en-US" sz="2000" b="1" dirty="0"/>
              <a:t>future water stress zones</a:t>
            </a:r>
            <a:r>
              <a:rPr lang="en-US" sz="2000" dirty="0"/>
              <a:t> based on migration and access patterns.</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400136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650A-C85B-B15A-7F14-3D6FC04700E2}"/>
              </a:ext>
            </a:extLst>
          </p:cNvPr>
          <p:cNvSpPr>
            <a:spLocks noGrp="1"/>
          </p:cNvSpPr>
          <p:nvPr>
            <p:ph type="title"/>
          </p:nvPr>
        </p:nvSpPr>
        <p:spPr>
          <a:xfrm>
            <a:off x="315181" y="771730"/>
            <a:ext cx="11029616" cy="530296"/>
          </a:xfrm>
        </p:spPr>
        <p:txBody>
          <a:bodyPr>
            <a:noAutofit/>
          </a:bodyPr>
          <a:lstStyle/>
          <a:p>
            <a:r>
              <a:rPr lang="en-US" sz="4000" dirty="0" err="1">
                <a:solidFill>
                  <a:schemeClr val="accent1"/>
                </a:solidFill>
              </a:rPr>
              <a:t>Cont</a:t>
            </a:r>
            <a:r>
              <a:rPr lang="en-US" sz="4000" dirty="0">
                <a:solidFill>
                  <a:schemeClr val="accent1"/>
                </a:solidFill>
              </a:rPr>
              <a:t>…</a:t>
            </a:r>
            <a:endParaRPr lang="en-IN" sz="4000" dirty="0">
              <a:solidFill>
                <a:schemeClr val="accent1"/>
              </a:solidFill>
            </a:endParaRPr>
          </a:p>
        </p:txBody>
      </p:sp>
      <p:sp>
        <p:nvSpPr>
          <p:cNvPr id="3" name="Content Placeholder 2">
            <a:extLst>
              <a:ext uri="{FF2B5EF4-FFF2-40B4-BE49-F238E27FC236}">
                <a16:creationId xmlns:a16="http://schemas.microsoft.com/office/drawing/2014/main" id="{5E57B7C3-E69A-BD7C-144B-9813579E2747}"/>
              </a:ext>
            </a:extLst>
          </p:cNvPr>
          <p:cNvSpPr>
            <a:spLocks noGrp="1"/>
          </p:cNvSpPr>
          <p:nvPr>
            <p:ph idx="1"/>
          </p:nvPr>
        </p:nvSpPr>
        <p:spPr>
          <a:xfrm>
            <a:off x="648394" y="1302026"/>
            <a:ext cx="10962414" cy="4673324"/>
          </a:xfrm>
        </p:spPr>
        <p:txBody>
          <a:bodyPr/>
          <a:lstStyle/>
          <a:p>
            <a:pPr marL="0" indent="0">
              <a:buNone/>
            </a:pPr>
            <a:r>
              <a:rPr lang="en-US" sz="2400" b="1" dirty="0"/>
              <a:t>6. Policy Recommendations:</a:t>
            </a:r>
          </a:p>
          <a:p>
            <a:r>
              <a:rPr lang="en-US" sz="2400" dirty="0"/>
              <a:t>Based on findings, propose:</a:t>
            </a:r>
          </a:p>
          <a:p>
            <a:r>
              <a:rPr lang="en-US" sz="2400" b="1" dirty="0"/>
              <a:t>Targeted interventions</a:t>
            </a:r>
            <a:r>
              <a:rPr lang="en-US" sz="2400" dirty="0"/>
              <a:t> in under-served regions.</a:t>
            </a:r>
          </a:p>
          <a:p>
            <a:r>
              <a:rPr lang="en-US" sz="2400" b="1" dirty="0"/>
              <a:t>Prioritized resource allocation</a:t>
            </a:r>
            <a:r>
              <a:rPr lang="en-US" sz="2400" dirty="0"/>
              <a:t> for clean water infrastructure.</a:t>
            </a:r>
          </a:p>
          <a:p>
            <a:r>
              <a:rPr lang="en-US" sz="2400" b="1" dirty="0"/>
              <a:t>Integration of clean water and cooking fuel policies</a:t>
            </a:r>
            <a:r>
              <a:rPr lang="en-US" sz="2400" dirty="0"/>
              <a:t> to maximize impact.</a:t>
            </a:r>
          </a:p>
          <a:p>
            <a:r>
              <a:rPr lang="en-US" sz="2400" dirty="0"/>
              <a:t>Recommendations for improving </a:t>
            </a:r>
            <a:r>
              <a:rPr lang="en-US" sz="2400" b="1" dirty="0"/>
              <a:t>data collection in future MIS rounds</a:t>
            </a:r>
            <a:r>
              <a:rPr lang="en-US" sz="2400" dirty="0"/>
              <a:t> to enhance granularity</a:t>
            </a:r>
            <a:r>
              <a:rPr lang="en-US" dirty="0"/>
              <a:t>.</a:t>
            </a:r>
          </a:p>
          <a:p>
            <a:endParaRPr lang="en-IN" dirty="0"/>
          </a:p>
        </p:txBody>
      </p:sp>
    </p:spTree>
    <p:extLst>
      <p:ext uri="{BB962C8B-B14F-4D97-AF65-F5344CB8AC3E}">
        <p14:creationId xmlns:p14="http://schemas.microsoft.com/office/powerpoint/2010/main" val="221659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90461"/>
          </a:xfrm>
        </p:spPr>
        <p:txBody>
          <a:bodyPr>
            <a:normAutofit/>
          </a:bodyPr>
          <a:lstStyle/>
          <a:p>
            <a:pPr marL="0" indent="0">
              <a:buNone/>
            </a:pPr>
            <a:r>
              <a:rPr lang="en-IN" sz="2800" b="1" dirty="0">
                <a:solidFill>
                  <a:schemeClr val="accent5"/>
                </a:solidFill>
              </a:rPr>
              <a:t>1.</a:t>
            </a:r>
            <a:r>
              <a:rPr lang="en-IN" sz="2800" b="1" u="sng" dirty="0">
                <a:solidFill>
                  <a:schemeClr val="accent5"/>
                </a:solidFill>
              </a:rPr>
              <a:t>System Requirements</a:t>
            </a:r>
            <a:r>
              <a:rPr lang="en-IN" sz="2800" b="1" dirty="0">
                <a:solidFill>
                  <a:schemeClr val="accent5"/>
                </a:solidFill>
              </a:rPr>
              <a:t>:</a:t>
            </a:r>
          </a:p>
          <a:p>
            <a:pPr>
              <a:buFont typeface="Wingdings" panose="05000000000000000000" pitchFamily="2" charset="2"/>
              <a:buChar char="Ø"/>
            </a:pPr>
            <a:r>
              <a:rPr lang="en-IN" sz="1800" b="1" dirty="0">
                <a:solidFill>
                  <a:schemeClr val="tx2">
                    <a:lumMod val="40000"/>
                    <a:lumOff val="60000"/>
                  </a:schemeClr>
                </a:solidFill>
              </a:rPr>
              <a:t>Hardware Requirements</a:t>
            </a:r>
            <a:r>
              <a:rPr lang="en-IN" sz="1800" b="1" dirty="0"/>
              <a:t>:</a:t>
            </a:r>
            <a:endParaRPr lang="en-IN" sz="1800" dirty="0"/>
          </a:p>
          <a:p>
            <a:pPr>
              <a:lnSpc>
                <a:spcPct val="150000"/>
              </a:lnSpc>
            </a:pPr>
            <a:r>
              <a:rPr lang="en-IN" sz="1800" b="1" dirty="0"/>
              <a:t>Operating System:</a:t>
            </a:r>
            <a:r>
              <a:rPr lang="en-IN" sz="1800" dirty="0"/>
              <a:t> Windows 10 </a:t>
            </a:r>
          </a:p>
          <a:p>
            <a:pPr>
              <a:lnSpc>
                <a:spcPct val="150000"/>
              </a:lnSpc>
            </a:pPr>
            <a:r>
              <a:rPr lang="en-IN" sz="1800" b="1" dirty="0"/>
              <a:t>Processor:</a:t>
            </a:r>
            <a:r>
              <a:rPr lang="en-IN" sz="1800" dirty="0"/>
              <a:t> Intel Core i5 </a:t>
            </a:r>
          </a:p>
          <a:p>
            <a:pPr>
              <a:lnSpc>
                <a:spcPct val="150000"/>
              </a:lnSpc>
            </a:pPr>
            <a:r>
              <a:rPr lang="en-IN" sz="1800" b="1" dirty="0"/>
              <a:t>RAM:</a:t>
            </a:r>
            <a:r>
              <a:rPr lang="en-IN" sz="1800" dirty="0"/>
              <a:t> 8 GB minimum  recommended</a:t>
            </a:r>
          </a:p>
          <a:p>
            <a:pPr>
              <a:lnSpc>
                <a:spcPct val="150000"/>
              </a:lnSpc>
            </a:pPr>
            <a:r>
              <a:rPr lang="en-IN" sz="1800" b="1" dirty="0"/>
              <a:t>Disk Space:</a:t>
            </a:r>
            <a:r>
              <a:rPr lang="en-IN" sz="1800" dirty="0"/>
              <a:t> 10+ GB of free storage for data processing</a:t>
            </a:r>
            <a:endParaRPr lang="en-IN" sz="1800" b="1" dirty="0"/>
          </a:p>
          <a:p>
            <a:pPr>
              <a:buFont typeface="Wingdings" panose="05000000000000000000" pitchFamily="2" charset="2"/>
              <a:buChar char="Ø"/>
            </a:pPr>
            <a:r>
              <a:rPr lang="en-IN" sz="1800" b="1" dirty="0">
                <a:solidFill>
                  <a:schemeClr val="tx2">
                    <a:lumMod val="40000"/>
                    <a:lumOff val="60000"/>
                  </a:schemeClr>
                </a:solidFill>
              </a:rPr>
              <a:t> </a:t>
            </a:r>
            <a:r>
              <a:rPr lang="en-IN" sz="2000" b="1" dirty="0">
                <a:solidFill>
                  <a:schemeClr val="tx2">
                    <a:lumMod val="40000"/>
                    <a:lumOff val="60000"/>
                  </a:schemeClr>
                </a:solidFill>
              </a:rPr>
              <a:t>Software Requirements</a:t>
            </a:r>
            <a:r>
              <a:rPr lang="en-IN" sz="1800" b="1" dirty="0"/>
              <a:t>:</a:t>
            </a:r>
            <a:endParaRPr lang="en-IN" sz="1800" dirty="0"/>
          </a:p>
          <a:p>
            <a:pPr>
              <a:lnSpc>
                <a:spcPct val="150000"/>
              </a:lnSpc>
            </a:pPr>
            <a:r>
              <a:rPr lang="en-IN" sz="1800" b="1" dirty="0"/>
              <a:t>Python Version:</a:t>
            </a:r>
            <a:r>
              <a:rPr lang="en-IN" sz="1800" dirty="0"/>
              <a:t> 3.8 or higher</a:t>
            </a:r>
          </a:p>
          <a:p>
            <a:pPr>
              <a:lnSpc>
                <a:spcPct val="150000"/>
              </a:lnSpc>
            </a:pPr>
            <a:r>
              <a:rPr lang="en-IN" sz="1800" b="1" dirty="0"/>
              <a:t>Development Environment:</a:t>
            </a:r>
            <a:r>
              <a:rPr lang="en-IN" sz="1800" dirty="0"/>
              <a:t> </a:t>
            </a:r>
            <a:r>
              <a:rPr lang="en-IN" sz="1800" dirty="0" err="1"/>
              <a:t>Jupyter</a:t>
            </a:r>
            <a:r>
              <a:rPr lang="en-IN" sz="1800" dirty="0"/>
              <a:t> Notebook / VS Code / Anaconda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BF8D7-8FCD-2007-BB81-ABBC29F84A3B}"/>
              </a:ext>
            </a:extLst>
          </p:cNvPr>
          <p:cNvSpPr>
            <a:spLocks noGrp="1"/>
          </p:cNvSpPr>
          <p:nvPr>
            <p:ph type="title"/>
          </p:nvPr>
        </p:nvSpPr>
        <p:spPr>
          <a:xfrm>
            <a:off x="331810" y="702156"/>
            <a:ext cx="11029616" cy="530296"/>
          </a:xfrm>
        </p:spPr>
        <p:txBody>
          <a:bodyPr>
            <a:noAutofit/>
          </a:bodyPr>
          <a:lstStyle/>
          <a:p>
            <a:r>
              <a:rPr lang="en-US" sz="4000" dirty="0">
                <a:solidFill>
                  <a:schemeClr val="accent2">
                    <a:lumMod val="60000"/>
                    <a:lumOff val="40000"/>
                  </a:schemeClr>
                </a:solidFill>
              </a:rPr>
              <a:t>Cont...</a:t>
            </a:r>
            <a:endParaRPr lang="en-IN" sz="4000" dirty="0">
              <a:solidFill>
                <a:schemeClr val="accent2">
                  <a:lumMod val="60000"/>
                  <a:lumOff val="40000"/>
                </a:schemeClr>
              </a:solidFill>
            </a:endParaRPr>
          </a:p>
        </p:txBody>
      </p:sp>
      <p:sp>
        <p:nvSpPr>
          <p:cNvPr id="7" name="Content Placeholder 6">
            <a:extLst>
              <a:ext uri="{FF2B5EF4-FFF2-40B4-BE49-F238E27FC236}">
                <a16:creationId xmlns:a16="http://schemas.microsoft.com/office/drawing/2014/main" id="{E69DB8E4-64B0-10C8-10DC-7E3198052F5F}"/>
              </a:ext>
            </a:extLst>
          </p:cNvPr>
          <p:cNvSpPr>
            <a:spLocks noGrp="1"/>
          </p:cNvSpPr>
          <p:nvPr>
            <p:ph idx="1"/>
          </p:nvPr>
        </p:nvSpPr>
        <p:spPr>
          <a:xfrm>
            <a:off x="489751" y="-942411"/>
            <a:ext cx="11572016" cy="6570127"/>
          </a:xfrm>
        </p:spPr>
        <p:txBody>
          <a:bodyPr>
            <a:normAutofit/>
          </a:bodyPr>
          <a:lstStyle/>
          <a:p>
            <a:pPr marL="0" indent="0">
              <a:buNone/>
            </a:pPr>
            <a:r>
              <a:rPr lang="en-US" sz="2800" b="1" dirty="0">
                <a:solidFill>
                  <a:schemeClr val="accent5"/>
                </a:solidFill>
              </a:rPr>
              <a:t>2. </a:t>
            </a:r>
            <a:r>
              <a:rPr lang="en-US" sz="2800" b="1" u="sng" dirty="0">
                <a:solidFill>
                  <a:schemeClr val="accent5"/>
                </a:solidFill>
              </a:rPr>
              <a:t>Libraries Required to Build the Model:</a:t>
            </a:r>
          </a:p>
          <a:p>
            <a:pPr marL="0" indent="0">
              <a:buNone/>
            </a:pPr>
            <a:r>
              <a:rPr lang="en-US" sz="2000" dirty="0">
                <a:solidFill>
                  <a:schemeClr val="tx1"/>
                </a:solidFill>
              </a:rPr>
              <a:t>The following </a:t>
            </a:r>
            <a:r>
              <a:rPr lang="en-US" sz="2000" b="1" dirty="0">
                <a:solidFill>
                  <a:schemeClr val="tx1"/>
                </a:solidFill>
              </a:rPr>
              <a:t>Python libraries</a:t>
            </a:r>
            <a:r>
              <a:rPr lang="en-US" sz="2000" dirty="0">
                <a:solidFill>
                  <a:schemeClr val="tx1"/>
                </a:solidFill>
              </a:rPr>
              <a:t> are used to perform data cleaning, analysis, visualization, and optional machine learning:</a:t>
            </a:r>
          </a:p>
          <a:p>
            <a:pPr marL="0" indent="0">
              <a:buNone/>
            </a:pPr>
            <a:endParaRPr lang="en-US" sz="2000" dirty="0">
              <a:solidFill>
                <a:schemeClr val="tx1"/>
              </a:solidFill>
            </a:endParaRPr>
          </a:p>
          <a:p>
            <a:pPr marL="0" indent="0">
              <a:buNone/>
            </a:pPr>
            <a:endParaRPr lang="en-US" sz="2000" b="1" dirty="0">
              <a:solidFill>
                <a:schemeClr val="tx1"/>
              </a:solidFill>
            </a:endParaRPr>
          </a:p>
        </p:txBody>
      </p:sp>
      <p:graphicFrame>
        <p:nvGraphicFramePr>
          <p:cNvPr id="8" name="Table 7">
            <a:extLst>
              <a:ext uri="{FF2B5EF4-FFF2-40B4-BE49-F238E27FC236}">
                <a16:creationId xmlns:a16="http://schemas.microsoft.com/office/drawing/2014/main" id="{3A34A0B6-0E9E-8230-11F1-8E677137907E}"/>
              </a:ext>
            </a:extLst>
          </p:cNvPr>
          <p:cNvGraphicFramePr>
            <a:graphicFrameLocks noGrp="1"/>
          </p:cNvGraphicFramePr>
          <p:nvPr>
            <p:extLst>
              <p:ext uri="{D42A27DB-BD31-4B8C-83A1-F6EECF244321}">
                <p14:modId xmlns:p14="http://schemas.microsoft.com/office/powerpoint/2010/main" val="2481287967"/>
              </p:ext>
            </p:extLst>
          </p:nvPr>
        </p:nvGraphicFramePr>
        <p:xfrm>
          <a:off x="2726575" y="2152997"/>
          <a:ext cx="6276109" cy="4588628"/>
        </p:xfrm>
        <a:graphic>
          <a:graphicData uri="http://schemas.openxmlformats.org/drawingml/2006/table">
            <a:tbl>
              <a:tblPr/>
              <a:tblGrid>
                <a:gridCol w="1604182">
                  <a:extLst>
                    <a:ext uri="{9D8B030D-6E8A-4147-A177-3AD203B41FA5}">
                      <a16:colId xmlns:a16="http://schemas.microsoft.com/office/drawing/2014/main" val="2859475579"/>
                    </a:ext>
                  </a:extLst>
                </a:gridCol>
                <a:gridCol w="4671927">
                  <a:extLst>
                    <a:ext uri="{9D8B030D-6E8A-4147-A177-3AD203B41FA5}">
                      <a16:colId xmlns:a16="http://schemas.microsoft.com/office/drawing/2014/main" val="4167743462"/>
                    </a:ext>
                  </a:extLst>
                </a:gridCol>
              </a:tblGrid>
              <a:tr h="643630">
                <a:tc>
                  <a:txBody>
                    <a:bodyPr/>
                    <a:lstStyle/>
                    <a:p>
                      <a:pPr marL="285750" indent="-285750">
                        <a:buFont typeface="Wingdings" panose="05000000000000000000" pitchFamily="2" charset="2"/>
                        <a:buChar char="q"/>
                      </a:pPr>
                      <a:r>
                        <a:rPr lang="en-IN" dirty="0"/>
                        <a:t>pandas</a:t>
                      </a:r>
                    </a:p>
                  </a:txBody>
                  <a:tcPr anchor="ctr">
                    <a:lnL>
                      <a:noFill/>
                    </a:lnL>
                    <a:lnR>
                      <a:noFill/>
                    </a:lnR>
                    <a:lnT>
                      <a:noFill/>
                    </a:lnT>
                    <a:lnB>
                      <a:noFill/>
                    </a:lnB>
                    <a:noFill/>
                  </a:tcPr>
                </a:tc>
                <a:tc>
                  <a:txBody>
                    <a:bodyPr/>
                    <a:lstStyle/>
                    <a:p>
                      <a:pPr marL="0" indent="0">
                        <a:buFont typeface="Arial" panose="020B0604020202020204" pitchFamily="34" charset="0"/>
                        <a:buNone/>
                      </a:pPr>
                      <a:r>
                        <a:rPr lang="en-IN" dirty="0"/>
                        <a:t>Data manipulation and tabular analysis</a:t>
                      </a:r>
                    </a:p>
                  </a:txBody>
                  <a:tcPr anchor="ctr">
                    <a:lnL>
                      <a:noFill/>
                    </a:lnL>
                    <a:lnR>
                      <a:noFill/>
                    </a:lnR>
                    <a:lnT>
                      <a:noFill/>
                    </a:lnT>
                    <a:lnB>
                      <a:noFill/>
                    </a:lnB>
                    <a:noFill/>
                  </a:tcPr>
                </a:tc>
                <a:extLst>
                  <a:ext uri="{0D108BD9-81ED-4DB2-BD59-A6C34878D82A}">
                    <a16:rowId xmlns:a16="http://schemas.microsoft.com/office/drawing/2014/main" val="1336140899"/>
                  </a:ext>
                </a:extLst>
              </a:tr>
              <a:tr h="384878">
                <a:tc>
                  <a:txBody>
                    <a:bodyPr/>
                    <a:lstStyle/>
                    <a:p>
                      <a:pPr marL="285750" indent="-285750">
                        <a:buFont typeface="Wingdings" panose="05000000000000000000" pitchFamily="2" charset="2"/>
                        <a:buChar char="q"/>
                      </a:pPr>
                      <a:r>
                        <a:rPr lang="en-IN" dirty="0" err="1"/>
                        <a:t>numpy</a:t>
                      </a:r>
                      <a:endParaRPr lang="en-IN" dirty="0"/>
                    </a:p>
                  </a:txBody>
                  <a:tcPr anchor="ctr">
                    <a:lnL>
                      <a:noFill/>
                    </a:lnL>
                    <a:lnR>
                      <a:noFill/>
                    </a:lnR>
                    <a:lnT>
                      <a:noFill/>
                    </a:lnT>
                    <a:lnB>
                      <a:noFill/>
                    </a:lnB>
                    <a:noFill/>
                  </a:tcPr>
                </a:tc>
                <a:tc>
                  <a:txBody>
                    <a:bodyPr/>
                    <a:lstStyle/>
                    <a:p>
                      <a:r>
                        <a:rPr lang="en-IN"/>
                        <a:t>Numerical computations</a:t>
                      </a:r>
                    </a:p>
                  </a:txBody>
                  <a:tcPr anchor="ctr">
                    <a:lnL>
                      <a:noFill/>
                    </a:lnL>
                    <a:lnR>
                      <a:noFill/>
                    </a:lnR>
                    <a:lnT>
                      <a:noFill/>
                    </a:lnT>
                    <a:lnB>
                      <a:noFill/>
                    </a:lnB>
                    <a:noFill/>
                  </a:tcPr>
                </a:tc>
                <a:extLst>
                  <a:ext uri="{0D108BD9-81ED-4DB2-BD59-A6C34878D82A}">
                    <a16:rowId xmlns:a16="http://schemas.microsoft.com/office/drawing/2014/main" val="2930071265"/>
                  </a:ext>
                </a:extLst>
              </a:tr>
              <a:tr h="384878">
                <a:tc>
                  <a:txBody>
                    <a:bodyPr/>
                    <a:lstStyle/>
                    <a:p>
                      <a:pPr marL="285750" indent="-285750">
                        <a:buFont typeface="Wingdings" panose="05000000000000000000" pitchFamily="2" charset="2"/>
                        <a:buChar char="q"/>
                      </a:pPr>
                      <a:r>
                        <a:rPr lang="en-IN" dirty="0"/>
                        <a:t>matplotlib</a:t>
                      </a:r>
                    </a:p>
                  </a:txBody>
                  <a:tcPr anchor="ctr">
                    <a:lnL>
                      <a:noFill/>
                    </a:lnL>
                    <a:lnR>
                      <a:noFill/>
                    </a:lnR>
                    <a:lnT>
                      <a:noFill/>
                    </a:lnT>
                    <a:lnB>
                      <a:noFill/>
                    </a:lnB>
                    <a:noFill/>
                  </a:tcPr>
                </a:tc>
                <a:tc>
                  <a:txBody>
                    <a:bodyPr/>
                    <a:lstStyle/>
                    <a:p>
                      <a:r>
                        <a:rPr lang="en-IN"/>
                        <a:t>Basic plotting</a:t>
                      </a:r>
                    </a:p>
                  </a:txBody>
                  <a:tcPr anchor="ctr">
                    <a:lnL>
                      <a:noFill/>
                    </a:lnL>
                    <a:lnR>
                      <a:noFill/>
                    </a:lnR>
                    <a:lnT>
                      <a:noFill/>
                    </a:lnT>
                    <a:lnB>
                      <a:noFill/>
                    </a:lnB>
                    <a:noFill/>
                  </a:tcPr>
                </a:tc>
                <a:extLst>
                  <a:ext uri="{0D108BD9-81ED-4DB2-BD59-A6C34878D82A}">
                    <a16:rowId xmlns:a16="http://schemas.microsoft.com/office/drawing/2014/main" val="1475918758"/>
                  </a:ext>
                </a:extLst>
              </a:tr>
              <a:tr h="673536">
                <a:tc>
                  <a:txBody>
                    <a:bodyPr/>
                    <a:lstStyle/>
                    <a:p>
                      <a:pPr marL="285750" indent="-285750">
                        <a:buFont typeface="Wingdings" panose="05000000000000000000" pitchFamily="2" charset="2"/>
                        <a:buChar char="q"/>
                      </a:pPr>
                      <a:r>
                        <a:rPr lang="en-IN" dirty="0"/>
                        <a:t>seaborn</a:t>
                      </a:r>
                    </a:p>
                  </a:txBody>
                  <a:tcPr anchor="ctr">
                    <a:lnL>
                      <a:noFill/>
                    </a:lnL>
                    <a:lnR>
                      <a:noFill/>
                    </a:lnR>
                    <a:lnT>
                      <a:noFill/>
                    </a:lnT>
                    <a:lnB>
                      <a:noFill/>
                    </a:lnB>
                    <a:noFill/>
                  </a:tcPr>
                </a:tc>
                <a:tc>
                  <a:txBody>
                    <a:bodyPr/>
                    <a:lstStyle/>
                    <a:p>
                      <a:r>
                        <a:rPr lang="en-US" dirty="0"/>
                        <a:t>Statistical visualization (bar charts, heatmaps, etc.)</a:t>
                      </a:r>
                    </a:p>
                  </a:txBody>
                  <a:tcPr anchor="ctr">
                    <a:lnL>
                      <a:noFill/>
                    </a:lnL>
                    <a:lnR>
                      <a:noFill/>
                    </a:lnR>
                    <a:lnT>
                      <a:noFill/>
                    </a:lnT>
                    <a:lnB>
                      <a:noFill/>
                    </a:lnB>
                    <a:noFill/>
                  </a:tcPr>
                </a:tc>
                <a:extLst>
                  <a:ext uri="{0D108BD9-81ED-4DB2-BD59-A6C34878D82A}">
                    <a16:rowId xmlns:a16="http://schemas.microsoft.com/office/drawing/2014/main" val="3326136957"/>
                  </a:ext>
                </a:extLst>
              </a:tr>
              <a:tr h="384878">
                <a:tc>
                  <a:txBody>
                    <a:bodyPr/>
                    <a:lstStyle/>
                    <a:p>
                      <a:pPr marL="285750" indent="-285750">
                        <a:buFont typeface="Wingdings" panose="05000000000000000000" pitchFamily="2" charset="2"/>
                        <a:buChar char="q"/>
                      </a:pPr>
                      <a:r>
                        <a:rPr lang="en-IN" dirty="0" err="1"/>
                        <a:t>plotly</a:t>
                      </a:r>
                      <a:endParaRPr lang="en-IN" dirty="0"/>
                    </a:p>
                  </a:txBody>
                  <a:tcPr anchor="ctr">
                    <a:lnL>
                      <a:noFill/>
                    </a:lnL>
                    <a:lnR>
                      <a:noFill/>
                    </a:lnR>
                    <a:lnT>
                      <a:noFill/>
                    </a:lnT>
                    <a:lnB>
                      <a:noFill/>
                    </a:lnB>
                    <a:noFill/>
                  </a:tcPr>
                </a:tc>
                <a:tc>
                  <a:txBody>
                    <a:bodyPr/>
                    <a:lstStyle/>
                    <a:p>
                      <a:r>
                        <a:rPr lang="en-IN"/>
                        <a:t>Interactive charts and graphs</a:t>
                      </a:r>
                    </a:p>
                  </a:txBody>
                  <a:tcPr anchor="ctr">
                    <a:lnL>
                      <a:noFill/>
                    </a:lnL>
                    <a:lnR>
                      <a:noFill/>
                    </a:lnR>
                    <a:lnT>
                      <a:noFill/>
                    </a:lnT>
                    <a:lnB>
                      <a:noFill/>
                    </a:lnB>
                    <a:noFill/>
                  </a:tcPr>
                </a:tc>
                <a:extLst>
                  <a:ext uri="{0D108BD9-81ED-4DB2-BD59-A6C34878D82A}">
                    <a16:rowId xmlns:a16="http://schemas.microsoft.com/office/drawing/2014/main" val="866438014"/>
                  </a:ext>
                </a:extLst>
              </a:tr>
              <a:tr h="384878">
                <a:tc>
                  <a:txBody>
                    <a:bodyPr/>
                    <a:lstStyle/>
                    <a:p>
                      <a:pPr marL="285750" indent="-285750">
                        <a:buFont typeface="Wingdings" panose="05000000000000000000" pitchFamily="2" charset="2"/>
                        <a:buChar char="q"/>
                      </a:pPr>
                      <a:r>
                        <a:rPr lang="en-IN" dirty="0" err="1"/>
                        <a:t>geopandas</a:t>
                      </a:r>
                      <a:endParaRPr lang="en-IN" dirty="0"/>
                    </a:p>
                  </a:txBody>
                  <a:tcPr anchor="ctr">
                    <a:lnL>
                      <a:noFill/>
                    </a:lnL>
                    <a:lnR>
                      <a:noFill/>
                    </a:lnR>
                    <a:lnT>
                      <a:noFill/>
                    </a:lnT>
                    <a:lnB>
                      <a:noFill/>
                    </a:lnB>
                    <a:noFill/>
                  </a:tcPr>
                </a:tc>
                <a:tc>
                  <a:txBody>
                    <a:bodyPr/>
                    <a:lstStyle/>
                    <a:p>
                      <a:r>
                        <a:rPr lang="en-IN"/>
                        <a:t>Spatial data handling and mapping</a:t>
                      </a:r>
                    </a:p>
                  </a:txBody>
                  <a:tcPr anchor="ctr">
                    <a:lnL>
                      <a:noFill/>
                    </a:lnL>
                    <a:lnR>
                      <a:noFill/>
                    </a:lnR>
                    <a:lnT>
                      <a:noFill/>
                    </a:lnT>
                    <a:lnB>
                      <a:noFill/>
                    </a:lnB>
                    <a:noFill/>
                  </a:tcPr>
                </a:tc>
                <a:extLst>
                  <a:ext uri="{0D108BD9-81ED-4DB2-BD59-A6C34878D82A}">
                    <a16:rowId xmlns:a16="http://schemas.microsoft.com/office/drawing/2014/main" val="3147544308"/>
                  </a:ext>
                </a:extLst>
              </a:tr>
              <a:tr h="673536">
                <a:tc>
                  <a:txBody>
                    <a:bodyPr/>
                    <a:lstStyle/>
                    <a:p>
                      <a:pPr marL="285750" indent="-285750">
                        <a:buFont typeface="Wingdings" panose="05000000000000000000" pitchFamily="2" charset="2"/>
                        <a:buChar char="q"/>
                      </a:pPr>
                      <a:r>
                        <a:rPr lang="en-IN" dirty="0"/>
                        <a:t>folium</a:t>
                      </a:r>
                    </a:p>
                  </a:txBody>
                  <a:tcPr anchor="ctr">
                    <a:lnL>
                      <a:noFill/>
                    </a:lnL>
                    <a:lnR>
                      <a:noFill/>
                    </a:lnR>
                    <a:lnT>
                      <a:noFill/>
                    </a:lnT>
                    <a:lnB>
                      <a:noFill/>
                    </a:lnB>
                    <a:noFill/>
                  </a:tcPr>
                </a:tc>
                <a:tc>
                  <a:txBody>
                    <a:bodyPr/>
                    <a:lstStyle/>
                    <a:p>
                      <a:r>
                        <a:rPr lang="en-US"/>
                        <a:t>Interactive maps and regional visualizations</a:t>
                      </a:r>
                    </a:p>
                  </a:txBody>
                  <a:tcPr anchor="ctr">
                    <a:lnL>
                      <a:noFill/>
                    </a:lnL>
                    <a:lnR>
                      <a:noFill/>
                    </a:lnR>
                    <a:lnT>
                      <a:noFill/>
                    </a:lnT>
                    <a:lnB>
                      <a:noFill/>
                    </a:lnB>
                    <a:noFill/>
                  </a:tcPr>
                </a:tc>
                <a:extLst>
                  <a:ext uri="{0D108BD9-81ED-4DB2-BD59-A6C34878D82A}">
                    <a16:rowId xmlns:a16="http://schemas.microsoft.com/office/drawing/2014/main" val="1196692808"/>
                  </a:ext>
                </a:extLst>
              </a:tr>
              <a:tr h="673536">
                <a:tc>
                  <a:txBody>
                    <a:bodyPr/>
                    <a:lstStyle/>
                    <a:p>
                      <a:pPr marL="285750" indent="-285750">
                        <a:buFont typeface="Wingdings" panose="05000000000000000000" pitchFamily="2" charset="2"/>
                        <a:buChar char="q"/>
                      </a:pPr>
                      <a:r>
                        <a:rPr lang="en-IN" dirty="0"/>
                        <a:t>scikit-learn</a:t>
                      </a:r>
                    </a:p>
                  </a:txBody>
                  <a:tcPr anchor="ctr">
                    <a:lnL>
                      <a:noFill/>
                    </a:lnL>
                    <a:lnR>
                      <a:noFill/>
                    </a:lnR>
                    <a:lnT>
                      <a:noFill/>
                    </a:lnT>
                    <a:lnB>
                      <a:noFill/>
                    </a:lnB>
                    <a:noFill/>
                  </a:tcPr>
                </a:tc>
                <a:tc>
                  <a:txBody>
                    <a:bodyPr/>
                    <a:lstStyle/>
                    <a:p>
                      <a:r>
                        <a:rPr lang="en-US" dirty="0"/>
                        <a:t>(Optional) Modeling, clustering, prediction tasks</a:t>
                      </a:r>
                    </a:p>
                  </a:txBody>
                  <a:tcPr anchor="ctr">
                    <a:lnL>
                      <a:noFill/>
                    </a:lnL>
                    <a:lnR>
                      <a:noFill/>
                    </a:lnR>
                    <a:lnT>
                      <a:noFill/>
                    </a:lnT>
                    <a:lnB>
                      <a:noFill/>
                    </a:lnB>
                    <a:noFill/>
                  </a:tcPr>
                </a:tc>
                <a:extLst>
                  <a:ext uri="{0D108BD9-81ED-4DB2-BD59-A6C34878D82A}">
                    <a16:rowId xmlns:a16="http://schemas.microsoft.com/office/drawing/2014/main" val="2404677164"/>
                  </a:ext>
                </a:extLst>
              </a:tr>
              <a:tr h="384878">
                <a:tc>
                  <a:txBody>
                    <a:bodyPr/>
                    <a:lstStyle/>
                    <a:p>
                      <a:pPr marL="285750" indent="-285750">
                        <a:buFont typeface="Wingdings" panose="05000000000000000000" pitchFamily="2" charset="2"/>
                        <a:buChar char="q"/>
                      </a:pPr>
                      <a:r>
                        <a:rPr lang="en-IN" dirty="0" err="1"/>
                        <a:t>openpyxl</a:t>
                      </a:r>
                      <a:endParaRPr lang="en-IN" dirty="0"/>
                    </a:p>
                  </a:txBody>
                  <a:tcPr anchor="ctr">
                    <a:lnL>
                      <a:noFill/>
                    </a:lnL>
                    <a:lnR>
                      <a:noFill/>
                    </a:lnR>
                    <a:lnT>
                      <a:noFill/>
                    </a:lnT>
                    <a:lnB>
                      <a:noFill/>
                    </a:lnB>
                    <a:noFill/>
                  </a:tcPr>
                </a:tc>
                <a:tc>
                  <a:txBody>
                    <a:bodyPr/>
                    <a:lstStyle/>
                    <a:p>
                      <a:r>
                        <a:rPr lang="en-US" dirty="0"/>
                        <a:t>Read/write Excel files if needed</a:t>
                      </a:r>
                    </a:p>
                  </a:txBody>
                  <a:tcPr anchor="ctr">
                    <a:lnL>
                      <a:noFill/>
                    </a:lnL>
                    <a:lnR>
                      <a:noFill/>
                    </a:lnR>
                    <a:lnT>
                      <a:noFill/>
                    </a:lnT>
                    <a:lnB>
                      <a:noFill/>
                    </a:lnB>
                    <a:noFill/>
                  </a:tcPr>
                </a:tc>
                <a:extLst>
                  <a:ext uri="{0D108BD9-81ED-4DB2-BD59-A6C34878D82A}">
                    <a16:rowId xmlns:a16="http://schemas.microsoft.com/office/drawing/2014/main" val="1163496810"/>
                  </a:ext>
                </a:extLst>
              </a:tr>
            </a:tbl>
          </a:graphicData>
        </a:graphic>
      </p:graphicFrame>
    </p:spTree>
    <p:extLst>
      <p:ext uri="{BB962C8B-B14F-4D97-AF65-F5344CB8AC3E}">
        <p14:creationId xmlns:p14="http://schemas.microsoft.com/office/powerpoint/2010/main" val="97817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98804" y="702156"/>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73825" y="523702"/>
            <a:ext cx="11136981" cy="5843847"/>
          </a:xfrm>
        </p:spPr>
        <p:txBody>
          <a:bodyPr/>
          <a:lstStyle/>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US" sz="1800" b="1" dirty="0">
              <a:solidFill>
                <a:schemeClr val="accent1"/>
              </a:solidFill>
              <a:latin typeface="Arial"/>
              <a:ea typeface="+mj-lt"/>
              <a:cs typeface="Arial"/>
            </a:endParaRPr>
          </a:p>
          <a:p>
            <a:pPr marL="0" indent="0">
              <a:buNone/>
            </a:pPr>
            <a:endParaRPr lang="en-IN" dirty="0"/>
          </a:p>
        </p:txBody>
      </p:sp>
      <p:sp>
        <p:nvSpPr>
          <p:cNvPr id="3" name="Rectangle 1">
            <a:extLst>
              <a:ext uri="{FF2B5EF4-FFF2-40B4-BE49-F238E27FC236}">
                <a16:creationId xmlns:a16="http://schemas.microsoft.com/office/drawing/2014/main" id="{AD3D0C06-D5EC-65EA-9C79-FB40D330AD3E}"/>
              </a:ext>
            </a:extLst>
          </p:cNvPr>
          <p:cNvSpPr>
            <a:spLocks noChangeArrowheads="1"/>
          </p:cNvSpPr>
          <p:nvPr/>
        </p:nvSpPr>
        <p:spPr bwMode="auto">
          <a:xfrm>
            <a:off x="346364" y="1252246"/>
            <a:ext cx="1184563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a:ln>
                  <a:noFill/>
                </a:ln>
                <a:solidFill>
                  <a:schemeClr val="accent2">
                    <a:lumMod val="50000"/>
                  </a:schemeClr>
                </a:solidFill>
                <a:effectLst/>
                <a:latin typeface="Arial" panose="020B0604020202020204" pitchFamily="34" charset="0"/>
              </a:rPr>
              <a:t>Multi-Class Classification Approach</a:t>
            </a:r>
            <a:r>
              <a:rPr lang="en-US" altLang="en-US" sz="3200" b="1" dirty="0">
                <a:solidFill>
                  <a:schemeClr val="accent2">
                    <a:lumMod val="50000"/>
                  </a:schemeClr>
                </a:solidFill>
                <a:latin typeface="Arial" panose="020B0604020202020204" pitchFamily="34" charset="0"/>
              </a:rPr>
              <a:t>:</a:t>
            </a:r>
            <a:endParaRPr kumimoji="0" lang="en-US" altLang="en-US" sz="3200" b="1" i="0" u="none" strike="noStrike" cap="none" normalizeH="0" baseline="0" dirty="0">
              <a:ln>
                <a:noFill/>
              </a:ln>
              <a:solidFill>
                <a:schemeClr val="accent2">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 MIS 78th Round dataset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AIKOSH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missing and inconsistent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Encode categorical features (e.g., water source type, income group)</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key features (e.g., region, household income, cooking fuel type, education level)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a:t>
            </a:r>
            <a:r>
              <a:rPr kumimoji="0" lang="en-US" altLang="en-US" sz="1800" b="1" i="0" u="none" strike="noStrike" cap="none" normalizeH="0" baseline="0" dirty="0">
                <a:ln>
                  <a:noFill/>
                </a:ln>
                <a:solidFill>
                  <a:schemeClr val="tx1"/>
                </a:solidFill>
                <a:effectLst/>
                <a:latin typeface="Arial" panose="020B0604020202020204" pitchFamily="34" charset="0"/>
              </a:rPr>
              <a:t>Multi-Class Classification</a:t>
            </a:r>
            <a:r>
              <a:rPr kumimoji="0" lang="en-US" altLang="en-US" sz="1800" b="0" i="0" u="none" strike="noStrike" cap="none" normalizeH="0" baseline="0" dirty="0">
                <a:ln>
                  <a:noFill/>
                </a:ln>
                <a:solidFill>
                  <a:schemeClr val="tx1"/>
                </a:solidFill>
                <a:effectLst/>
                <a:latin typeface="Arial" panose="020B0604020202020204" pitchFamily="34" charset="0"/>
              </a:rPr>
              <a:t> using: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 / Decision Tree / Random Forest /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a:t>
            </a:r>
            <a:r>
              <a:rPr kumimoji="0" lang="en-US" altLang="en-US" b="0" i="0" u="none" strike="noStrike" cap="none" normalizeH="0" baseline="0" dirty="0">
                <a:ln>
                  <a:noFill/>
                </a:ln>
                <a:solidFill>
                  <a:srgbClr val="7030A0"/>
                </a:solidFill>
                <a:effectLst/>
                <a:latin typeface="Arial Unicode MS"/>
              </a:rPr>
              <a:t>IBM Watson Studio </a:t>
            </a:r>
            <a:r>
              <a:rPr kumimoji="0" lang="en-US" altLang="en-US" b="0" i="0" u="none" strike="noStrike" cap="none" normalizeH="0" baseline="0" dirty="0" err="1">
                <a:ln>
                  <a:noFill/>
                </a:ln>
                <a:solidFill>
                  <a:srgbClr val="7030A0"/>
                </a:solidFill>
                <a:effectLst/>
                <a:latin typeface="Arial Unicode MS"/>
              </a:rPr>
              <a:t>AutoAI</a:t>
            </a:r>
            <a:endParaRPr kumimoji="0" lang="en-US" altLang="en-US" b="0" i="0" u="none" strike="noStrike" cap="none" normalizeH="0" baseline="0" dirty="0">
              <a:ln>
                <a:noFill/>
              </a:ln>
              <a:solidFill>
                <a:srgbClr val="7030A0"/>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metrics: Accuracy, Precision, Recall, F1-Score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 confusion matrix for class-wise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 the </a:t>
            </a:r>
            <a:r>
              <a:rPr kumimoji="0" lang="en-US" altLang="en-US" sz="1800" b="1" i="0" u="none" strike="noStrike" cap="none" normalizeH="0" baseline="0" dirty="0">
                <a:ln>
                  <a:noFill/>
                </a:ln>
                <a:solidFill>
                  <a:schemeClr val="tx1"/>
                </a:solidFill>
                <a:effectLst/>
                <a:latin typeface="Arial" panose="020B0604020202020204" pitchFamily="34" charset="0"/>
              </a:rPr>
              <a:t>type of drinking water source access</a:t>
            </a:r>
            <a:r>
              <a:rPr kumimoji="0" lang="en-US" altLang="en-US" sz="1800" b="0" i="0" u="none" strike="noStrike" cap="none" normalizeH="0" baseline="0" dirty="0">
                <a:ln>
                  <a:noFill/>
                </a:ln>
                <a:solidFill>
                  <a:schemeClr val="tx1"/>
                </a:solidFill>
                <a:effectLst/>
                <a:latin typeface="Arial" panose="020B0604020202020204" pitchFamily="34" charset="0"/>
              </a:rPr>
              <a:t> (e.g., tap, hand pump, well, others)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206</TotalTime>
  <Words>1430</Words>
  <Application>Microsoft Office PowerPoint</Application>
  <PresentationFormat>Widescreen</PresentationFormat>
  <Paragraphs>167</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Calibri Light</vt:lpstr>
      <vt:lpstr>Franklin Gothic Book</vt:lpstr>
      <vt:lpstr>Franklin Gothic Demi</vt:lpstr>
      <vt:lpstr>Wingdings</vt:lpstr>
      <vt:lpstr>Wingdings 2</vt:lpstr>
      <vt:lpstr>DividendVTI</vt:lpstr>
      <vt:lpstr>Improved Source of Drinking Water</vt:lpstr>
      <vt:lpstr>OUTLINE</vt:lpstr>
      <vt:lpstr>Problem Statement</vt:lpstr>
      <vt:lpstr>Proposed Solution</vt:lpstr>
      <vt:lpstr>Cont…</vt:lpstr>
      <vt:lpstr>Cont…</vt:lpstr>
      <vt:lpstr>System  Approach</vt:lpstr>
      <vt:lpstr>Cont...</vt:lpstr>
      <vt:lpstr>Algorithm &amp; Deployment</vt:lpstr>
      <vt:lpstr>Cont…</vt:lpstr>
      <vt:lpstr>Result</vt:lpstr>
      <vt:lpstr>cont…</vt:lpstr>
      <vt:lpstr>Cont…</vt:lpstr>
      <vt:lpstr>Conclusion</vt:lpstr>
      <vt:lpstr>PowerPoint Presentation</vt:lpstr>
      <vt:lpstr>Cont…</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kokkiligadda</cp:lastModifiedBy>
  <cp:revision>29</cp:revision>
  <dcterms:created xsi:type="dcterms:W3CDTF">2021-05-26T16:50:10Z</dcterms:created>
  <dcterms:modified xsi:type="dcterms:W3CDTF">2025-08-01T13:03:16Z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