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62" r:id="rId9"/>
    <p:sldId id="2146847063" r:id="rId10"/>
    <p:sldId id="265" r:id="rId11"/>
    <p:sldId id="2146847064" r:id="rId12"/>
    <p:sldId id="266" r:id="rId13"/>
    <p:sldId id="2146847065" r:id="rId14"/>
    <p:sldId id="267" r:id="rId15"/>
    <p:sldId id="2146847066" r:id="rId16"/>
    <p:sldId id="2146847067" r:id="rId17"/>
    <p:sldId id="268" r:id="rId18"/>
    <p:sldId id="2146847055" r:id="rId19"/>
    <p:sldId id="2146847068"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01" autoAdjust="0"/>
  </p:normalViewPr>
  <p:slideViewPr>
    <p:cSldViewPr snapToGrid="0">
      <p:cViewPr varScale="1">
        <p:scale>
          <a:sx n="63" d="100"/>
          <a:sy n="63" d="100"/>
        </p:scale>
        <p:origin x="780" y="2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29738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78833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hyperlink" Target="https://jalshakti-ddws.gov.in/"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slide" Target="slide15.xml"/><Relationship Id="rId4" Type="http://schemas.openxmlformats.org/officeDocument/2006/relationships/hyperlink" Target="https://cloud.ibm.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ikosh.indiaai.gov.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5"/>
                </a:solidFill>
              </a:rPr>
              <a:t>Improved Source of Drinking Water</a:t>
            </a:r>
            <a:endParaRPr lang="en-US" b="1" dirty="0">
              <a:solidFill>
                <a:schemeClr val="accent5"/>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33303" y="4586365"/>
            <a:ext cx="9535886" cy="1631216"/>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dirty="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a:solidFill>
                  <a:schemeClr val="accent2">
                    <a:lumMod val="20000"/>
                    <a:lumOff val="80000"/>
                  </a:schemeClr>
                </a:solidFill>
                <a:latin typeface="Arial"/>
                <a:cs typeface="Arial"/>
              </a:rPr>
              <a:t>KOKKILIGADDA HARI KISHORE</a:t>
            </a:r>
          </a:p>
          <a:p>
            <a:r>
              <a:rPr lang="en-US" sz="2000" b="1" dirty="0">
                <a:solidFill>
                  <a:schemeClr val="accent1">
                    <a:lumMod val="75000"/>
                  </a:schemeClr>
                </a:solidFill>
                <a:latin typeface="Arial"/>
                <a:cs typeface="Arial"/>
              </a:rPr>
              <a:t>           </a:t>
            </a:r>
            <a:r>
              <a:rPr lang="en-US" sz="2000" dirty="0">
                <a:solidFill>
                  <a:schemeClr val="accent1">
                    <a:lumMod val="75000"/>
                  </a:schemeClr>
                </a:solidFill>
                <a:latin typeface="Arial"/>
                <a:cs typeface="Arial"/>
              </a:rPr>
              <a:t>College Name </a:t>
            </a:r>
            <a:r>
              <a:rPr lang="en-US" sz="2000" b="1" dirty="0">
                <a:solidFill>
                  <a:schemeClr val="accent1">
                    <a:lumMod val="75000"/>
                  </a:schemeClr>
                </a:solidFill>
                <a:latin typeface="Arial"/>
                <a:cs typeface="Arial"/>
              </a:rPr>
              <a:t>-  </a:t>
            </a:r>
            <a:r>
              <a:rPr lang="en-US" sz="2000" b="1" dirty="0">
                <a:solidFill>
                  <a:schemeClr val="accent2">
                    <a:lumMod val="20000"/>
                    <a:lumOff val="80000"/>
                  </a:schemeClr>
                </a:solidFill>
                <a:latin typeface="Arial"/>
                <a:cs typeface="Arial"/>
              </a:rPr>
              <a:t>R.V.R &amp; J.C COLLEGE OF ENGINEERING       </a:t>
            </a:r>
          </a:p>
          <a:p>
            <a:r>
              <a:rPr lang="en-US" sz="2000" b="1" dirty="0">
                <a:solidFill>
                  <a:schemeClr val="accent1">
                    <a:lumMod val="75000"/>
                  </a:schemeClr>
                </a:solidFill>
                <a:latin typeface="Arial"/>
                <a:cs typeface="Arial"/>
              </a:rPr>
              <a:t>           </a:t>
            </a:r>
            <a:r>
              <a:rPr lang="en-US" sz="2000" dirty="0">
                <a:solidFill>
                  <a:schemeClr val="accent1">
                    <a:lumMod val="75000"/>
                  </a:schemeClr>
                </a:solidFill>
                <a:latin typeface="Arial"/>
                <a:cs typeface="Arial"/>
              </a:rPr>
              <a:t>Department</a:t>
            </a:r>
            <a:r>
              <a:rPr lang="en-US" sz="2000" b="1" dirty="0">
                <a:solidFill>
                  <a:schemeClr val="accent1">
                    <a:lumMod val="75000"/>
                  </a:schemeClr>
                </a:solidFill>
                <a:latin typeface="Arial"/>
                <a:cs typeface="Arial"/>
              </a:rPr>
              <a:t> - </a:t>
            </a:r>
            <a:r>
              <a:rPr lang="en-US" sz="2000" b="1" dirty="0">
                <a:solidFill>
                  <a:schemeClr val="accent2">
                    <a:lumMod val="20000"/>
                    <a:lumOff val="80000"/>
                  </a:schemeClr>
                </a:solidFill>
                <a:latin typeface="Arial"/>
                <a:cs typeface="Arial"/>
              </a:rPr>
              <a:t>CSE(Computer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1242-CA38-624F-2471-92C266BD2F48}"/>
              </a:ext>
            </a:extLst>
          </p:cNvPr>
          <p:cNvSpPr>
            <a:spLocks noGrp="1"/>
          </p:cNvSpPr>
          <p:nvPr>
            <p:ph type="title"/>
          </p:nvPr>
        </p:nvSpPr>
        <p:spPr>
          <a:xfrm>
            <a:off x="340122" y="643965"/>
            <a:ext cx="11029616"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sp>
        <p:nvSpPr>
          <p:cNvPr id="3" name="Content Placeholder 2">
            <a:extLst>
              <a:ext uri="{FF2B5EF4-FFF2-40B4-BE49-F238E27FC236}">
                <a16:creationId xmlns:a16="http://schemas.microsoft.com/office/drawing/2014/main" id="{8902A5D7-80B1-FB89-7468-404534463847}"/>
              </a:ext>
            </a:extLst>
          </p:cNvPr>
          <p:cNvSpPr>
            <a:spLocks noGrp="1"/>
          </p:cNvSpPr>
          <p:nvPr>
            <p:ph idx="1"/>
          </p:nvPr>
        </p:nvSpPr>
        <p:spPr>
          <a:xfrm>
            <a:off x="494258" y="1238597"/>
            <a:ext cx="11203483" cy="5195454"/>
          </a:xfrm>
        </p:spPr>
        <p:txBody>
          <a:bodyPr>
            <a:normAutofit fontScale="40000" lnSpcReduction="20000"/>
          </a:bodyPr>
          <a:lstStyle/>
          <a:p>
            <a:pPr>
              <a:buFont typeface="Wingdings" panose="05000000000000000000" pitchFamily="2" charset="2"/>
              <a:buChar char="q"/>
            </a:pPr>
            <a:r>
              <a:rPr lang="en-IN" sz="8000" b="1" dirty="0">
                <a:solidFill>
                  <a:schemeClr val="accent2">
                    <a:lumMod val="50000"/>
                  </a:schemeClr>
                </a:solidFill>
              </a:rPr>
              <a:t>Deployment on IBM Cloud:</a:t>
            </a:r>
          </a:p>
          <a:p>
            <a:r>
              <a:rPr lang="en-IN" sz="4500" b="1" dirty="0"/>
              <a:t>Platform Used</a:t>
            </a:r>
            <a:endParaRPr lang="en-IN" sz="4500" dirty="0"/>
          </a:p>
          <a:p>
            <a:pPr lvl="1"/>
            <a:r>
              <a:rPr lang="en-IN" sz="4500" b="1" dirty="0"/>
              <a:t>IBM Cloud with Watson Studio / Cloud Pak for Data</a:t>
            </a:r>
            <a:endParaRPr lang="en-IN" sz="4500" dirty="0"/>
          </a:p>
          <a:p>
            <a:r>
              <a:rPr lang="en-IN" sz="4500" b="1" dirty="0"/>
              <a:t>Model Hosting</a:t>
            </a:r>
            <a:endParaRPr lang="en-IN" sz="4500" dirty="0"/>
          </a:p>
          <a:p>
            <a:pPr lvl="1"/>
            <a:r>
              <a:rPr lang="en-IN" sz="4500" dirty="0"/>
              <a:t>Deploy trained model as a </a:t>
            </a:r>
            <a:r>
              <a:rPr lang="en-IN" sz="4500" b="1" dirty="0"/>
              <a:t>web service API</a:t>
            </a:r>
            <a:endParaRPr lang="en-IN" sz="4500" dirty="0"/>
          </a:p>
          <a:p>
            <a:pPr lvl="1"/>
            <a:r>
              <a:rPr lang="en-IN" sz="4500" dirty="0"/>
              <a:t>Use </a:t>
            </a:r>
            <a:r>
              <a:rPr lang="en-IN" sz="4500" b="1" dirty="0"/>
              <a:t>IBM Machine Learning</a:t>
            </a:r>
            <a:r>
              <a:rPr lang="en-IN" sz="4500" dirty="0"/>
              <a:t> instance for real-time predictions</a:t>
            </a:r>
          </a:p>
          <a:p>
            <a:r>
              <a:rPr lang="en-IN" sz="4500" b="1" dirty="0"/>
              <a:t>User Interface</a:t>
            </a:r>
            <a:endParaRPr lang="en-IN" sz="4500" dirty="0"/>
          </a:p>
          <a:p>
            <a:pPr lvl="1"/>
            <a:r>
              <a:rPr lang="en-IN" sz="4500" dirty="0"/>
              <a:t>Integrated with a front-end (</a:t>
            </a:r>
            <a:r>
              <a:rPr lang="en-IN" sz="4500" dirty="0" err="1"/>
              <a:t>Streamlit</a:t>
            </a:r>
            <a:r>
              <a:rPr lang="en-IN" sz="4500" dirty="0"/>
              <a:t> / simple Flask app)</a:t>
            </a:r>
          </a:p>
          <a:p>
            <a:pPr lvl="1"/>
            <a:r>
              <a:rPr lang="en-IN" sz="4500" dirty="0"/>
              <a:t>Accepts inputs: Region, income group, fuel usage</a:t>
            </a:r>
          </a:p>
          <a:p>
            <a:pPr lvl="1"/>
            <a:r>
              <a:rPr lang="en-IN" sz="4500" dirty="0"/>
              <a:t>Displays: Predicted water source category + visualization</a:t>
            </a:r>
          </a:p>
          <a:p>
            <a:r>
              <a:rPr lang="en-IN" sz="4500" b="1" dirty="0"/>
              <a:t>Scalability &amp; Access</a:t>
            </a:r>
            <a:endParaRPr lang="en-IN" sz="4500" dirty="0"/>
          </a:p>
          <a:p>
            <a:pPr lvl="1"/>
            <a:r>
              <a:rPr lang="en-IN" sz="4500" dirty="0"/>
              <a:t>Hosted on IBM Cloud, accessible via public endpoint</a:t>
            </a:r>
          </a:p>
          <a:p>
            <a:pPr lvl="1"/>
            <a:r>
              <a:rPr lang="en-IN" sz="4500" dirty="0"/>
              <a:t>Supports multiple users for policy or field use</a:t>
            </a:r>
          </a:p>
          <a:p>
            <a:endParaRPr lang="en-IN" dirty="0"/>
          </a:p>
        </p:txBody>
      </p:sp>
    </p:spTree>
    <p:extLst>
      <p:ext uri="{BB962C8B-B14F-4D97-AF65-F5344CB8AC3E}">
        <p14:creationId xmlns:p14="http://schemas.microsoft.com/office/powerpoint/2010/main" val="422394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9">
            <a:extLst>
              <a:ext uri="{FF2B5EF4-FFF2-40B4-BE49-F238E27FC236}">
                <a16:creationId xmlns:a16="http://schemas.microsoft.com/office/drawing/2014/main" id="{7CD08F67-31A7-A9FE-DA0D-BDC0AAC77147}"/>
              </a:ext>
            </a:extLst>
          </p:cNvPr>
          <p:cNvPicPr>
            <a:picLocks noGrp="1" noChangeAspect="1"/>
          </p:cNvPicPr>
          <p:nvPr>
            <p:ph idx="1"/>
          </p:nvPr>
        </p:nvPicPr>
        <p:blipFill>
          <a:blip r:embed="rId2"/>
          <a:stretch>
            <a:fillRect/>
          </a:stretch>
        </p:blipFill>
        <p:spPr>
          <a:xfrm>
            <a:off x="581025" y="1232452"/>
            <a:ext cx="11029950" cy="47942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2BED-AFD6-E72E-0FC9-F8A8079ACB2B}"/>
              </a:ext>
            </a:extLst>
          </p:cNvPr>
          <p:cNvSpPr>
            <a:spLocks noGrp="1"/>
          </p:cNvSpPr>
          <p:nvPr>
            <p:ph type="title"/>
          </p:nvPr>
        </p:nvSpPr>
        <p:spPr>
          <a:xfrm>
            <a:off x="431229" y="702156"/>
            <a:ext cx="11029950"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pic>
        <p:nvPicPr>
          <p:cNvPr id="4" name="Content Placeholder 4">
            <a:extLst>
              <a:ext uri="{FF2B5EF4-FFF2-40B4-BE49-F238E27FC236}">
                <a16:creationId xmlns:a16="http://schemas.microsoft.com/office/drawing/2014/main" id="{739323B4-4966-6EA8-D717-99D7E0990325}"/>
              </a:ext>
            </a:extLst>
          </p:cNvPr>
          <p:cNvPicPr>
            <a:picLocks noGrp="1" noChangeAspect="1"/>
          </p:cNvPicPr>
          <p:nvPr>
            <p:ph idx="1"/>
          </p:nvPr>
        </p:nvPicPr>
        <p:blipFill>
          <a:blip r:embed="rId2"/>
          <a:stretch>
            <a:fillRect/>
          </a:stretch>
        </p:blipFill>
        <p:spPr>
          <a:xfrm>
            <a:off x="581025" y="1172095"/>
            <a:ext cx="11029950" cy="5079076"/>
          </a:xfrm>
          <a:prstGeom prst="rect">
            <a:avLst/>
          </a:prstGeom>
        </p:spPr>
      </p:pic>
    </p:spTree>
    <p:extLst>
      <p:ext uri="{BB962C8B-B14F-4D97-AF65-F5344CB8AC3E}">
        <p14:creationId xmlns:p14="http://schemas.microsoft.com/office/powerpoint/2010/main" val="275996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1B89-6B4B-59AE-6126-52348BBC3975}"/>
              </a:ext>
            </a:extLst>
          </p:cNvPr>
          <p:cNvSpPr>
            <a:spLocks noGrp="1"/>
          </p:cNvSpPr>
          <p:nvPr>
            <p:ph type="title"/>
          </p:nvPr>
        </p:nvSpPr>
        <p:spPr/>
        <p:txBody>
          <a:bodyPr/>
          <a:lstStyle/>
          <a:p>
            <a:r>
              <a:rPr lang="en-US" dirty="0" err="1"/>
              <a:t>Cont</a:t>
            </a:r>
            <a:r>
              <a:rPr lang="en-US" dirty="0"/>
              <a:t>…</a:t>
            </a:r>
            <a:endParaRPr lang="en-IN" dirty="0"/>
          </a:p>
        </p:txBody>
      </p:sp>
      <p:pic>
        <p:nvPicPr>
          <p:cNvPr id="4" name="Content Placeholder 4">
            <a:extLst>
              <a:ext uri="{FF2B5EF4-FFF2-40B4-BE49-F238E27FC236}">
                <a16:creationId xmlns:a16="http://schemas.microsoft.com/office/drawing/2014/main" id="{ECC27D9B-AB4C-C840-371F-B11D76D16C54}"/>
              </a:ext>
            </a:extLst>
          </p:cNvPr>
          <p:cNvPicPr>
            <a:picLocks noGrp="1" noChangeAspect="1"/>
          </p:cNvPicPr>
          <p:nvPr>
            <p:ph idx="1"/>
          </p:nvPr>
        </p:nvPicPr>
        <p:blipFill>
          <a:blip r:embed="rId2"/>
          <a:stretch>
            <a:fillRect/>
          </a:stretch>
        </p:blipFill>
        <p:spPr>
          <a:xfrm>
            <a:off x="581192" y="1301750"/>
            <a:ext cx="6376561" cy="4854094"/>
          </a:xfrm>
          <a:prstGeom prst="rect">
            <a:avLst/>
          </a:prstGeom>
        </p:spPr>
      </p:pic>
      <p:sp>
        <p:nvSpPr>
          <p:cNvPr id="5" name="TextBox 4">
            <a:extLst>
              <a:ext uri="{FF2B5EF4-FFF2-40B4-BE49-F238E27FC236}">
                <a16:creationId xmlns:a16="http://schemas.microsoft.com/office/drawing/2014/main" id="{60980243-4592-430A-AD9B-2340B13C2208}"/>
              </a:ext>
            </a:extLst>
          </p:cNvPr>
          <p:cNvSpPr txBox="1"/>
          <p:nvPr/>
        </p:nvSpPr>
        <p:spPr>
          <a:xfrm>
            <a:off x="7381702" y="2635135"/>
            <a:ext cx="4430683" cy="2862322"/>
          </a:xfrm>
          <a:prstGeom prst="rect">
            <a:avLst/>
          </a:prstGeom>
          <a:noFill/>
        </p:spPr>
        <p:txBody>
          <a:bodyPr wrap="square" rtlCol="0">
            <a:spAutoFit/>
          </a:bodyPr>
          <a:lstStyle/>
          <a:p>
            <a:r>
              <a:rPr lang="en-US" sz="2000" dirty="0">
                <a:solidFill>
                  <a:schemeClr val="accent1"/>
                </a:solidFill>
              </a:rPr>
              <a:t>Multi-class classification model</a:t>
            </a:r>
            <a:r>
              <a:rPr lang="en-US" sz="2000" dirty="0"/>
              <a:t> predicted Indian states based on water quality indicators and demographics, with low confidence suggesting data imbalance. Highest water access seen in rural males under 18 (88%), while older females showed lowest (35%). Model tuning and feature engineering recommended to improve accuracy</a:t>
            </a:r>
            <a:r>
              <a:rPr lang="en-US" dirty="0"/>
              <a:t>.</a:t>
            </a:r>
            <a:endParaRPr lang="en-IN" dirty="0"/>
          </a:p>
        </p:txBody>
      </p:sp>
    </p:spTree>
    <p:extLst>
      <p:ext uri="{BB962C8B-B14F-4D97-AF65-F5344CB8AC3E}">
        <p14:creationId xmlns:p14="http://schemas.microsoft.com/office/powerpoint/2010/main" val="225042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113905"/>
            <a:ext cx="11214568" cy="5328459"/>
          </a:xfrm>
        </p:spPr>
        <p:txBody>
          <a:bodyPr>
            <a:normAutofit/>
          </a:bodyPr>
          <a:lstStyle/>
          <a:p>
            <a:r>
              <a:rPr lang="en-US" sz="2000" dirty="0"/>
              <a:t>The project highlights </a:t>
            </a:r>
            <a:r>
              <a:rPr lang="en-US" sz="2000" b="1" dirty="0"/>
              <a:t>critical disparities</a:t>
            </a:r>
            <a:r>
              <a:rPr lang="en-US" sz="2000" dirty="0"/>
              <a:t> in access to improved drinking water across various </a:t>
            </a:r>
            <a:r>
              <a:rPr lang="en-US" sz="2000" b="1" dirty="0"/>
              <a:t>states, sectors, age groups, and genders</a:t>
            </a:r>
            <a:r>
              <a:rPr lang="en-US" sz="2000" dirty="0"/>
              <a:t> in India.</a:t>
            </a:r>
          </a:p>
          <a:p>
            <a:r>
              <a:rPr lang="en-US" sz="2000" dirty="0"/>
              <a:t>Data analysis reveals that </a:t>
            </a:r>
            <a:r>
              <a:rPr lang="en-US" sz="2000" b="1" dirty="0"/>
              <a:t>rural areas and certain social groups</a:t>
            </a:r>
            <a:r>
              <a:rPr lang="en-US" sz="2000" dirty="0"/>
              <a:t> still face significant challenges in accessing safe drinking water.</a:t>
            </a:r>
          </a:p>
          <a:p>
            <a:r>
              <a:rPr lang="en-US" sz="2000" dirty="0"/>
              <a:t>The insights generated from this study can support </a:t>
            </a:r>
            <a:r>
              <a:rPr lang="en-US" sz="2000" b="1" dirty="0"/>
              <a:t>evidence-based policymaking</a:t>
            </a:r>
            <a:r>
              <a:rPr lang="en-US" sz="2000" dirty="0"/>
              <a:t> and targeted resource allocation.</a:t>
            </a:r>
          </a:p>
          <a:p>
            <a:r>
              <a:rPr lang="en-US" sz="2000" dirty="0"/>
              <a:t>This work aligns with the goals of </a:t>
            </a:r>
            <a:r>
              <a:rPr lang="en-US" sz="2000" b="1" dirty="0"/>
              <a:t>Sustainable Development Goal 6 (Clean Water and Sanitation)</a:t>
            </a:r>
            <a:r>
              <a:rPr lang="en-US" sz="2000" dirty="0"/>
              <a:t> and can help monitor India's progress toward achieving equitable access to water.</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F8BB10AD-7A8A-C3D7-1633-16E8281470E6}"/>
              </a:ext>
            </a:extLst>
          </p:cNvPr>
          <p:cNvSpPr txBox="1"/>
          <p:nvPr/>
        </p:nvSpPr>
        <p:spPr>
          <a:xfrm>
            <a:off x="706580" y="1241932"/>
            <a:ext cx="10349346" cy="544302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t>Scalability Across Regions:</a:t>
            </a:r>
            <a:endParaRPr lang="en-US" dirty="0"/>
          </a:p>
          <a:p>
            <a:pPr lvl="1">
              <a:lnSpc>
                <a:spcPct val="150000"/>
              </a:lnSpc>
            </a:pPr>
            <a:r>
              <a:rPr lang="en-US" dirty="0"/>
              <a:t>The model can be expanded to include more granular data (district/village level), allowing policymakers to target interventions more effectively.</a:t>
            </a:r>
          </a:p>
          <a:p>
            <a:pPr lvl="1">
              <a:lnSpc>
                <a:spcPct val="150000"/>
              </a:lnSpc>
            </a:pPr>
            <a:r>
              <a:rPr lang="en-US" dirty="0"/>
              <a:t>It can also be adapted for other countries with similar demographic and water access issues.</a:t>
            </a:r>
          </a:p>
          <a:p>
            <a:pPr marL="285750" indent="-285750">
              <a:lnSpc>
                <a:spcPct val="150000"/>
              </a:lnSpc>
              <a:buFont typeface="Wingdings" panose="05000000000000000000" pitchFamily="2" charset="2"/>
              <a:buChar char="Ø"/>
            </a:pPr>
            <a:r>
              <a:rPr lang="en-US" b="1" dirty="0"/>
              <a:t>Integration with Real-Time Data:</a:t>
            </a:r>
            <a:endParaRPr lang="en-US" dirty="0"/>
          </a:p>
          <a:p>
            <a:pPr lvl="1">
              <a:lnSpc>
                <a:spcPct val="150000"/>
              </a:lnSpc>
            </a:pPr>
            <a:r>
              <a:rPr lang="en-US" dirty="0"/>
              <a:t>The model can be integrated with IoT or smart sensors in the future to receive real-time water quality and availability data, enhancing prediction accuracy.</a:t>
            </a:r>
          </a:p>
          <a:p>
            <a:pPr lvl="1">
              <a:lnSpc>
                <a:spcPct val="150000"/>
              </a:lnSpc>
            </a:pPr>
            <a:r>
              <a:rPr lang="en-US" dirty="0"/>
              <a:t>Real-time alerts can help authorities act promptly in regions showing signs of water scarcity.</a:t>
            </a:r>
          </a:p>
          <a:p>
            <a:pPr marL="285750" indent="-285750">
              <a:lnSpc>
                <a:spcPct val="150000"/>
              </a:lnSpc>
              <a:buFont typeface="Wingdings" panose="05000000000000000000" pitchFamily="2" charset="2"/>
              <a:buChar char="Ø"/>
            </a:pPr>
            <a:r>
              <a:rPr lang="en-US" b="1" dirty="0"/>
              <a:t>Policy and Planning Tool:</a:t>
            </a:r>
            <a:endParaRPr lang="en-US" dirty="0"/>
          </a:p>
          <a:p>
            <a:pPr lvl="1">
              <a:lnSpc>
                <a:spcPct val="150000"/>
              </a:lnSpc>
            </a:pPr>
            <a:r>
              <a:rPr lang="en-US" dirty="0"/>
              <a:t>Government agencies and NGOs can use the model’s insights to design water distribution systems and plan infrastructure development.</a:t>
            </a:r>
          </a:p>
          <a:p>
            <a:pPr lvl="1">
              <a:lnSpc>
                <a:spcPct val="150000"/>
              </a:lnSpc>
            </a:pPr>
            <a:r>
              <a:rPr lang="en-US" dirty="0"/>
              <a:t>It can help prioritize high-risk areas for urgent attention.</a:t>
            </a:r>
          </a:p>
          <a:p>
            <a:pPr lvl="1">
              <a:lnSpc>
                <a:spcPct val="150000"/>
              </a:lnSpc>
            </a:pPr>
            <a:r>
              <a:rPr lang="en-US" dirty="0"/>
              <a:t> </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D122-017C-FD99-960D-47B4E4C8149F}"/>
              </a:ext>
            </a:extLst>
          </p:cNvPr>
          <p:cNvSpPr>
            <a:spLocks noGrp="1"/>
          </p:cNvSpPr>
          <p:nvPr>
            <p:ph type="title"/>
          </p:nvPr>
        </p:nvSpPr>
        <p:spPr>
          <a:xfrm>
            <a:off x="489750" y="627342"/>
            <a:ext cx="11029616"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sp>
        <p:nvSpPr>
          <p:cNvPr id="3" name="Content Placeholder 2">
            <a:extLst>
              <a:ext uri="{FF2B5EF4-FFF2-40B4-BE49-F238E27FC236}">
                <a16:creationId xmlns:a16="http://schemas.microsoft.com/office/drawing/2014/main" id="{BC1597C9-26C6-77AC-F078-E2D01132E898}"/>
              </a:ext>
            </a:extLst>
          </p:cNvPr>
          <p:cNvSpPr>
            <a:spLocks noGrp="1"/>
          </p:cNvSpPr>
          <p:nvPr>
            <p:ph idx="1"/>
          </p:nvPr>
        </p:nvSpPr>
        <p:spPr>
          <a:xfrm>
            <a:off x="581192" y="1157637"/>
            <a:ext cx="11029615" cy="5301351"/>
          </a:xfrm>
        </p:spPr>
        <p:txBody>
          <a:bodyPr>
            <a:normAutofit fontScale="77500" lnSpcReduction="20000"/>
          </a:bodyPr>
          <a:lstStyle/>
          <a:p>
            <a:pPr>
              <a:lnSpc>
                <a:spcPct val="120000"/>
              </a:lnSpc>
              <a:buFont typeface="Wingdings" panose="05000000000000000000" pitchFamily="2" charset="2"/>
              <a:buChar char="Ø"/>
            </a:pPr>
            <a:r>
              <a:rPr lang="en-US" sz="2600" b="1" dirty="0"/>
              <a:t>Machine Learning Model Enhancement:</a:t>
            </a:r>
            <a:endParaRPr lang="en-US" sz="2600" dirty="0"/>
          </a:p>
          <a:p>
            <a:pPr lvl="1">
              <a:lnSpc>
                <a:spcPct val="120000"/>
              </a:lnSpc>
            </a:pPr>
            <a:r>
              <a:rPr lang="en-US" sz="2600" dirty="0"/>
              <a:t>With additional data and training, the model’s accuracy can be improved using advanced algorithms like ensemble models or deep learning.</a:t>
            </a:r>
          </a:p>
          <a:p>
            <a:pPr lvl="1">
              <a:lnSpc>
                <a:spcPct val="120000"/>
              </a:lnSpc>
            </a:pPr>
            <a:r>
              <a:rPr lang="en-US" sz="2600" dirty="0"/>
              <a:t>Features like seasonality, climate data, or economic indicators could also be added for better predictions</a:t>
            </a:r>
          </a:p>
          <a:p>
            <a:pPr>
              <a:lnSpc>
                <a:spcPct val="120000"/>
              </a:lnSpc>
              <a:buFont typeface="Wingdings" panose="05000000000000000000" pitchFamily="2" charset="2"/>
              <a:buChar char="Ø"/>
            </a:pPr>
            <a:r>
              <a:rPr lang="en-US" sz="2600" b="1" dirty="0"/>
              <a:t>Public Dashboard &amp; Awareness:</a:t>
            </a:r>
            <a:endParaRPr lang="en-US" sz="2600" dirty="0"/>
          </a:p>
          <a:p>
            <a:pPr lvl="1">
              <a:lnSpc>
                <a:spcPct val="120000"/>
              </a:lnSpc>
            </a:pPr>
            <a:r>
              <a:rPr lang="en-US" sz="2600" dirty="0"/>
              <a:t>A user-friendly dashboard could be developed for public access, enabling citizens to understand water accessibility in their areas.</a:t>
            </a:r>
          </a:p>
          <a:p>
            <a:pPr lvl="1">
              <a:lnSpc>
                <a:spcPct val="120000"/>
              </a:lnSpc>
            </a:pPr>
            <a:r>
              <a:rPr lang="en-US" sz="2600" dirty="0"/>
              <a:t>This increases public awareness and encourages local-level action.</a:t>
            </a:r>
          </a:p>
          <a:p>
            <a:pPr>
              <a:lnSpc>
                <a:spcPct val="120000"/>
              </a:lnSpc>
              <a:buFont typeface="Wingdings" panose="05000000000000000000" pitchFamily="2" charset="2"/>
              <a:buChar char="Ø"/>
            </a:pPr>
            <a:r>
              <a:rPr lang="en-US" sz="2600" b="1" dirty="0"/>
              <a:t>Support for SDG Goals:</a:t>
            </a:r>
            <a:endParaRPr lang="en-US" sz="2600" dirty="0"/>
          </a:p>
          <a:p>
            <a:pPr lvl="1">
              <a:lnSpc>
                <a:spcPct val="120000"/>
              </a:lnSpc>
            </a:pPr>
            <a:r>
              <a:rPr lang="en-US" sz="2600" dirty="0"/>
              <a:t>Aligns with the United Nations Sustainable Development Goal 6: Clean Water and Sanitation.</a:t>
            </a:r>
          </a:p>
          <a:p>
            <a:pPr lvl="1">
              <a:lnSpc>
                <a:spcPct val="120000"/>
              </a:lnSpc>
            </a:pPr>
            <a:r>
              <a:rPr lang="en-US" sz="2600" dirty="0"/>
              <a:t>Can help track progress toward ensuring universal and equitable access to safe and affordable drinking water.</a:t>
            </a:r>
          </a:p>
          <a:p>
            <a:endParaRPr lang="en-IN" dirty="0"/>
          </a:p>
        </p:txBody>
      </p:sp>
    </p:spTree>
    <p:extLst>
      <p:ext uri="{BB962C8B-B14F-4D97-AF65-F5344CB8AC3E}">
        <p14:creationId xmlns:p14="http://schemas.microsoft.com/office/powerpoint/2010/main" val="374724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69432" y="0"/>
            <a:ext cx="12393128" cy="8462353"/>
          </a:xfrm>
        </p:spPr>
        <p:txBody>
          <a:bodyPr>
            <a:normAutofit/>
          </a:bodyPr>
          <a:lstStyle/>
          <a:p>
            <a:pPr>
              <a:buFont typeface="Wingdings" panose="05000000000000000000" pitchFamily="2" charset="2"/>
              <a:buChar char="v"/>
            </a:pPr>
            <a:r>
              <a:rPr lang="en-US" altLang="en-US" sz="2000" dirty="0">
                <a:solidFill>
                  <a:schemeClr val="tx1"/>
                </a:solidFill>
                <a:latin typeface="Arial" panose="020B0604020202020204" pitchFamily="34" charset="0"/>
              </a:rPr>
              <a:t> Ministry of Jal Shakti, Government of India. </a:t>
            </a:r>
            <a:r>
              <a:rPr lang="en-US" altLang="en-US" sz="2000" i="1" dirty="0">
                <a:solidFill>
                  <a:schemeClr val="tx1"/>
                </a:solidFill>
                <a:latin typeface="Arial" panose="020B0604020202020204" pitchFamily="34" charset="0"/>
              </a:rPr>
              <a:t>National Drinking Water Program – Survey Reports</a:t>
            </a:r>
          </a:p>
          <a:p>
            <a:pPr marL="0" indent="0">
              <a:buNone/>
            </a:pPr>
            <a:r>
              <a:rPr lang="en-US" sz="2000" i="1" dirty="0">
                <a:solidFill>
                  <a:schemeClr val="accent1"/>
                </a:solidFill>
                <a:latin typeface="Arial" panose="020B0604020202020204" pitchFamily="34" charset="0"/>
              </a:rPr>
              <a:t>              </a:t>
            </a:r>
            <a:r>
              <a:rPr lang="en-US" sz="2000" i="1" dirty="0">
                <a:solidFill>
                  <a:schemeClr val="accent1"/>
                </a:solidFill>
                <a:latin typeface="Arial" panose="020B0604020202020204" pitchFamily="34" charset="0"/>
                <a:hlinkClick r:id="rId2">
                  <a:extLst>
                    <a:ext uri="{A12FA001-AC4F-418D-AE19-62706E023703}">
                      <ahyp:hlinkClr xmlns:ahyp="http://schemas.microsoft.com/office/drawing/2018/hyperlinkcolor" val="tx"/>
                    </a:ext>
                  </a:extLst>
                </a:hlinkClick>
              </a:rPr>
              <a:t>https://jalshakti-ddws.gov.in</a:t>
            </a:r>
            <a:endParaRPr lang="en-US" sz="2000" i="1" dirty="0">
              <a:solidFill>
                <a:schemeClr val="accent1"/>
              </a:solidFill>
              <a:latin typeface="Arial" panose="020B0604020202020204" pitchFamily="34" charset="0"/>
            </a:endParaRPr>
          </a:p>
          <a:p>
            <a:pPr>
              <a:buFont typeface="Wingdings" panose="05000000000000000000" pitchFamily="2" charset="2"/>
              <a:buChar char="v"/>
            </a:pPr>
            <a:r>
              <a:rPr lang="en-US" altLang="en-US" sz="2000" dirty="0">
                <a:solidFill>
                  <a:schemeClr val="tx1"/>
                </a:solidFill>
                <a:latin typeface="Arial" panose="020B0604020202020204" pitchFamily="34" charset="0"/>
              </a:rPr>
              <a:t>IBM </a:t>
            </a:r>
            <a:r>
              <a:rPr lang="en-US" altLang="en-US" sz="2000" dirty="0" err="1">
                <a:solidFill>
                  <a:schemeClr val="tx1"/>
                </a:solidFill>
                <a:latin typeface="Arial" panose="020B0604020202020204" pitchFamily="34" charset="0"/>
              </a:rPr>
              <a:t>Watsonx</a:t>
            </a:r>
            <a:r>
              <a:rPr lang="en-US" altLang="en-US" sz="2000" dirty="0">
                <a:solidFill>
                  <a:schemeClr val="tx1"/>
                </a:solidFill>
                <a:latin typeface="Arial" panose="020B0604020202020204" pitchFamily="34" charset="0"/>
              </a:rPr>
              <a:t> Platform – Official Documentation</a:t>
            </a:r>
          </a:p>
          <a:p>
            <a:pPr marL="0" indent="0">
              <a:buNone/>
            </a:pPr>
            <a:r>
              <a:rPr lang="en-US" altLang="en-US" sz="2000" dirty="0">
                <a:solidFill>
                  <a:schemeClr val="accent1"/>
                </a:solidFill>
                <a:latin typeface="Arial" panose="020B0604020202020204" pitchFamily="34" charset="0"/>
              </a:rPr>
              <a:t>         </a:t>
            </a:r>
            <a:r>
              <a:rPr lang="en-US" altLang="en-US" sz="2000" dirty="0">
                <a:solidFill>
                  <a:schemeClr val="accent1"/>
                </a:solidFill>
                <a:latin typeface="Arial" panose="020B0604020202020204" pitchFamily="34" charset="0"/>
                <a:hlinkClick r:id="rId3" action="ppaction://hlinksldjump">
                  <a:extLst>
                    <a:ext uri="{A12FA001-AC4F-418D-AE19-62706E023703}">
                      <ahyp:hlinkClr xmlns:ahyp="http://schemas.microsoft.com/office/drawing/2018/hyperlinkcolor" val="tx"/>
                    </a:ext>
                  </a:extLst>
                </a:hlinkClick>
              </a:rPr>
              <a:t> https://www.ibm.com/products/watsonx</a:t>
            </a:r>
            <a:endParaRPr lang="en-US" altLang="en-US" sz="2000" dirty="0">
              <a:solidFill>
                <a:schemeClr val="accent1"/>
              </a:solidFill>
              <a:latin typeface="Arial" panose="020B0604020202020204" pitchFamily="34" charset="0"/>
            </a:endParaRPr>
          </a:p>
          <a:p>
            <a:pPr>
              <a:buFont typeface="Wingdings" panose="05000000000000000000" pitchFamily="2" charset="2"/>
              <a:buChar char="v"/>
            </a:pPr>
            <a:r>
              <a:rPr lang="en-US" altLang="en-US" sz="2000" dirty="0">
                <a:solidFill>
                  <a:schemeClr val="tx1"/>
                </a:solidFill>
                <a:latin typeface="Arial" panose="020B0604020202020204" pitchFamily="34" charset="0"/>
              </a:rPr>
              <a:t>IBM Cloud – AI and Machine Learning Services</a:t>
            </a:r>
          </a:p>
          <a:p>
            <a:pPr marL="0" indent="0">
              <a:buNone/>
            </a:pPr>
            <a:r>
              <a:rPr lang="en-US" altLang="en-US" sz="2000" dirty="0">
                <a:solidFill>
                  <a:schemeClr val="accent1"/>
                </a:solidFill>
                <a:latin typeface="Arial" panose="020B0604020202020204" pitchFamily="34" charset="0"/>
              </a:rPr>
              <a:t>           </a:t>
            </a:r>
            <a:r>
              <a:rPr lang="en-US" sz="2000" dirty="0">
                <a:solidFill>
                  <a:schemeClr val="accent1"/>
                </a:solidFill>
                <a:hlinkClick r:id="rId4">
                  <a:extLst>
                    <a:ext uri="{A12FA001-AC4F-418D-AE19-62706E023703}">
                      <ahyp:hlinkClr xmlns:ahyp="http://schemas.microsoft.com/office/drawing/2018/hyperlinkcolor" val="tx"/>
                    </a:ext>
                  </a:extLst>
                </a:hlinkClick>
              </a:rPr>
              <a:t>https://cloud.ibm.com</a:t>
            </a:r>
            <a:endParaRPr lang="en-US" sz="2000" dirty="0">
              <a:solidFill>
                <a:schemeClr val="accent1"/>
              </a:solidFill>
            </a:endParaRPr>
          </a:p>
          <a:p>
            <a:pPr>
              <a:buFont typeface="Wingdings" panose="05000000000000000000" pitchFamily="2" charset="2"/>
              <a:buChar char="v"/>
            </a:pPr>
            <a:r>
              <a:rPr lang="en-US" sz="2000" dirty="0"/>
              <a:t>AI Kosh Dataset Link –</a:t>
            </a:r>
            <a:r>
              <a:rPr lang="en-US" altLang="en-US" sz="2000" dirty="0">
                <a:solidFill>
                  <a:schemeClr val="accent1"/>
                </a:solidFill>
                <a:latin typeface="Arial" panose="020B0604020202020204" pitchFamily="34" charset="0"/>
              </a:rPr>
              <a:t>  </a:t>
            </a:r>
            <a:r>
              <a:rPr lang="en-US" sz="2000" dirty="0">
                <a:solidFill>
                  <a:schemeClr val="accent1"/>
                </a:solidFill>
              </a:rPr>
              <a:t> </a:t>
            </a:r>
            <a:r>
              <a:rPr lang="en-US" sz="2000" dirty="0">
                <a:solidFill>
                  <a:schemeClr val="accent1"/>
                </a:solidFill>
                <a:hlinkClick r:id="rId5" action="ppaction://hlinksldjump">
                  <a:extLst>
                    <a:ext uri="{A12FA001-AC4F-418D-AE19-62706E023703}">
                      <ahyp:hlinkClr xmlns:ahyp="http://schemas.microsoft.com/office/drawing/2018/hyperlinkcolor" val="tx"/>
                    </a:ext>
                  </a:extLst>
                </a:hlinkClick>
              </a:rPr>
              <a:t>https://aikosh.indiaai.gov.in/web/datasets/details/improved_source_of_drinking_water_            multiple_indicator_survey_78th_round.html</a:t>
            </a:r>
            <a:endParaRPr lang="en-US" sz="2000" dirty="0">
              <a:solidFill>
                <a:schemeClr val="accent1"/>
              </a:solidFill>
            </a:endParaRPr>
          </a:p>
          <a:p>
            <a:pPr>
              <a:buFont typeface="Wingdings" panose="05000000000000000000" pitchFamily="2" charset="2"/>
              <a:buChar char="v"/>
            </a:pPr>
            <a:r>
              <a:rPr lang="en-US" altLang="en-US" sz="2000" dirty="0">
                <a:solidFill>
                  <a:schemeClr val="tx1"/>
                </a:solidFill>
                <a:latin typeface="Arial" panose="020B0604020202020204" pitchFamily="34" charset="0"/>
              </a:rPr>
              <a:t>Scikit-learn Documentation (for classification model reference).</a:t>
            </a:r>
          </a:p>
          <a:p>
            <a:pPr marL="0" indent="0">
              <a:buNone/>
            </a:pPr>
            <a:r>
              <a:rPr lang="en-US" altLang="en-US" sz="2000" dirty="0">
                <a:solidFill>
                  <a:schemeClr val="tx1"/>
                </a:solidFill>
                <a:latin typeface="Arial" panose="020B0604020202020204" pitchFamily="34" charset="0"/>
              </a:rPr>
              <a:t>       </a:t>
            </a:r>
            <a:r>
              <a:rPr lang="en-US" altLang="en-US" sz="2000" dirty="0">
                <a:solidFill>
                  <a:schemeClr val="accent1"/>
                </a:solidFill>
                <a:latin typeface="Arial" panose="020B0604020202020204" pitchFamily="34" charset="0"/>
              </a:rPr>
              <a:t>  </a:t>
            </a:r>
            <a:r>
              <a:rPr lang="en-US" altLang="en-US" sz="2000" dirty="0">
                <a:solidFill>
                  <a:schemeClr val="accent1"/>
                </a:solidFill>
                <a:latin typeface="Arial" panose="020B0604020202020204" pitchFamily="34" charset="0"/>
                <a:hlinkClick r:id="rId6">
                  <a:extLst>
                    <a:ext uri="{A12FA001-AC4F-418D-AE19-62706E023703}">
                      <ahyp:hlinkClr xmlns:ahyp="http://schemas.microsoft.com/office/drawing/2018/hyperlinkcolor" val="tx"/>
                    </a:ext>
                  </a:extLst>
                </a:hlinkClick>
              </a:rPr>
              <a:t>https://scikit-learn.org/stable/</a:t>
            </a:r>
            <a:endParaRPr lang="en-US" altLang="en-US" sz="2000" dirty="0">
              <a:solidFill>
                <a:schemeClr val="accent1"/>
              </a:solidFill>
              <a:latin typeface="Arial" panose="020B0604020202020204" pitchFamily="34" charset="0"/>
            </a:endParaRPr>
          </a:p>
          <a:p>
            <a:pPr>
              <a:buFont typeface="Wingdings" panose="05000000000000000000" pitchFamily="2" charset="2"/>
              <a:buChar char="v"/>
            </a:pPr>
            <a:r>
              <a:rPr lang="en-US" altLang="en-US" sz="2000" b="1" dirty="0">
                <a:solidFill>
                  <a:schemeClr val="tx1"/>
                </a:solidFill>
                <a:latin typeface="Arial" panose="020B0604020202020204" pitchFamily="34" charset="0"/>
              </a:rPr>
              <a:t>GIT-HUB Link:  </a:t>
            </a:r>
            <a:r>
              <a:rPr lang="en-US" altLang="en-US" sz="2000" b="1" dirty="0">
                <a:solidFill>
                  <a:schemeClr val="tx1"/>
                </a:solidFill>
                <a:latin typeface="Arial" panose="020B0604020202020204" pitchFamily="34" charset="0"/>
                <a:hlinkClick r:id="rId3" action="ppaction://hlinksldjump"/>
              </a:rPr>
              <a:t>https://github.com/Harikishore71/IBM-Cloud-Project.git</a:t>
            </a:r>
            <a:endParaRPr lang="en-US" altLang="en-US" sz="2000" dirty="0">
              <a:solidFill>
                <a:srgbClr val="00B050"/>
              </a:solidFill>
              <a:latin typeface="Arial" panose="020B0604020202020204" pitchFamily="34" charset="0"/>
            </a:endParaRPr>
          </a:p>
          <a:p>
            <a:pPr marL="0" indent="0">
              <a:buNone/>
            </a:pPr>
            <a:r>
              <a:rPr lang="en-US" altLang="en-US" sz="2000" dirty="0">
                <a:solidFill>
                  <a:srgbClr val="6EAC1C"/>
                </a:solidFill>
                <a:latin typeface="Arial" panose="020B0604020202020204" pitchFamily="34" charset="0"/>
              </a:rPr>
              <a:t> </a:t>
            </a:r>
            <a:r>
              <a:rPr lang="en-US" altLang="en-US" sz="2000" dirty="0">
                <a:solidFill>
                  <a:schemeClr val="accent1"/>
                </a:solidFill>
                <a:latin typeface="Arial" panose="020B0604020202020204" pitchFamily="34" charset="0"/>
              </a:rPr>
              <a:t>                   </a:t>
            </a: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948F756-321A-7BBC-B2C8-0B4E45F56682}"/>
              </a:ext>
            </a:extLst>
          </p:cNvPr>
          <p:cNvPicPr>
            <a:picLocks noGrp="1" noChangeAspect="1"/>
          </p:cNvPicPr>
          <p:nvPr>
            <p:ph idx="1"/>
          </p:nvPr>
        </p:nvPicPr>
        <p:blipFill>
          <a:blip r:embed="rId2"/>
          <a:stretch>
            <a:fillRect/>
          </a:stretch>
        </p:blipFill>
        <p:spPr>
          <a:xfrm>
            <a:off x="581192" y="1257391"/>
            <a:ext cx="11123137" cy="5142221"/>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82610A8-7029-6DE3-1E6C-D92945B076A8}"/>
              </a:ext>
            </a:extLst>
          </p:cNvPr>
          <p:cNvPicPr>
            <a:picLocks noGrp="1" noChangeAspect="1"/>
          </p:cNvPicPr>
          <p:nvPr>
            <p:ph idx="1"/>
          </p:nvPr>
        </p:nvPicPr>
        <p:blipFill>
          <a:blip r:embed="rId2"/>
          <a:stretch>
            <a:fillRect/>
          </a:stretch>
        </p:blipFill>
        <p:spPr>
          <a:xfrm>
            <a:off x="600898" y="1232453"/>
            <a:ext cx="11242766" cy="5211890"/>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1CA5ABF-4F48-22D3-00D3-4B19943B4105}"/>
              </a:ext>
            </a:extLst>
          </p:cNvPr>
          <p:cNvPicPr>
            <a:picLocks noGrp="1" noChangeAspect="1"/>
          </p:cNvPicPr>
          <p:nvPr>
            <p:ph idx="1"/>
          </p:nvPr>
        </p:nvPicPr>
        <p:blipFill>
          <a:blip r:embed="rId2"/>
          <a:stretch>
            <a:fillRect/>
          </a:stretch>
        </p:blipFill>
        <p:spPr>
          <a:xfrm>
            <a:off x="870866" y="1232452"/>
            <a:ext cx="10789920" cy="5133514"/>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547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78674"/>
            <a:ext cx="11530591" cy="5632282"/>
          </a:xfrm>
        </p:spPr>
        <p:txBody>
          <a:bodyPr>
            <a:normAutofit/>
          </a:bodyPr>
          <a:lstStyle/>
          <a:p>
            <a:pPr>
              <a:buFont typeface="Wingdings" panose="05000000000000000000" pitchFamily="2" charset="2"/>
              <a:buChar char="q"/>
            </a:pPr>
            <a:r>
              <a:rPr lang="en-US" sz="2000" b="1" dirty="0"/>
              <a:t>The Challenge: </a:t>
            </a:r>
            <a:r>
              <a:rPr lang="en-US" sz="2000" dirty="0"/>
              <a:t>Access to safe and improved sources of drinking water remains a critical issue in India, especially in rural and underdeveloped regions. Despite ongoing efforts under the Sustainable Development Goals (SDGs), inequalities persist in water accessibility across states and socio-economic groups. This project aims to analyze data from the 78th Round of the Multiple Indicator Survey (MIS) to assess the percentage of the population with access to improved drinking water sources. It will also explore related indicators such as use of clean cooking fuel and migration trends. By identifying patterns and disparities, the study will generate actionable insights to support evidence-based policymaking. The ultimate goal is to help ensure equitable access to clean water and contribute to India's progress on SDG targets. </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4469" y="702156"/>
            <a:ext cx="11236339"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2846" y="-931817"/>
            <a:ext cx="11602310" cy="10119360"/>
          </a:xfrm>
        </p:spPr>
        <p:txBody>
          <a:bodyPr vert="horz" lIns="91440" tIns="45720" rIns="91440" bIns="45720" rtlCol="0" anchor="ctr">
            <a:noAutofit/>
          </a:bodyPr>
          <a:lstStyle/>
          <a:p>
            <a:pPr marL="0" indent="0">
              <a:buNone/>
            </a:pPr>
            <a:r>
              <a:rPr lang="en-US" sz="2000" dirty="0"/>
              <a:t>To address the disparities in access to safe drinking water and related SDG targets, the following data-driven and policy-supporting solution is proposed:</a:t>
            </a:r>
          </a:p>
          <a:p>
            <a:pPr marL="0" indent="0">
              <a:buNone/>
            </a:pPr>
            <a:r>
              <a:rPr lang="en-US" sz="2000" b="1" dirty="0"/>
              <a:t>1. Data Collection &amp; Preprocessing</a:t>
            </a:r>
          </a:p>
          <a:p>
            <a:r>
              <a:rPr lang="en-US" sz="2000" b="1" dirty="0"/>
              <a:t>Source</a:t>
            </a:r>
            <a:r>
              <a:rPr lang="en-US" sz="2000" dirty="0"/>
              <a:t>: Use publicly available microdata from the </a:t>
            </a:r>
            <a:r>
              <a:rPr lang="en-US" sz="2000" b="1" dirty="0"/>
              <a:t>78th Round of the Multiple Indicator Survey (MIS)</a:t>
            </a:r>
            <a:r>
              <a:rPr lang="en-US" sz="2000" dirty="0"/>
              <a:t> conducted by the National Sample Survey Office (NSSO).</a:t>
            </a:r>
          </a:p>
          <a:p>
            <a:r>
              <a:rPr lang="en-US" sz="2000" b="1" dirty="0"/>
              <a:t>Clean and preprocess</a:t>
            </a:r>
            <a:r>
              <a:rPr lang="en-US" sz="2000" dirty="0"/>
              <a:t> the data to handle missing values, ensure consistency, and standardize variables (e.g., type of water source, region, income group).</a:t>
            </a:r>
          </a:p>
          <a:p>
            <a:pPr marL="0" indent="0">
              <a:buNone/>
            </a:pPr>
            <a:r>
              <a:rPr lang="en-US" sz="2000" b="1" dirty="0"/>
              <a:t>2. Data Analysis &amp; Visualization</a:t>
            </a:r>
            <a:endParaRPr lang="en-US" sz="2000" dirty="0"/>
          </a:p>
          <a:p>
            <a:pPr marL="0" indent="0">
              <a:buNone/>
            </a:pPr>
            <a:r>
              <a:rPr lang="en-US" sz="2000" dirty="0"/>
              <a:t>Perform </a:t>
            </a:r>
            <a:r>
              <a:rPr lang="en-US" sz="2000" b="1" dirty="0"/>
              <a:t>descriptive and inferential statistical analysis</a:t>
            </a:r>
            <a:r>
              <a:rPr lang="en-US" sz="2000" dirty="0"/>
              <a:t> to:</a:t>
            </a:r>
          </a:p>
          <a:p>
            <a:pPr lvl="1"/>
            <a:r>
              <a:rPr lang="en-US" sz="2000" dirty="0"/>
              <a:t>Estimate the </a:t>
            </a:r>
            <a:r>
              <a:rPr lang="en-US" sz="2000" b="1" dirty="0"/>
              <a:t>percentage of population</a:t>
            </a:r>
            <a:r>
              <a:rPr lang="en-US" sz="2000" dirty="0"/>
              <a:t> with access to </a:t>
            </a:r>
            <a:r>
              <a:rPr lang="en-US" sz="2000" b="1" dirty="0"/>
              <a:t>improved vs. unimproved</a:t>
            </a:r>
            <a:r>
              <a:rPr lang="en-US" sz="2000" dirty="0"/>
              <a:t> drinking water sources.</a:t>
            </a:r>
          </a:p>
          <a:p>
            <a:pPr lvl="1"/>
            <a:r>
              <a:rPr lang="en-US" sz="2000" dirty="0"/>
              <a:t>Compare </a:t>
            </a:r>
            <a:r>
              <a:rPr lang="en-US" sz="2000" b="1" dirty="0"/>
              <a:t>urban vs. rural</a:t>
            </a:r>
            <a:r>
              <a:rPr lang="en-US" sz="2000" dirty="0"/>
              <a:t> access levels.</a:t>
            </a:r>
          </a:p>
          <a:p>
            <a:pPr lvl="1"/>
            <a:r>
              <a:rPr lang="en-US" sz="2000" dirty="0"/>
              <a:t>Analyze </a:t>
            </a:r>
            <a:r>
              <a:rPr lang="en-US" sz="2000" b="1" dirty="0"/>
              <a:t>regional disparities</a:t>
            </a:r>
            <a:r>
              <a:rPr lang="en-US" sz="2000" dirty="0"/>
              <a:t> across states and union territories.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B338-B4D5-876E-F518-8B982EF33CC1}"/>
              </a:ext>
            </a:extLst>
          </p:cNvPr>
          <p:cNvSpPr>
            <a:spLocks noGrp="1"/>
          </p:cNvSpPr>
          <p:nvPr>
            <p:ph type="title"/>
          </p:nvPr>
        </p:nvSpPr>
        <p:spPr>
          <a:xfrm>
            <a:off x="359909" y="855739"/>
            <a:ext cx="11029616"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sp>
        <p:nvSpPr>
          <p:cNvPr id="3" name="Content Placeholder 2">
            <a:extLst>
              <a:ext uri="{FF2B5EF4-FFF2-40B4-BE49-F238E27FC236}">
                <a16:creationId xmlns:a16="http://schemas.microsoft.com/office/drawing/2014/main" id="{6CC2EE0E-82A8-5563-334B-A768793651B3}"/>
              </a:ext>
            </a:extLst>
          </p:cNvPr>
          <p:cNvSpPr>
            <a:spLocks noGrp="1"/>
          </p:cNvSpPr>
          <p:nvPr>
            <p:ph idx="1"/>
          </p:nvPr>
        </p:nvSpPr>
        <p:spPr>
          <a:xfrm>
            <a:off x="718154" y="-180807"/>
            <a:ext cx="11541139" cy="7990021"/>
          </a:xfrm>
        </p:spPr>
        <p:txBody>
          <a:bodyPr/>
          <a:lstStyle/>
          <a:p>
            <a:pPr marL="0" indent="0">
              <a:buNone/>
            </a:pPr>
            <a:endParaRPr lang="en-US" sz="2000" b="1" dirty="0"/>
          </a:p>
          <a:p>
            <a:pPr marL="0" indent="0">
              <a:buNone/>
            </a:pPr>
            <a:endParaRPr lang="en-US" sz="2000" b="1" dirty="0"/>
          </a:p>
          <a:p>
            <a:pPr marL="0" indent="0">
              <a:buNone/>
            </a:pPr>
            <a:r>
              <a:rPr lang="en-US" sz="2000" b="1" dirty="0"/>
              <a:t>3. Geo-Spatial Mapping</a:t>
            </a:r>
          </a:p>
          <a:p>
            <a:r>
              <a:rPr lang="en-US" sz="2000" dirty="0"/>
              <a:t>Create </a:t>
            </a:r>
            <a:r>
              <a:rPr lang="en-US" sz="2000" b="1" dirty="0"/>
              <a:t>state-wise or district-wise heatmaps</a:t>
            </a:r>
            <a:r>
              <a:rPr lang="en-US" sz="2000" dirty="0"/>
              <a:t> to identify </a:t>
            </a:r>
            <a:r>
              <a:rPr lang="en-US" sz="2000" b="1" dirty="0"/>
              <a:t>hotspots</a:t>
            </a:r>
            <a:r>
              <a:rPr lang="en-US" sz="2000" dirty="0"/>
              <a:t> lacking improved water sources.</a:t>
            </a:r>
          </a:p>
          <a:p>
            <a:r>
              <a:rPr lang="en-US" sz="2000" dirty="0"/>
              <a:t>Use GIS tools or libraries (e.g., </a:t>
            </a:r>
            <a:r>
              <a:rPr lang="en-US" sz="2000" dirty="0" err="1"/>
              <a:t>GeoPandas</a:t>
            </a:r>
            <a:r>
              <a:rPr lang="en-US" sz="2000" dirty="0"/>
              <a:t>, Folium) for geographic analysis.</a:t>
            </a:r>
          </a:p>
          <a:p>
            <a:pPr marL="0" indent="0">
              <a:buNone/>
            </a:pPr>
            <a:r>
              <a:rPr lang="en-US" sz="2000" b="1" dirty="0"/>
              <a:t>4. Disparity &amp; Vulnerability Analysis</a:t>
            </a:r>
          </a:p>
          <a:p>
            <a:r>
              <a:rPr lang="en-US" sz="2000" dirty="0"/>
              <a:t>Segment data by </a:t>
            </a:r>
            <a:r>
              <a:rPr lang="en-US" sz="2000" b="1" dirty="0"/>
              <a:t>income levels, social groups (SC/ST/OBC), gender, and educational background</a:t>
            </a:r>
            <a:r>
              <a:rPr lang="en-US" sz="2000" dirty="0"/>
              <a:t>.</a:t>
            </a:r>
          </a:p>
          <a:p>
            <a:r>
              <a:rPr lang="en-US" sz="2000" dirty="0"/>
              <a:t>Identify </a:t>
            </a:r>
            <a:r>
              <a:rPr lang="en-US" sz="2000" b="1" dirty="0"/>
              <a:t>vulnerable populations</a:t>
            </a:r>
            <a:r>
              <a:rPr lang="en-US" sz="2000" dirty="0"/>
              <a:t> most affected by lack of water access.</a:t>
            </a:r>
          </a:p>
          <a:p>
            <a:r>
              <a:rPr lang="en-US" sz="2000" dirty="0"/>
              <a:t>Perform </a:t>
            </a:r>
            <a:r>
              <a:rPr lang="en-US" sz="2000" b="1" dirty="0"/>
              <a:t>inequality indexing</a:t>
            </a:r>
            <a:r>
              <a:rPr lang="en-US" sz="2000" dirty="0"/>
              <a:t> using tools like the Gini coefficient or Lorenz curve where applicable.</a:t>
            </a:r>
          </a:p>
          <a:p>
            <a:pPr marL="0" indent="0">
              <a:buNone/>
            </a:pPr>
            <a:r>
              <a:rPr lang="en-US" sz="2000" b="1" dirty="0"/>
              <a:t>5. Predictive Modeling (Optional Advanced Step)</a:t>
            </a:r>
          </a:p>
          <a:p>
            <a:r>
              <a:rPr lang="en-US" sz="2000" dirty="0"/>
              <a:t>Develop </a:t>
            </a:r>
            <a:r>
              <a:rPr lang="en-US" sz="2000" b="1" dirty="0"/>
              <a:t>predictive models</a:t>
            </a:r>
            <a:r>
              <a:rPr lang="en-US" sz="2000" dirty="0"/>
              <a:t> (e.g., logistic regression, decision trees) to identify </a:t>
            </a:r>
            <a:r>
              <a:rPr lang="en-US" sz="2000" b="1" dirty="0"/>
              <a:t>risk factors</a:t>
            </a:r>
            <a:r>
              <a:rPr lang="en-US" sz="2000" dirty="0"/>
              <a:t> for inadequate water access.</a:t>
            </a:r>
          </a:p>
          <a:p>
            <a:r>
              <a:rPr lang="en-US" sz="2000" dirty="0"/>
              <a:t>Forecast potential </a:t>
            </a:r>
            <a:r>
              <a:rPr lang="en-US" sz="2000" b="1" dirty="0"/>
              <a:t>future water stress zones</a:t>
            </a:r>
            <a:r>
              <a:rPr lang="en-US" sz="2000" dirty="0"/>
              <a:t> based on migration and access patterns.</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400136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50A-C85B-B15A-7F14-3D6FC04700E2}"/>
              </a:ext>
            </a:extLst>
          </p:cNvPr>
          <p:cNvSpPr>
            <a:spLocks noGrp="1"/>
          </p:cNvSpPr>
          <p:nvPr>
            <p:ph type="title"/>
          </p:nvPr>
        </p:nvSpPr>
        <p:spPr>
          <a:xfrm>
            <a:off x="315181" y="771730"/>
            <a:ext cx="11029616"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sp>
        <p:nvSpPr>
          <p:cNvPr id="3" name="Content Placeholder 2">
            <a:extLst>
              <a:ext uri="{FF2B5EF4-FFF2-40B4-BE49-F238E27FC236}">
                <a16:creationId xmlns:a16="http://schemas.microsoft.com/office/drawing/2014/main" id="{5E57B7C3-E69A-BD7C-144B-9813579E2747}"/>
              </a:ext>
            </a:extLst>
          </p:cNvPr>
          <p:cNvSpPr>
            <a:spLocks noGrp="1"/>
          </p:cNvSpPr>
          <p:nvPr>
            <p:ph idx="1"/>
          </p:nvPr>
        </p:nvSpPr>
        <p:spPr>
          <a:xfrm>
            <a:off x="648394" y="1302026"/>
            <a:ext cx="10962414" cy="4673324"/>
          </a:xfrm>
        </p:spPr>
        <p:txBody>
          <a:bodyPr/>
          <a:lstStyle/>
          <a:p>
            <a:pPr marL="0" indent="0">
              <a:buNone/>
            </a:pPr>
            <a:r>
              <a:rPr lang="en-US" sz="2400" b="1" dirty="0"/>
              <a:t>6. Policy Recommendations:</a:t>
            </a:r>
          </a:p>
          <a:p>
            <a:r>
              <a:rPr lang="en-US" sz="2400" dirty="0"/>
              <a:t>Based on findings, propose:</a:t>
            </a:r>
          </a:p>
          <a:p>
            <a:r>
              <a:rPr lang="en-US" sz="2400" b="1" dirty="0"/>
              <a:t>Targeted interventions</a:t>
            </a:r>
            <a:r>
              <a:rPr lang="en-US" sz="2400" dirty="0"/>
              <a:t> in under-served regions.</a:t>
            </a:r>
          </a:p>
          <a:p>
            <a:r>
              <a:rPr lang="en-US" sz="2400" b="1" dirty="0"/>
              <a:t>Prioritized resource allocation</a:t>
            </a:r>
            <a:r>
              <a:rPr lang="en-US" sz="2400" dirty="0"/>
              <a:t> for clean water infrastructure.</a:t>
            </a:r>
          </a:p>
          <a:p>
            <a:r>
              <a:rPr lang="en-US" sz="2400" b="1" dirty="0"/>
              <a:t>Integration of clean water and cooking fuel policies</a:t>
            </a:r>
            <a:r>
              <a:rPr lang="en-US" sz="2400" dirty="0"/>
              <a:t> to maximize impact.</a:t>
            </a:r>
          </a:p>
          <a:p>
            <a:r>
              <a:rPr lang="en-US" sz="2400" dirty="0"/>
              <a:t>Recommendations for improving </a:t>
            </a:r>
            <a:r>
              <a:rPr lang="en-US" sz="2400" b="1" dirty="0"/>
              <a:t>data collection in future MIS rounds</a:t>
            </a:r>
            <a:r>
              <a:rPr lang="en-US" sz="2400" dirty="0"/>
              <a:t> to enhance granularity</a:t>
            </a:r>
            <a:r>
              <a:rPr lang="en-US" dirty="0"/>
              <a:t>.</a:t>
            </a:r>
          </a:p>
          <a:p>
            <a:endParaRPr lang="en-IN" dirty="0"/>
          </a:p>
        </p:txBody>
      </p:sp>
    </p:spTree>
    <p:extLst>
      <p:ext uri="{BB962C8B-B14F-4D97-AF65-F5344CB8AC3E}">
        <p14:creationId xmlns:p14="http://schemas.microsoft.com/office/powerpoint/2010/main" val="221659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090461"/>
          </a:xfrm>
        </p:spPr>
        <p:txBody>
          <a:bodyPr>
            <a:normAutofit/>
          </a:bodyPr>
          <a:lstStyle/>
          <a:p>
            <a:pPr marL="0" indent="0">
              <a:buNone/>
            </a:pPr>
            <a:r>
              <a:rPr lang="en-IN" sz="2800" b="1" dirty="0">
                <a:solidFill>
                  <a:schemeClr val="accent5"/>
                </a:solidFill>
              </a:rPr>
              <a:t>1.</a:t>
            </a:r>
            <a:r>
              <a:rPr lang="en-IN" sz="2800" b="1" u="sng" dirty="0">
                <a:solidFill>
                  <a:schemeClr val="accent5"/>
                </a:solidFill>
              </a:rPr>
              <a:t>System Requirements</a:t>
            </a:r>
            <a:r>
              <a:rPr lang="en-IN" sz="2800" b="1" dirty="0">
                <a:solidFill>
                  <a:schemeClr val="accent5"/>
                </a:solidFill>
              </a:rPr>
              <a:t>:</a:t>
            </a:r>
          </a:p>
          <a:p>
            <a:pPr>
              <a:buFont typeface="Wingdings" panose="05000000000000000000" pitchFamily="2" charset="2"/>
              <a:buChar char="Ø"/>
            </a:pPr>
            <a:r>
              <a:rPr lang="en-IN" sz="1800" b="1" dirty="0">
                <a:solidFill>
                  <a:schemeClr val="tx2">
                    <a:lumMod val="40000"/>
                    <a:lumOff val="60000"/>
                  </a:schemeClr>
                </a:solidFill>
              </a:rPr>
              <a:t>Hardware Requirements</a:t>
            </a:r>
            <a:r>
              <a:rPr lang="en-IN" sz="1800" b="1" dirty="0"/>
              <a:t>:</a:t>
            </a:r>
            <a:endParaRPr lang="en-IN" sz="1800" dirty="0"/>
          </a:p>
          <a:p>
            <a:pPr>
              <a:lnSpc>
                <a:spcPct val="150000"/>
              </a:lnSpc>
            </a:pPr>
            <a:r>
              <a:rPr lang="en-IN" sz="1800" b="1" dirty="0"/>
              <a:t>Operating System:</a:t>
            </a:r>
            <a:r>
              <a:rPr lang="en-IN" sz="1800" dirty="0"/>
              <a:t> Windows 10 </a:t>
            </a:r>
          </a:p>
          <a:p>
            <a:pPr>
              <a:lnSpc>
                <a:spcPct val="150000"/>
              </a:lnSpc>
            </a:pPr>
            <a:r>
              <a:rPr lang="en-IN" sz="1800" b="1" dirty="0"/>
              <a:t>Processor:</a:t>
            </a:r>
            <a:r>
              <a:rPr lang="en-IN" sz="1800" dirty="0"/>
              <a:t> Intel Core i5 </a:t>
            </a:r>
          </a:p>
          <a:p>
            <a:pPr>
              <a:lnSpc>
                <a:spcPct val="150000"/>
              </a:lnSpc>
            </a:pPr>
            <a:r>
              <a:rPr lang="en-IN" sz="1800" b="1" dirty="0"/>
              <a:t>RAM:</a:t>
            </a:r>
            <a:r>
              <a:rPr lang="en-IN" sz="1800" dirty="0"/>
              <a:t> 8 GB minimum  recommended</a:t>
            </a:r>
          </a:p>
          <a:p>
            <a:pPr>
              <a:lnSpc>
                <a:spcPct val="150000"/>
              </a:lnSpc>
            </a:pPr>
            <a:r>
              <a:rPr lang="en-IN" sz="1800" b="1" dirty="0"/>
              <a:t>Disk Space:</a:t>
            </a:r>
            <a:r>
              <a:rPr lang="en-IN" sz="1800" dirty="0"/>
              <a:t> 10+ GB of free storage for data processing</a:t>
            </a:r>
            <a:endParaRPr lang="en-IN" sz="1800" b="1" dirty="0"/>
          </a:p>
          <a:p>
            <a:pPr>
              <a:buFont typeface="Wingdings" panose="05000000000000000000" pitchFamily="2" charset="2"/>
              <a:buChar char="Ø"/>
            </a:pPr>
            <a:r>
              <a:rPr lang="en-IN" sz="1800" b="1" dirty="0">
                <a:solidFill>
                  <a:schemeClr val="tx2">
                    <a:lumMod val="40000"/>
                    <a:lumOff val="60000"/>
                  </a:schemeClr>
                </a:solidFill>
              </a:rPr>
              <a:t> </a:t>
            </a:r>
            <a:r>
              <a:rPr lang="en-IN" sz="2000" b="1" dirty="0">
                <a:solidFill>
                  <a:schemeClr val="tx2">
                    <a:lumMod val="40000"/>
                    <a:lumOff val="60000"/>
                  </a:schemeClr>
                </a:solidFill>
              </a:rPr>
              <a:t>Software Requirements</a:t>
            </a:r>
            <a:r>
              <a:rPr lang="en-IN" sz="1800" b="1" dirty="0"/>
              <a:t>:</a:t>
            </a:r>
            <a:endParaRPr lang="en-IN" sz="1800" dirty="0"/>
          </a:p>
          <a:p>
            <a:pPr>
              <a:lnSpc>
                <a:spcPct val="150000"/>
              </a:lnSpc>
            </a:pPr>
            <a:r>
              <a:rPr lang="en-IN" sz="1800" b="1" dirty="0"/>
              <a:t>Python Version:</a:t>
            </a:r>
            <a:r>
              <a:rPr lang="en-IN" sz="1800" dirty="0"/>
              <a:t> 3.8 or higher</a:t>
            </a:r>
          </a:p>
          <a:p>
            <a:pPr>
              <a:lnSpc>
                <a:spcPct val="150000"/>
              </a:lnSpc>
            </a:pPr>
            <a:r>
              <a:rPr lang="en-IN" sz="1800" b="1" dirty="0"/>
              <a:t>Development Environment:</a:t>
            </a:r>
            <a:r>
              <a:rPr lang="en-IN" sz="1800" dirty="0"/>
              <a:t> </a:t>
            </a:r>
            <a:r>
              <a:rPr lang="en-IN" sz="1800" dirty="0" err="1"/>
              <a:t>Jupyter</a:t>
            </a:r>
            <a:r>
              <a:rPr lang="en-IN" sz="1800" dirty="0"/>
              <a:t> Notebook / VS Code / Anaconda</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F8D7-8FCD-2007-BB81-ABBC29F84A3B}"/>
              </a:ext>
            </a:extLst>
          </p:cNvPr>
          <p:cNvSpPr>
            <a:spLocks noGrp="1"/>
          </p:cNvSpPr>
          <p:nvPr>
            <p:ph type="title"/>
          </p:nvPr>
        </p:nvSpPr>
        <p:spPr>
          <a:xfrm>
            <a:off x="331810" y="702156"/>
            <a:ext cx="11029616" cy="530296"/>
          </a:xfrm>
        </p:spPr>
        <p:txBody>
          <a:bodyPr>
            <a:noAutofit/>
          </a:bodyPr>
          <a:lstStyle/>
          <a:p>
            <a:r>
              <a:rPr lang="en-US" sz="4000" dirty="0">
                <a:solidFill>
                  <a:schemeClr val="accent2">
                    <a:lumMod val="60000"/>
                    <a:lumOff val="40000"/>
                  </a:schemeClr>
                </a:solidFill>
              </a:rPr>
              <a:t>Cont...</a:t>
            </a:r>
            <a:endParaRPr lang="en-IN" sz="4000" dirty="0">
              <a:solidFill>
                <a:schemeClr val="accent2">
                  <a:lumMod val="60000"/>
                  <a:lumOff val="40000"/>
                </a:schemeClr>
              </a:solidFill>
            </a:endParaRPr>
          </a:p>
        </p:txBody>
      </p:sp>
      <p:sp>
        <p:nvSpPr>
          <p:cNvPr id="7" name="Content Placeholder 6">
            <a:extLst>
              <a:ext uri="{FF2B5EF4-FFF2-40B4-BE49-F238E27FC236}">
                <a16:creationId xmlns:a16="http://schemas.microsoft.com/office/drawing/2014/main" id="{E69DB8E4-64B0-10C8-10DC-7E3198052F5F}"/>
              </a:ext>
            </a:extLst>
          </p:cNvPr>
          <p:cNvSpPr>
            <a:spLocks noGrp="1"/>
          </p:cNvSpPr>
          <p:nvPr>
            <p:ph idx="1"/>
          </p:nvPr>
        </p:nvSpPr>
        <p:spPr>
          <a:xfrm>
            <a:off x="489751" y="-942411"/>
            <a:ext cx="11572016" cy="6570127"/>
          </a:xfrm>
        </p:spPr>
        <p:txBody>
          <a:bodyPr>
            <a:normAutofit/>
          </a:bodyPr>
          <a:lstStyle/>
          <a:p>
            <a:pPr marL="0" indent="0">
              <a:buNone/>
            </a:pPr>
            <a:r>
              <a:rPr lang="en-US" sz="2800" b="1" dirty="0">
                <a:solidFill>
                  <a:schemeClr val="accent5"/>
                </a:solidFill>
              </a:rPr>
              <a:t>2. </a:t>
            </a:r>
            <a:r>
              <a:rPr lang="en-US" sz="2800" b="1" u="sng" dirty="0">
                <a:solidFill>
                  <a:schemeClr val="accent5"/>
                </a:solidFill>
              </a:rPr>
              <a:t>Libraries Required to Build the Model:</a:t>
            </a:r>
          </a:p>
          <a:p>
            <a:pPr marL="0" indent="0">
              <a:buNone/>
            </a:pPr>
            <a:r>
              <a:rPr lang="en-US" sz="2000" dirty="0">
                <a:solidFill>
                  <a:schemeClr val="tx1"/>
                </a:solidFill>
              </a:rPr>
              <a:t>The following </a:t>
            </a:r>
            <a:r>
              <a:rPr lang="en-US" sz="2000" b="1" dirty="0">
                <a:solidFill>
                  <a:schemeClr val="tx1"/>
                </a:solidFill>
              </a:rPr>
              <a:t>Python libraries</a:t>
            </a:r>
            <a:r>
              <a:rPr lang="en-US" sz="2000" dirty="0">
                <a:solidFill>
                  <a:schemeClr val="tx1"/>
                </a:solidFill>
              </a:rPr>
              <a:t> are used to perform data cleaning, analysis, visualization, and optional machine learning:</a:t>
            </a:r>
          </a:p>
          <a:p>
            <a:pPr marL="0" indent="0">
              <a:buNone/>
            </a:pPr>
            <a:endParaRPr lang="en-US" sz="2000" dirty="0">
              <a:solidFill>
                <a:schemeClr val="tx1"/>
              </a:solidFill>
            </a:endParaRPr>
          </a:p>
          <a:p>
            <a:pPr marL="0" indent="0">
              <a:buNone/>
            </a:pPr>
            <a:endParaRPr lang="en-US" sz="2000" b="1" dirty="0">
              <a:solidFill>
                <a:schemeClr val="tx1"/>
              </a:solidFill>
            </a:endParaRPr>
          </a:p>
        </p:txBody>
      </p:sp>
      <p:graphicFrame>
        <p:nvGraphicFramePr>
          <p:cNvPr id="8" name="Table 7">
            <a:extLst>
              <a:ext uri="{FF2B5EF4-FFF2-40B4-BE49-F238E27FC236}">
                <a16:creationId xmlns:a16="http://schemas.microsoft.com/office/drawing/2014/main" id="{3A34A0B6-0E9E-8230-11F1-8E677137907E}"/>
              </a:ext>
            </a:extLst>
          </p:cNvPr>
          <p:cNvGraphicFramePr>
            <a:graphicFrameLocks noGrp="1"/>
          </p:cNvGraphicFramePr>
          <p:nvPr>
            <p:extLst>
              <p:ext uri="{D42A27DB-BD31-4B8C-83A1-F6EECF244321}">
                <p14:modId xmlns:p14="http://schemas.microsoft.com/office/powerpoint/2010/main" val="2481287967"/>
              </p:ext>
            </p:extLst>
          </p:nvPr>
        </p:nvGraphicFramePr>
        <p:xfrm>
          <a:off x="2726575" y="2152997"/>
          <a:ext cx="6276109" cy="4588628"/>
        </p:xfrm>
        <a:graphic>
          <a:graphicData uri="http://schemas.openxmlformats.org/drawingml/2006/table">
            <a:tbl>
              <a:tblPr/>
              <a:tblGrid>
                <a:gridCol w="1604182">
                  <a:extLst>
                    <a:ext uri="{9D8B030D-6E8A-4147-A177-3AD203B41FA5}">
                      <a16:colId xmlns:a16="http://schemas.microsoft.com/office/drawing/2014/main" val="2859475579"/>
                    </a:ext>
                  </a:extLst>
                </a:gridCol>
                <a:gridCol w="4671927">
                  <a:extLst>
                    <a:ext uri="{9D8B030D-6E8A-4147-A177-3AD203B41FA5}">
                      <a16:colId xmlns:a16="http://schemas.microsoft.com/office/drawing/2014/main" val="4167743462"/>
                    </a:ext>
                  </a:extLst>
                </a:gridCol>
              </a:tblGrid>
              <a:tr h="643630">
                <a:tc>
                  <a:txBody>
                    <a:bodyPr/>
                    <a:lstStyle/>
                    <a:p>
                      <a:pPr marL="285750" indent="-285750">
                        <a:buFont typeface="Wingdings" panose="05000000000000000000" pitchFamily="2" charset="2"/>
                        <a:buChar char="q"/>
                      </a:pPr>
                      <a:r>
                        <a:rPr lang="en-IN" dirty="0"/>
                        <a:t>pandas</a:t>
                      </a:r>
                    </a:p>
                  </a:txBody>
                  <a:tcPr anchor="ctr">
                    <a:lnL>
                      <a:noFill/>
                    </a:lnL>
                    <a:lnR>
                      <a:noFill/>
                    </a:lnR>
                    <a:lnT>
                      <a:noFill/>
                    </a:lnT>
                    <a:lnB>
                      <a:noFill/>
                    </a:lnB>
                    <a:noFill/>
                  </a:tcPr>
                </a:tc>
                <a:tc>
                  <a:txBody>
                    <a:bodyPr/>
                    <a:lstStyle/>
                    <a:p>
                      <a:pPr marL="0" indent="0">
                        <a:buFont typeface="Arial" panose="020B0604020202020204" pitchFamily="34" charset="0"/>
                        <a:buNone/>
                      </a:pPr>
                      <a:r>
                        <a:rPr lang="en-IN" dirty="0"/>
                        <a:t>Data manipulation and tabular analysis</a:t>
                      </a:r>
                    </a:p>
                  </a:txBody>
                  <a:tcPr anchor="ctr">
                    <a:lnL>
                      <a:noFill/>
                    </a:lnL>
                    <a:lnR>
                      <a:noFill/>
                    </a:lnR>
                    <a:lnT>
                      <a:noFill/>
                    </a:lnT>
                    <a:lnB>
                      <a:noFill/>
                    </a:lnB>
                    <a:noFill/>
                  </a:tcPr>
                </a:tc>
                <a:extLst>
                  <a:ext uri="{0D108BD9-81ED-4DB2-BD59-A6C34878D82A}">
                    <a16:rowId xmlns:a16="http://schemas.microsoft.com/office/drawing/2014/main" val="1336140899"/>
                  </a:ext>
                </a:extLst>
              </a:tr>
              <a:tr h="384878">
                <a:tc>
                  <a:txBody>
                    <a:bodyPr/>
                    <a:lstStyle/>
                    <a:p>
                      <a:pPr marL="285750" indent="-285750">
                        <a:buFont typeface="Wingdings" panose="05000000000000000000" pitchFamily="2" charset="2"/>
                        <a:buChar char="q"/>
                      </a:pPr>
                      <a:r>
                        <a:rPr lang="en-IN" dirty="0" err="1"/>
                        <a:t>numpy</a:t>
                      </a:r>
                      <a:endParaRPr lang="en-IN" dirty="0"/>
                    </a:p>
                  </a:txBody>
                  <a:tcPr anchor="ctr">
                    <a:lnL>
                      <a:noFill/>
                    </a:lnL>
                    <a:lnR>
                      <a:noFill/>
                    </a:lnR>
                    <a:lnT>
                      <a:noFill/>
                    </a:lnT>
                    <a:lnB>
                      <a:noFill/>
                    </a:lnB>
                    <a:noFill/>
                  </a:tcPr>
                </a:tc>
                <a:tc>
                  <a:txBody>
                    <a:bodyPr/>
                    <a:lstStyle/>
                    <a:p>
                      <a:r>
                        <a:rPr lang="en-IN"/>
                        <a:t>Numerical computations</a:t>
                      </a:r>
                    </a:p>
                  </a:txBody>
                  <a:tcPr anchor="ctr">
                    <a:lnL>
                      <a:noFill/>
                    </a:lnL>
                    <a:lnR>
                      <a:noFill/>
                    </a:lnR>
                    <a:lnT>
                      <a:noFill/>
                    </a:lnT>
                    <a:lnB>
                      <a:noFill/>
                    </a:lnB>
                    <a:noFill/>
                  </a:tcPr>
                </a:tc>
                <a:extLst>
                  <a:ext uri="{0D108BD9-81ED-4DB2-BD59-A6C34878D82A}">
                    <a16:rowId xmlns:a16="http://schemas.microsoft.com/office/drawing/2014/main" val="2930071265"/>
                  </a:ext>
                </a:extLst>
              </a:tr>
              <a:tr h="384878">
                <a:tc>
                  <a:txBody>
                    <a:bodyPr/>
                    <a:lstStyle/>
                    <a:p>
                      <a:pPr marL="285750" indent="-285750">
                        <a:buFont typeface="Wingdings" panose="05000000000000000000" pitchFamily="2" charset="2"/>
                        <a:buChar char="q"/>
                      </a:pPr>
                      <a:r>
                        <a:rPr lang="en-IN" dirty="0"/>
                        <a:t>matplotlib</a:t>
                      </a:r>
                    </a:p>
                  </a:txBody>
                  <a:tcPr anchor="ctr">
                    <a:lnL>
                      <a:noFill/>
                    </a:lnL>
                    <a:lnR>
                      <a:noFill/>
                    </a:lnR>
                    <a:lnT>
                      <a:noFill/>
                    </a:lnT>
                    <a:lnB>
                      <a:noFill/>
                    </a:lnB>
                    <a:noFill/>
                  </a:tcPr>
                </a:tc>
                <a:tc>
                  <a:txBody>
                    <a:bodyPr/>
                    <a:lstStyle/>
                    <a:p>
                      <a:r>
                        <a:rPr lang="en-IN"/>
                        <a:t>Basic plotting</a:t>
                      </a:r>
                    </a:p>
                  </a:txBody>
                  <a:tcPr anchor="ctr">
                    <a:lnL>
                      <a:noFill/>
                    </a:lnL>
                    <a:lnR>
                      <a:noFill/>
                    </a:lnR>
                    <a:lnT>
                      <a:noFill/>
                    </a:lnT>
                    <a:lnB>
                      <a:noFill/>
                    </a:lnB>
                    <a:noFill/>
                  </a:tcPr>
                </a:tc>
                <a:extLst>
                  <a:ext uri="{0D108BD9-81ED-4DB2-BD59-A6C34878D82A}">
                    <a16:rowId xmlns:a16="http://schemas.microsoft.com/office/drawing/2014/main" val="1475918758"/>
                  </a:ext>
                </a:extLst>
              </a:tr>
              <a:tr h="673536">
                <a:tc>
                  <a:txBody>
                    <a:bodyPr/>
                    <a:lstStyle/>
                    <a:p>
                      <a:pPr marL="285750" indent="-285750">
                        <a:buFont typeface="Wingdings" panose="05000000000000000000" pitchFamily="2" charset="2"/>
                        <a:buChar char="q"/>
                      </a:pPr>
                      <a:r>
                        <a:rPr lang="en-IN" dirty="0"/>
                        <a:t>seaborn</a:t>
                      </a:r>
                    </a:p>
                  </a:txBody>
                  <a:tcPr anchor="ctr">
                    <a:lnL>
                      <a:noFill/>
                    </a:lnL>
                    <a:lnR>
                      <a:noFill/>
                    </a:lnR>
                    <a:lnT>
                      <a:noFill/>
                    </a:lnT>
                    <a:lnB>
                      <a:noFill/>
                    </a:lnB>
                    <a:noFill/>
                  </a:tcPr>
                </a:tc>
                <a:tc>
                  <a:txBody>
                    <a:bodyPr/>
                    <a:lstStyle/>
                    <a:p>
                      <a:r>
                        <a:rPr lang="en-US" dirty="0"/>
                        <a:t>Statistical visualization (bar charts, heatmaps, etc.)</a:t>
                      </a:r>
                    </a:p>
                  </a:txBody>
                  <a:tcPr anchor="ctr">
                    <a:lnL>
                      <a:noFill/>
                    </a:lnL>
                    <a:lnR>
                      <a:noFill/>
                    </a:lnR>
                    <a:lnT>
                      <a:noFill/>
                    </a:lnT>
                    <a:lnB>
                      <a:noFill/>
                    </a:lnB>
                    <a:noFill/>
                  </a:tcPr>
                </a:tc>
                <a:extLst>
                  <a:ext uri="{0D108BD9-81ED-4DB2-BD59-A6C34878D82A}">
                    <a16:rowId xmlns:a16="http://schemas.microsoft.com/office/drawing/2014/main" val="3326136957"/>
                  </a:ext>
                </a:extLst>
              </a:tr>
              <a:tr h="384878">
                <a:tc>
                  <a:txBody>
                    <a:bodyPr/>
                    <a:lstStyle/>
                    <a:p>
                      <a:pPr marL="285750" indent="-285750">
                        <a:buFont typeface="Wingdings" panose="05000000000000000000" pitchFamily="2" charset="2"/>
                        <a:buChar char="q"/>
                      </a:pPr>
                      <a:r>
                        <a:rPr lang="en-IN" dirty="0" err="1"/>
                        <a:t>plotly</a:t>
                      </a:r>
                      <a:endParaRPr lang="en-IN" dirty="0"/>
                    </a:p>
                  </a:txBody>
                  <a:tcPr anchor="ctr">
                    <a:lnL>
                      <a:noFill/>
                    </a:lnL>
                    <a:lnR>
                      <a:noFill/>
                    </a:lnR>
                    <a:lnT>
                      <a:noFill/>
                    </a:lnT>
                    <a:lnB>
                      <a:noFill/>
                    </a:lnB>
                    <a:noFill/>
                  </a:tcPr>
                </a:tc>
                <a:tc>
                  <a:txBody>
                    <a:bodyPr/>
                    <a:lstStyle/>
                    <a:p>
                      <a:r>
                        <a:rPr lang="en-IN"/>
                        <a:t>Interactive charts and graphs</a:t>
                      </a:r>
                    </a:p>
                  </a:txBody>
                  <a:tcPr anchor="ctr">
                    <a:lnL>
                      <a:noFill/>
                    </a:lnL>
                    <a:lnR>
                      <a:noFill/>
                    </a:lnR>
                    <a:lnT>
                      <a:noFill/>
                    </a:lnT>
                    <a:lnB>
                      <a:noFill/>
                    </a:lnB>
                    <a:noFill/>
                  </a:tcPr>
                </a:tc>
                <a:extLst>
                  <a:ext uri="{0D108BD9-81ED-4DB2-BD59-A6C34878D82A}">
                    <a16:rowId xmlns:a16="http://schemas.microsoft.com/office/drawing/2014/main" val="866438014"/>
                  </a:ext>
                </a:extLst>
              </a:tr>
              <a:tr h="384878">
                <a:tc>
                  <a:txBody>
                    <a:bodyPr/>
                    <a:lstStyle/>
                    <a:p>
                      <a:pPr marL="285750" indent="-285750">
                        <a:buFont typeface="Wingdings" panose="05000000000000000000" pitchFamily="2" charset="2"/>
                        <a:buChar char="q"/>
                      </a:pPr>
                      <a:r>
                        <a:rPr lang="en-IN" dirty="0" err="1"/>
                        <a:t>geopandas</a:t>
                      </a:r>
                      <a:endParaRPr lang="en-IN" dirty="0"/>
                    </a:p>
                  </a:txBody>
                  <a:tcPr anchor="ctr">
                    <a:lnL>
                      <a:noFill/>
                    </a:lnL>
                    <a:lnR>
                      <a:noFill/>
                    </a:lnR>
                    <a:lnT>
                      <a:noFill/>
                    </a:lnT>
                    <a:lnB>
                      <a:noFill/>
                    </a:lnB>
                    <a:noFill/>
                  </a:tcPr>
                </a:tc>
                <a:tc>
                  <a:txBody>
                    <a:bodyPr/>
                    <a:lstStyle/>
                    <a:p>
                      <a:r>
                        <a:rPr lang="en-IN"/>
                        <a:t>Spatial data handling and mapping</a:t>
                      </a:r>
                    </a:p>
                  </a:txBody>
                  <a:tcPr anchor="ctr">
                    <a:lnL>
                      <a:noFill/>
                    </a:lnL>
                    <a:lnR>
                      <a:noFill/>
                    </a:lnR>
                    <a:lnT>
                      <a:noFill/>
                    </a:lnT>
                    <a:lnB>
                      <a:noFill/>
                    </a:lnB>
                    <a:noFill/>
                  </a:tcPr>
                </a:tc>
                <a:extLst>
                  <a:ext uri="{0D108BD9-81ED-4DB2-BD59-A6C34878D82A}">
                    <a16:rowId xmlns:a16="http://schemas.microsoft.com/office/drawing/2014/main" val="3147544308"/>
                  </a:ext>
                </a:extLst>
              </a:tr>
              <a:tr h="673536">
                <a:tc>
                  <a:txBody>
                    <a:bodyPr/>
                    <a:lstStyle/>
                    <a:p>
                      <a:pPr marL="285750" indent="-285750">
                        <a:buFont typeface="Wingdings" panose="05000000000000000000" pitchFamily="2" charset="2"/>
                        <a:buChar char="q"/>
                      </a:pPr>
                      <a:r>
                        <a:rPr lang="en-IN" dirty="0"/>
                        <a:t>folium</a:t>
                      </a:r>
                    </a:p>
                  </a:txBody>
                  <a:tcPr anchor="ctr">
                    <a:lnL>
                      <a:noFill/>
                    </a:lnL>
                    <a:lnR>
                      <a:noFill/>
                    </a:lnR>
                    <a:lnT>
                      <a:noFill/>
                    </a:lnT>
                    <a:lnB>
                      <a:noFill/>
                    </a:lnB>
                    <a:noFill/>
                  </a:tcPr>
                </a:tc>
                <a:tc>
                  <a:txBody>
                    <a:bodyPr/>
                    <a:lstStyle/>
                    <a:p>
                      <a:r>
                        <a:rPr lang="en-US"/>
                        <a:t>Interactive maps and regional visualizations</a:t>
                      </a:r>
                    </a:p>
                  </a:txBody>
                  <a:tcPr anchor="ctr">
                    <a:lnL>
                      <a:noFill/>
                    </a:lnL>
                    <a:lnR>
                      <a:noFill/>
                    </a:lnR>
                    <a:lnT>
                      <a:noFill/>
                    </a:lnT>
                    <a:lnB>
                      <a:noFill/>
                    </a:lnB>
                    <a:noFill/>
                  </a:tcPr>
                </a:tc>
                <a:extLst>
                  <a:ext uri="{0D108BD9-81ED-4DB2-BD59-A6C34878D82A}">
                    <a16:rowId xmlns:a16="http://schemas.microsoft.com/office/drawing/2014/main" val="1196692808"/>
                  </a:ext>
                </a:extLst>
              </a:tr>
              <a:tr h="673536">
                <a:tc>
                  <a:txBody>
                    <a:bodyPr/>
                    <a:lstStyle/>
                    <a:p>
                      <a:pPr marL="285750" indent="-285750">
                        <a:buFont typeface="Wingdings" panose="05000000000000000000" pitchFamily="2" charset="2"/>
                        <a:buChar char="q"/>
                      </a:pPr>
                      <a:r>
                        <a:rPr lang="en-IN" dirty="0"/>
                        <a:t>scikit-learn</a:t>
                      </a:r>
                    </a:p>
                  </a:txBody>
                  <a:tcPr anchor="ctr">
                    <a:lnL>
                      <a:noFill/>
                    </a:lnL>
                    <a:lnR>
                      <a:noFill/>
                    </a:lnR>
                    <a:lnT>
                      <a:noFill/>
                    </a:lnT>
                    <a:lnB>
                      <a:noFill/>
                    </a:lnB>
                    <a:noFill/>
                  </a:tcPr>
                </a:tc>
                <a:tc>
                  <a:txBody>
                    <a:bodyPr/>
                    <a:lstStyle/>
                    <a:p>
                      <a:r>
                        <a:rPr lang="en-US" dirty="0"/>
                        <a:t>(Optional) Modeling, clustering, prediction tasks</a:t>
                      </a:r>
                    </a:p>
                  </a:txBody>
                  <a:tcPr anchor="ctr">
                    <a:lnL>
                      <a:noFill/>
                    </a:lnL>
                    <a:lnR>
                      <a:noFill/>
                    </a:lnR>
                    <a:lnT>
                      <a:noFill/>
                    </a:lnT>
                    <a:lnB>
                      <a:noFill/>
                    </a:lnB>
                    <a:noFill/>
                  </a:tcPr>
                </a:tc>
                <a:extLst>
                  <a:ext uri="{0D108BD9-81ED-4DB2-BD59-A6C34878D82A}">
                    <a16:rowId xmlns:a16="http://schemas.microsoft.com/office/drawing/2014/main" val="2404677164"/>
                  </a:ext>
                </a:extLst>
              </a:tr>
              <a:tr h="384878">
                <a:tc>
                  <a:txBody>
                    <a:bodyPr/>
                    <a:lstStyle/>
                    <a:p>
                      <a:pPr marL="285750" indent="-285750">
                        <a:buFont typeface="Wingdings" panose="05000000000000000000" pitchFamily="2" charset="2"/>
                        <a:buChar char="q"/>
                      </a:pPr>
                      <a:r>
                        <a:rPr lang="en-IN" dirty="0" err="1"/>
                        <a:t>openpyxl</a:t>
                      </a:r>
                      <a:endParaRPr lang="en-IN" dirty="0"/>
                    </a:p>
                  </a:txBody>
                  <a:tcPr anchor="ctr">
                    <a:lnL>
                      <a:noFill/>
                    </a:lnL>
                    <a:lnR>
                      <a:noFill/>
                    </a:lnR>
                    <a:lnT>
                      <a:noFill/>
                    </a:lnT>
                    <a:lnB>
                      <a:noFill/>
                    </a:lnB>
                    <a:noFill/>
                  </a:tcPr>
                </a:tc>
                <a:tc>
                  <a:txBody>
                    <a:bodyPr/>
                    <a:lstStyle/>
                    <a:p>
                      <a:r>
                        <a:rPr lang="en-US" dirty="0"/>
                        <a:t>Read/write Excel files if needed</a:t>
                      </a:r>
                    </a:p>
                  </a:txBody>
                  <a:tcPr anchor="ctr">
                    <a:lnL>
                      <a:noFill/>
                    </a:lnL>
                    <a:lnR>
                      <a:noFill/>
                    </a:lnR>
                    <a:lnT>
                      <a:noFill/>
                    </a:lnT>
                    <a:lnB>
                      <a:noFill/>
                    </a:lnB>
                    <a:noFill/>
                  </a:tcPr>
                </a:tc>
                <a:extLst>
                  <a:ext uri="{0D108BD9-81ED-4DB2-BD59-A6C34878D82A}">
                    <a16:rowId xmlns:a16="http://schemas.microsoft.com/office/drawing/2014/main" val="1163496810"/>
                  </a:ext>
                </a:extLst>
              </a:tr>
            </a:tbl>
          </a:graphicData>
        </a:graphic>
      </p:graphicFrame>
    </p:spTree>
    <p:extLst>
      <p:ext uri="{BB962C8B-B14F-4D97-AF65-F5344CB8AC3E}">
        <p14:creationId xmlns:p14="http://schemas.microsoft.com/office/powerpoint/2010/main" val="97817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8804" y="70215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73825" y="523702"/>
            <a:ext cx="11136981" cy="5843847"/>
          </a:xfrm>
        </p:spPr>
        <p:txBody>
          <a:bodyPr/>
          <a:lstStyle/>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IN" dirty="0"/>
          </a:p>
        </p:txBody>
      </p:sp>
      <p:sp>
        <p:nvSpPr>
          <p:cNvPr id="3" name="Rectangle 1">
            <a:extLst>
              <a:ext uri="{FF2B5EF4-FFF2-40B4-BE49-F238E27FC236}">
                <a16:creationId xmlns:a16="http://schemas.microsoft.com/office/drawing/2014/main" id="{AD3D0C06-D5EC-65EA-9C79-FB40D330AD3E}"/>
              </a:ext>
            </a:extLst>
          </p:cNvPr>
          <p:cNvSpPr>
            <a:spLocks noChangeArrowheads="1"/>
          </p:cNvSpPr>
          <p:nvPr/>
        </p:nvSpPr>
        <p:spPr bwMode="auto">
          <a:xfrm>
            <a:off x="346364" y="1252246"/>
            <a:ext cx="1184563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accent2">
                    <a:lumMod val="50000"/>
                  </a:schemeClr>
                </a:solidFill>
                <a:effectLst/>
                <a:latin typeface="Arial" panose="020B0604020202020204" pitchFamily="34" charset="0"/>
              </a:rPr>
              <a:t>Multi-Class Classification Approach</a:t>
            </a:r>
            <a:r>
              <a:rPr lang="en-US" altLang="en-US" sz="3200" b="1" dirty="0">
                <a:solidFill>
                  <a:schemeClr val="accent2">
                    <a:lumMod val="50000"/>
                  </a:schemeClr>
                </a:solidFill>
                <a:latin typeface="Arial" panose="020B0604020202020204" pitchFamily="34" charset="0"/>
              </a:rPr>
              <a:t>:</a:t>
            </a:r>
            <a:endParaRPr kumimoji="0" lang="en-US" altLang="en-US" sz="3200" b="1" i="0" u="none" strike="noStrike" cap="none" normalizeH="0" baseline="0" dirty="0">
              <a:ln>
                <a:noFill/>
              </a:ln>
              <a:solidFill>
                <a:schemeClr val="accent2">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Data Collection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 MIS 78th Round dataset from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AIKOSH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missing and inconsistent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Encode categorical features (e.g., water source type, income group)</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Feature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key features (e.g., region, household income, cooking fuel type, education level)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a:t>
            </a:r>
            <a:r>
              <a:rPr kumimoji="0" lang="en-US" altLang="en-US" sz="1800" b="1" i="0" u="none" strike="noStrike" cap="none" normalizeH="0" baseline="0" dirty="0">
                <a:ln>
                  <a:noFill/>
                </a:ln>
                <a:solidFill>
                  <a:schemeClr val="tx1"/>
                </a:solidFill>
                <a:effectLst/>
                <a:latin typeface="Arial" panose="020B0604020202020204" pitchFamily="34" charset="0"/>
              </a:rPr>
              <a:t>Multi-Class Classification</a:t>
            </a:r>
            <a:r>
              <a:rPr kumimoji="0" lang="en-US" altLang="en-US" sz="1800" b="0" i="0" u="none" strike="noStrike" cap="none" normalizeH="0" baseline="0" dirty="0">
                <a:ln>
                  <a:noFill/>
                </a:ln>
                <a:solidFill>
                  <a:schemeClr val="tx1"/>
                </a:solidFill>
                <a:effectLst/>
                <a:latin typeface="Arial" panose="020B0604020202020204" pitchFamily="34" charset="0"/>
              </a:rPr>
              <a:t> using: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Logistic Regression / Decision Tree / Random Forest /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a:t>
            </a:r>
            <a:r>
              <a:rPr kumimoji="0" lang="en-US" altLang="en-US" b="0" i="0" u="none" strike="noStrike" cap="none" normalizeH="0" baseline="0" dirty="0">
                <a:ln>
                  <a:noFill/>
                </a:ln>
                <a:solidFill>
                  <a:srgbClr val="7030A0"/>
                </a:solidFill>
                <a:effectLst/>
                <a:latin typeface="Arial Unicode MS"/>
              </a:rPr>
              <a:t>IBM Watson Studio </a:t>
            </a:r>
            <a:r>
              <a:rPr kumimoji="0" lang="en-US" altLang="en-US" b="0" i="0" u="none" strike="noStrike" cap="none" normalizeH="0" baseline="0" dirty="0" err="1">
                <a:ln>
                  <a:noFill/>
                </a:ln>
                <a:solidFill>
                  <a:srgbClr val="7030A0"/>
                </a:solidFill>
                <a:effectLst/>
                <a:latin typeface="Arial Unicode MS"/>
              </a:rPr>
              <a:t>AutoAI</a:t>
            </a:r>
            <a:endParaRPr kumimoji="0" lang="en-US" altLang="en-US" b="0" i="0" u="none" strike="noStrike" cap="none" normalizeH="0" baseline="0" dirty="0">
              <a:ln>
                <a:noFill/>
              </a:ln>
              <a:solidFill>
                <a:srgbClr val="7030A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metrics: Accuracy, Precision, Recall, F1-Score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 confusion matrix for class-wise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Prediction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Predict the </a:t>
            </a:r>
            <a:r>
              <a:rPr kumimoji="0" lang="en-US" altLang="en-US" sz="1800" b="1" i="0" u="none" strike="noStrike" cap="none" normalizeH="0" baseline="0" dirty="0">
                <a:ln>
                  <a:noFill/>
                </a:ln>
                <a:solidFill>
                  <a:schemeClr val="tx1"/>
                </a:solidFill>
                <a:effectLst/>
                <a:latin typeface="Arial" panose="020B0604020202020204" pitchFamily="34" charset="0"/>
              </a:rPr>
              <a:t>type of drinking water source access</a:t>
            </a:r>
            <a:r>
              <a:rPr kumimoji="0" lang="en-US" altLang="en-US" sz="1800" b="0" i="0" u="none" strike="noStrike" cap="none" normalizeH="0" baseline="0" dirty="0">
                <a:ln>
                  <a:noFill/>
                </a:ln>
                <a:solidFill>
                  <a:schemeClr val="tx1"/>
                </a:solidFill>
                <a:effectLst/>
                <a:latin typeface="Arial" panose="020B0604020202020204" pitchFamily="34" charset="0"/>
              </a:rPr>
              <a:t> (e.g., tap, hand pump, well, others)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211</TotalTime>
  <Words>1432</Words>
  <Application>Microsoft Office PowerPoint</Application>
  <PresentationFormat>Widescreen</PresentationFormat>
  <Paragraphs>167</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Calibri Light</vt:lpstr>
      <vt:lpstr>Franklin Gothic Book</vt:lpstr>
      <vt:lpstr>Franklin Gothic Demi</vt:lpstr>
      <vt:lpstr>Wingdings</vt:lpstr>
      <vt:lpstr>Wingdings 2</vt:lpstr>
      <vt:lpstr>DividendVTI</vt:lpstr>
      <vt:lpstr>Improved Source of Drinking Water</vt:lpstr>
      <vt:lpstr>OUTLINE</vt:lpstr>
      <vt:lpstr>Problem Statement</vt:lpstr>
      <vt:lpstr>Proposed Solution</vt:lpstr>
      <vt:lpstr>Cont…</vt:lpstr>
      <vt:lpstr>Cont…</vt:lpstr>
      <vt:lpstr>System  Approach</vt:lpstr>
      <vt:lpstr>Cont...</vt:lpstr>
      <vt:lpstr>Algorithm &amp; Deployment</vt:lpstr>
      <vt:lpstr>Cont…</vt:lpstr>
      <vt:lpstr>Result</vt:lpstr>
      <vt:lpstr>cont…</vt:lpstr>
      <vt:lpstr>Cont…</vt:lpstr>
      <vt:lpstr>Conclusion</vt:lpstr>
      <vt:lpstr>PowerPoint Presentation</vt:lpstr>
      <vt:lpstr>Cont…</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kokkiligadda</cp:lastModifiedBy>
  <cp:revision>30</cp:revision>
  <dcterms:created xsi:type="dcterms:W3CDTF">2021-05-26T16:50:10Z</dcterms:created>
  <dcterms:modified xsi:type="dcterms:W3CDTF">2025-08-01T13:15:55Z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