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 id="264"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612648" y="557783"/>
            <a:ext cx="10969752" cy="313080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612648" y="3902206"/>
            <a:ext cx="10969752" cy="2240529"/>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79C5A860-F335-4252-AA00-24FB67ED2982}" type="datetime1">
              <a:rPr lang="en-US" smtClean="0"/>
              <a:t>10/20/2021</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457071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46AB1048-0047-48CA-88BA-D69B470942CF}" type="datetime1">
              <a:rPr lang="en-US" smtClean="0"/>
              <a:t>10/20/2021</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242270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557784"/>
            <a:ext cx="2854452" cy="564342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612648" y="557784"/>
            <a:ext cx="7734300" cy="56434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5BD83879-648C-49A9-81A2-0EF5946532D0}" type="datetime1">
              <a:rPr lang="en-US" smtClean="0"/>
              <a:t>10/20/2021</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05653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D04BC802-30E3-4658-9CCA-F873646FEC67}" type="datetime1">
              <a:rPr lang="en-US" smtClean="0"/>
              <a:t>10/20/2021</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073972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612648" y="557784"/>
            <a:ext cx="10969752" cy="31464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612648" y="3902207"/>
            <a:ext cx="10969752" cy="2187443"/>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AB227A3-19CE-4153-81CE-64EB7AB094B3}" type="datetime1">
              <a:rPr lang="en-US" smtClean="0"/>
              <a:t>10/20/2021</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080417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609600"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2"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B819A100-10F6-477E-8847-29D479EF1C92}" type="datetime1">
              <a:rPr lang="en-US" smtClean="0"/>
              <a:t>10/20/2021</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689794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609600" y="365125"/>
            <a:ext cx="1074578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609600" y="1895096"/>
            <a:ext cx="5387975"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609600" y="2842211"/>
            <a:ext cx="5387975"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67890" y="1895096"/>
            <a:ext cx="541451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67890" y="2842211"/>
            <a:ext cx="5414510"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5DF128AB-198A-495F-8475-FDB360C9873F}" type="datetime1">
              <a:rPr lang="en-US" smtClean="0"/>
              <a:t>10/20/2021</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160327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21A235E-F8FD-479F-9FC7-18BE84110877}" type="datetime1">
              <a:rPr lang="en-US" smtClean="0"/>
              <a:t>10/20/2021</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635018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E890F09B-68DA-462E-9DB4-4C9ADAB8CBCC}" type="datetime1">
              <a:rPr lang="en-US" smtClean="0"/>
              <a:t>10/20/2021</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613349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612649" y="457199"/>
            <a:ext cx="4970822" cy="2660205"/>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6096000" y="457200"/>
            <a:ext cx="5483352" cy="574400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612649" y="3329989"/>
            <a:ext cx="4970822" cy="287121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17AC4E36-FABE-47EB-AA7F-C19A93824617}" type="datetime1">
              <a:rPr lang="en-US" smtClean="0"/>
              <a:t>10/20/2021</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84011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612649" y="457199"/>
            <a:ext cx="4970822" cy="26674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6096000" y="457199"/>
            <a:ext cx="5483352"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612649" y="3322708"/>
            <a:ext cx="4970822" cy="254628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F199CE6B-5DE6-4A2D-B72E-5E8969F9F56F}" type="datetime1">
              <a:rPr lang="en-US" smtClean="0"/>
              <a:t>10/20/2021</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980716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2E603F-28B7-4831-BF23-65FBAB13D5FB}"/>
              </a:ext>
            </a:extLst>
          </p:cNvPr>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609600" y="557784"/>
            <a:ext cx="109728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609600" y="2106204"/>
            <a:ext cx="10972800" cy="40365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609600" y="6356350"/>
            <a:ext cx="2743200" cy="365125"/>
          </a:xfrm>
          <a:prstGeom prst="rect">
            <a:avLst/>
          </a:prstGeom>
        </p:spPr>
        <p:txBody>
          <a:bodyPr vert="horz" lIns="91440" tIns="45720" rIns="91440" bIns="45720" rtlCol="0" anchor="ctr"/>
          <a:lstStyle>
            <a:lvl1pPr algn="l">
              <a:defRPr lang="en-US" sz="800" kern="1200" cap="all" spc="200" smtClean="0">
                <a:solidFill>
                  <a:schemeClr val="tx1"/>
                </a:solidFill>
                <a:latin typeface="+mn-lt"/>
                <a:ea typeface="+mn-ea"/>
                <a:cs typeface="Segoe UI Semilight" panose="020B0402040204020203" pitchFamily="34" charset="0"/>
              </a:defRPr>
            </a:lvl1pPr>
          </a:lstStyle>
          <a:p>
            <a:fld id="{F481A142-DA77-4A5F-AD1F-14E6C18F0F5F}" type="datetime1">
              <a:rPr lang="en-US" smtClean="0"/>
              <a:t>10/20/2021</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800" kern="1200" cap="all" spc="200" dirty="0">
                <a:solidFill>
                  <a:schemeClr val="tx1"/>
                </a:solidFill>
                <a:latin typeface="+mn-lt"/>
                <a:ea typeface="+mn-ea"/>
                <a:cs typeface="Segoe UI Semilight" panose="020B0402040204020203" pitchFamily="34" charset="0"/>
              </a:defRPr>
            </a:lvl1pPr>
          </a:lstStyle>
          <a:p>
            <a:endParaRPr lang="en-US" dirty="0"/>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10134600" y="6356350"/>
            <a:ext cx="1447800" cy="365125"/>
          </a:xfrm>
          <a:prstGeom prst="rect">
            <a:avLst/>
          </a:prstGeom>
        </p:spPr>
        <p:txBody>
          <a:bodyPr vert="horz" lIns="91440" tIns="45720" rIns="91440" bIns="45720" rtlCol="0" anchor="ctr"/>
          <a:lstStyle>
            <a:lvl1pPr algn="r">
              <a:defRPr lang="en-US" sz="800" kern="1200" cap="all" spc="200" smtClean="0">
                <a:solidFill>
                  <a:schemeClr val="tx1"/>
                </a:solidFill>
                <a:latin typeface="+mn-lt"/>
                <a:ea typeface="+mn-ea"/>
                <a:cs typeface="Segoe UI Semilight" panose="020B0402040204020203" pitchFamily="34" charset="0"/>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3085401971"/>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prod.teamgantt.com/gantt/schedule/?ids=2843038#&amp;ids=2843038&amp;user=&amp;custom=&amp;company=&amp;hide_completed=false&amp;date_filter=&amp;color_filte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68CA250C-CF5A-4736-9249-D6111F7C55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556436FE-6431-4AA2-A47A-3613519F32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2DF79F8-8119-4DD3-9EC2-431DE3C90CE9}"/>
              </a:ext>
            </a:extLst>
          </p:cNvPr>
          <p:cNvSpPr>
            <a:spLocks noGrp="1"/>
          </p:cNvSpPr>
          <p:nvPr>
            <p:ph type="ctrTitle"/>
          </p:nvPr>
        </p:nvSpPr>
        <p:spPr>
          <a:xfrm>
            <a:off x="609600" y="1200150"/>
            <a:ext cx="5258696" cy="3303196"/>
          </a:xfrm>
        </p:spPr>
        <p:txBody>
          <a:bodyPr>
            <a:normAutofit/>
          </a:bodyPr>
          <a:lstStyle/>
          <a:p>
            <a:r>
              <a:rPr lang="en-US" dirty="0"/>
              <a:t>Library Management System</a:t>
            </a:r>
          </a:p>
        </p:txBody>
      </p:sp>
      <p:sp>
        <p:nvSpPr>
          <p:cNvPr id="3" name="Subtitle 2">
            <a:extLst>
              <a:ext uri="{FF2B5EF4-FFF2-40B4-BE49-F238E27FC236}">
                <a16:creationId xmlns:a16="http://schemas.microsoft.com/office/drawing/2014/main" id="{8EF03B75-B212-4B8D-9649-67F37497755D}"/>
              </a:ext>
            </a:extLst>
          </p:cNvPr>
          <p:cNvSpPr>
            <a:spLocks noGrp="1"/>
          </p:cNvSpPr>
          <p:nvPr>
            <p:ph type="subTitle" idx="1"/>
          </p:nvPr>
        </p:nvSpPr>
        <p:spPr>
          <a:xfrm>
            <a:off x="609600" y="4733925"/>
            <a:ext cx="5258696" cy="1394594"/>
          </a:xfrm>
        </p:spPr>
        <p:txBody>
          <a:bodyPr anchor="ctr">
            <a:normAutofit/>
          </a:bodyPr>
          <a:lstStyle/>
          <a:p>
            <a:r>
              <a:rPr lang="en-US" dirty="0"/>
              <a:t>By</a:t>
            </a:r>
          </a:p>
          <a:p>
            <a:r>
              <a:rPr lang="en-US" dirty="0"/>
              <a:t>Harikrishna Gonuguntla</a:t>
            </a:r>
          </a:p>
        </p:txBody>
      </p:sp>
      <p:pic>
        <p:nvPicPr>
          <p:cNvPr id="4" name="Picture 3" descr="Abstract blurred public library with bookshelves">
            <a:extLst>
              <a:ext uri="{FF2B5EF4-FFF2-40B4-BE49-F238E27FC236}">
                <a16:creationId xmlns:a16="http://schemas.microsoft.com/office/drawing/2014/main" id="{F809F381-B134-453E-A862-1D7D9CF9197C}"/>
              </a:ext>
            </a:extLst>
          </p:cNvPr>
          <p:cNvPicPr>
            <a:picLocks noChangeAspect="1"/>
          </p:cNvPicPr>
          <p:nvPr/>
        </p:nvPicPr>
        <p:blipFill rotWithShape="1">
          <a:blip r:embed="rId2"/>
          <a:srcRect l="10470" r="32809" b="-1"/>
          <a:stretch/>
        </p:blipFill>
        <p:spPr>
          <a:xfrm>
            <a:off x="6364448" y="10"/>
            <a:ext cx="5827552" cy="6857990"/>
          </a:xfrm>
          <a:custGeom>
            <a:avLst/>
            <a:gdLst/>
            <a:ahLst/>
            <a:cxnLst/>
            <a:rect l="l" t="t" r="r" b="b"/>
            <a:pathLst>
              <a:path w="5827552" h="6858000">
                <a:moveTo>
                  <a:pt x="391440" y="4232571"/>
                </a:moveTo>
                <a:cubicBezTo>
                  <a:pt x="581049" y="4232571"/>
                  <a:pt x="734757" y="4386279"/>
                  <a:pt x="734757" y="4575888"/>
                </a:cubicBezTo>
                <a:cubicBezTo>
                  <a:pt x="734757" y="4765497"/>
                  <a:pt x="581049" y="4919205"/>
                  <a:pt x="391440" y="4919205"/>
                </a:cubicBezTo>
                <a:cubicBezTo>
                  <a:pt x="201831" y="4919205"/>
                  <a:pt x="48123" y="4765497"/>
                  <a:pt x="48123" y="4575888"/>
                </a:cubicBezTo>
                <a:cubicBezTo>
                  <a:pt x="48123" y="4386279"/>
                  <a:pt x="201831" y="4232571"/>
                  <a:pt x="391440" y="4232571"/>
                </a:cubicBezTo>
                <a:close/>
                <a:moveTo>
                  <a:pt x="247368" y="1806694"/>
                </a:moveTo>
                <a:cubicBezTo>
                  <a:pt x="383986" y="1806694"/>
                  <a:pt x="494736" y="1917444"/>
                  <a:pt x="494736" y="2054062"/>
                </a:cubicBezTo>
                <a:cubicBezTo>
                  <a:pt x="494736" y="2190680"/>
                  <a:pt x="383986" y="2301430"/>
                  <a:pt x="247368" y="2301430"/>
                </a:cubicBezTo>
                <a:cubicBezTo>
                  <a:pt x="110750" y="2301430"/>
                  <a:pt x="0" y="2190680"/>
                  <a:pt x="0" y="2054062"/>
                </a:cubicBezTo>
                <a:cubicBezTo>
                  <a:pt x="0" y="1917444"/>
                  <a:pt x="110750" y="1806694"/>
                  <a:pt x="247368" y="1806694"/>
                </a:cubicBezTo>
                <a:close/>
                <a:moveTo>
                  <a:pt x="247369" y="1294715"/>
                </a:moveTo>
                <a:cubicBezTo>
                  <a:pt x="326938" y="1294715"/>
                  <a:pt x="391441" y="1359218"/>
                  <a:pt x="391441" y="1438787"/>
                </a:cubicBezTo>
                <a:cubicBezTo>
                  <a:pt x="391441" y="1518356"/>
                  <a:pt x="326938" y="1582859"/>
                  <a:pt x="247369" y="1582859"/>
                </a:cubicBezTo>
                <a:cubicBezTo>
                  <a:pt x="167800" y="1582859"/>
                  <a:pt x="103297" y="1518356"/>
                  <a:pt x="103297" y="1438787"/>
                </a:cubicBezTo>
                <a:cubicBezTo>
                  <a:pt x="103297" y="1359218"/>
                  <a:pt x="167800" y="1294715"/>
                  <a:pt x="247369" y="1294715"/>
                </a:cubicBezTo>
                <a:close/>
                <a:moveTo>
                  <a:pt x="480671" y="0"/>
                </a:moveTo>
                <a:lnTo>
                  <a:pt x="5827552" y="0"/>
                </a:lnTo>
                <a:lnTo>
                  <a:pt x="5827552" y="6858000"/>
                </a:lnTo>
                <a:lnTo>
                  <a:pt x="5825818" y="6858000"/>
                </a:lnTo>
                <a:lnTo>
                  <a:pt x="236731" y="6858000"/>
                </a:lnTo>
                <a:lnTo>
                  <a:pt x="225831" y="6841105"/>
                </a:lnTo>
                <a:cubicBezTo>
                  <a:pt x="35993" y="6490332"/>
                  <a:pt x="58970" y="6027176"/>
                  <a:pt x="314550" y="5720066"/>
                </a:cubicBezTo>
                <a:cubicBezTo>
                  <a:pt x="1530043" y="4259025"/>
                  <a:pt x="615593" y="4079388"/>
                  <a:pt x="503588" y="3464278"/>
                </a:cubicBezTo>
                <a:cubicBezTo>
                  <a:pt x="330606" y="2514465"/>
                  <a:pt x="722867" y="2276432"/>
                  <a:pt x="675681" y="1809180"/>
                </a:cubicBezTo>
                <a:cubicBezTo>
                  <a:pt x="624359" y="1301070"/>
                  <a:pt x="219491" y="1102027"/>
                  <a:pt x="245003" y="646882"/>
                </a:cubicBezTo>
                <a:cubicBezTo>
                  <a:pt x="249830" y="424885"/>
                  <a:pt x="318025" y="228632"/>
                  <a:pt x="431196" y="64140"/>
                </a:cubicBezTo>
                <a:close/>
              </a:path>
            </a:pathLst>
          </a:custGeom>
        </p:spPr>
      </p:pic>
    </p:spTree>
    <p:extLst>
      <p:ext uri="{BB962C8B-B14F-4D97-AF65-F5344CB8AC3E}">
        <p14:creationId xmlns:p14="http://schemas.microsoft.com/office/powerpoint/2010/main" val="2069281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8E3F7-FA31-4401-A522-DE3B384B1FC6}"/>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447D1EC5-061E-433A-83A3-E64B6D744A23}"/>
              </a:ext>
            </a:extLst>
          </p:cNvPr>
          <p:cNvSpPr>
            <a:spLocks noGrp="1"/>
          </p:cNvSpPr>
          <p:nvPr>
            <p:ph idx="1"/>
          </p:nvPr>
        </p:nvSpPr>
        <p:spPr/>
        <p:txBody>
          <a:bodyPr/>
          <a:lstStyle/>
          <a:p>
            <a:r>
              <a:rPr lang="en-US" b="0" i="0" dirty="0">
                <a:solidFill>
                  <a:srgbClr val="000000"/>
                </a:solidFill>
                <a:effectLst/>
                <a:latin typeface="Poppins" panose="020B0502040204020203" pitchFamily="2" charset="0"/>
              </a:rPr>
              <a:t>Library Management System is an application that helps a librarian manage books in a library. It provides basic features for the librarian like adding/updating the books and members of a library. It becomes easy for the librarian to track due dates and send follow-up emails with a single click to members whose due dates are near or whose borrow is overdue. It allows the librarian to check the availability of a book through the search feature. While issuing a book to a member, the system automatically checks the borrow limit of the member. While taking a return, the system, the system automatically checks if the return is overdue, and applies an overdue fee according to the number of days it is past the due date. The librarian is provided an option to waive the overdue fee if a reasonable explanation is provided by the member.</a:t>
            </a:r>
            <a:endParaRPr lang="en-US" dirty="0"/>
          </a:p>
        </p:txBody>
      </p:sp>
    </p:spTree>
    <p:extLst>
      <p:ext uri="{BB962C8B-B14F-4D97-AF65-F5344CB8AC3E}">
        <p14:creationId xmlns:p14="http://schemas.microsoft.com/office/powerpoint/2010/main" val="170190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06A23-8DB6-4DF3-BD16-B1C132A4DF0B}"/>
              </a:ext>
            </a:extLst>
          </p:cNvPr>
          <p:cNvSpPr>
            <a:spLocks noGrp="1"/>
          </p:cNvSpPr>
          <p:nvPr>
            <p:ph type="title"/>
          </p:nvPr>
        </p:nvSpPr>
        <p:spPr>
          <a:xfrm>
            <a:off x="609600" y="556488"/>
            <a:ext cx="10972800" cy="1325563"/>
          </a:xfrm>
        </p:spPr>
        <p:txBody>
          <a:bodyPr/>
          <a:lstStyle/>
          <a:p>
            <a:r>
              <a:rPr lang="en-US" dirty="0"/>
              <a:t>Project Tracking</a:t>
            </a:r>
          </a:p>
        </p:txBody>
      </p:sp>
      <p:sp>
        <p:nvSpPr>
          <p:cNvPr id="3" name="Content Placeholder 2">
            <a:extLst>
              <a:ext uri="{FF2B5EF4-FFF2-40B4-BE49-F238E27FC236}">
                <a16:creationId xmlns:a16="http://schemas.microsoft.com/office/drawing/2014/main" id="{6175AD9F-2F6C-442E-9C9C-562BEF8C22B5}"/>
              </a:ext>
            </a:extLst>
          </p:cNvPr>
          <p:cNvSpPr>
            <a:spLocks noGrp="1"/>
          </p:cNvSpPr>
          <p:nvPr>
            <p:ph idx="1"/>
          </p:nvPr>
        </p:nvSpPr>
        <p:spPr/>
        <p:txBody>
          <a:bodyPr/>
          <a:lstStyle/>
          <a:p>
            <a:r>
              <a:rPr lang="en-US" dirty="0">
                <a:hlinkClick r:id="rId2"/>
              </a:rPr>
              <a:t>https://prod.teamgantt.com/gantt/schedule/?ids=2843038#&amp;ids=2843038&amp;user=&amp;custom=&amp;company=&amp;hide_completed=false&amp;date_filter=&amp;color_filter=</a:t>
            </a:r>
            <a:endParaRPr lang="en-US" dirty="0"/>
          </a:p>
        </p:txBody>
      </p:sp>
      <p:pic>
        <p:nvPicPr>
          <p:cNvPr id="5" name="Picture 4">
            <a:extLst>
              <a:ext uri="{FF2B5EF4-FFF2-40B4-BE49-F238E27FC236}">
                <a16:creationId xmlns:a16="http://schemas.microsoft.com/office/drawing/2014/main" id="{2AF034D3-2D8F-4FD6-87D6-8B3137B164A6}"/>
              </a:ext>
            </a:extLst>
          </p:cNvPr>
          <p:cNvPicPr>
            <a:picLocks noChangeAspect="1"/>
          </p:cNvPicPr>
          <p:nvPr/>
        </p:nvPicPr>
        <p:blipFill>
          <a:blip r:embed="rId3"/>
          <a:stretch>
            <a:fillRect/>
          </a:stretch>
        </p:blipFill>
        <p:spPr>
          <a:xfrm>
            <a:off x="266700" y="2023248"/>
            <a:ext cx="11800098" cy="4343643"/>
          </a:xfrm>
          <a:prstGeom prst="rect">
            <a:avLst/>
          </a:prstGeom>
        </p:spPr>
      </p:pic>
    </p:spTree>
    <p:extLst>
      <p:ext uri="{BB962C8B-B14F-4D97-AF65-F5344CB8AC3E}">
        <p14:creationId xmlns:p14="http://schemas.microsoft.com/office/powerpoint/2010/main" val="230148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04B0-9130-4BE3-9880-D98B9765D712}"/>
              </a:ext>
            </a:extLst>
          </p:cNvPr>
          <p:cNvSpPr>
            <a:spLocks noGrp="1"/>
          </p:cNvSpPr>
          <p:nvPr>
            <p:ph type="title"/>
          </p:nvPr>
        </p:nvSpPr>
        <p:spPr/>
        <p:txBody>
          <a:bodyPr/>
          <a:lstStyle/>
          <a:p>
            <a:r>
              <a:rPr lang="en-US" dirty="0"/>
              <a:t>Activity Diagram</a:t>
            </a:r>
          </a:p>
        </p:txBody>
      </p:sp>
      <p:pic>
        <p:nvPicPr>
          <p:cNvPr id="5" name="Picture 4">
            <a:extLst>
              <a:ext uri="{FF2B5EF4-FFF2-40B4-BE49-F238E27FC236}">
                <a16:creationId xmlns:a16="http://schemas.microsoft.com/office/drawing/2014/main" id="{72A93D14-6C8B-4D5B-964F-B7B951C96927}"/>
              </a:ext>
            </a:extLst>
          </p:cNvPr>
          <p:cNvPicPr>
            <a:picLocks noChangeAspect="1"/>
          </p:cNvPicPr>
          <p:nvPr/>
        </p:nvPicPr>
        <p:blipFill>
          <a:blip r:embed="rId2"/>
          <a:stretch>
            <a:fillRect/>
          </a:stretch>
        </p:blipFill>
        <p:spPr>
          <a:xfrm>
            <a:off x="6096000" y="0"/>
            <a:ext cx="5147268" cy="6858000"/>
          </a:xfrm>
          <a:prstGeom prst="rect">
            <a:avLst/>
          </a:prstGeom>
        </p:spPr>
      </p:pic>
    </p:spTree>
    <p:extLst>
      <p:ext uri="{BB962C8B-B14F-4D97-AF65-F5344CB8AC3E}">
        <p14:creationId xmlns:p14="http://schemas.microsoft.com/office/powerpoint/2010/main" val="2916334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6872F-C1C1-4629-8A1C-6710ECB0BB89}"/>
              </a:ext>
            </a:extLst>
          </p:cNvPr>
          <p:cNvSpPr>
            <a:spLocks noGrp="1"/>
          </p:cNvSpPr>
          <p:nvPr>
            <p:ph type="title"/>
          </p:nvPr>
        </p:nvSpPr>
        <p:spPr/>
        <p:txBody>
          <a:bodyPr>
            <a:normAutofit fontScale="90000"/>
          </a:bodyPr>
          <a:lstStyle/>
          <a:p>
            <a:r>
              <a:rPr lang="en-US" dirty="0"/>
              <a:t>Use-case </a:t>
            </a:r>
            <a:br>
              <a:rPr lang="en-US" dirty="0"/>
            </a:br>
            <a:r>
              <a:rPr lang="en-US" dirty="0"/>
              <a:t>Description</a:t>
            </a:r>
          </a:p>
        </p:txBody>
      </p:sp>
      <p:pic>
        <p:nvPicPr>
          <p:cNvPr id="5" name="Content Placeholder 4">
            <a:extLst>
              <a:ext uri="{FF2B5EF4-FFF2-40B4-BE49-F238E27FC236}">
                <a16:creationId xmlns:a16="http://schemas.microsoft.com/office/drawing/2014/main" id="{AB6EDC40-2AFE-46AA-83B7-B9C679054D89}"/>
              </a:ext>
            </a:extLst>
          </p:cNvPr>
          <p:cNvPicPr>
            <a:picLocks noGrp="1" noChangeAspect="1"/>
          </p:cNvPicPr>
          <p:nvPr>
            <p:ph idx="1"/>
          </p:nvPr>
        </p:nvPicPr>
        <p:blipFill>
          <a:blip r:embed="rId2"/>
          <a:stretch>
            <a:fillRect/>
          </a:stretch>
        </p:blipFill>
        <p:spPr>
          <a:xfrm>
            <a:off x="3725847" y="241161"/>
            <a:ext cx="8080911" cy="6375677"/>
          </a:xfrm>
        </p:spPr>
      </p:pic>
    </p:spTree>
    <p:extLst>
      <p:ext uri="{BB962C8B-B14F-4D97-AF65-F5344CB8AC3E}">
        <p14:creationId xmlns:p14="http://schemas.microsoft.com/office/powerpoint/2010/main" val="2118103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C7384-B313-4410-84BF-F4E5271F688B}"/>
              </a:ext>
            </a:extLst>
          </p:cNvPr>
          <p:cNvSpPr>
            <a:spLocks noGrp="1"/>
          </p:cNvSpPr>
          <p:nvPr>
            <p:ph type="title"/>
          </p:nvPr>
        </p:nvSpPr>
        <p:spPr/>
        <p:txBody>
          <a:bodyPr/>
          <a:lstStyle/>
          <a:p>
            <a:r>
              <a:rPr lang="en-US" dirty="0"/>
              <a:t>Implementation Details</a:t>
            </a:r>
          </a:p>
        </p:txBody>
      </p:sp>
      <p:sp>
        <p:nvSpPr>
          <p:cNvPr id="3" name="Content Placeholder 2">
            <a:extLst>
              <a:ext uri="{FF2B5EF4-FFF2-40B4-BE49-F238E27FC236}">
                <a16:creationId xmlns:a16="http://schemas.microsoft.com/office/drawing/2014/main" id="{61CDDC55-8E33-4DFC-B17F-7877291AA8E7}"/>
              </a:ext>
            </a:extLst>
          </p:cNvPr>
          <p:cNvSpPr>
            <a:spLocks noGrp="1"/>
          </p:cNvSpPr>
          <p:nvPr>
            <p:ph idx="1"/>
          </p:nvPr>
        </p:nvSpPr>
        <p:spPr/>
        <p:txBody>
          <a:bodyPr/>
          <a:lstStyle/>
          <a:p>
            <a:r>
              <a:rPr lang="en-US" b="1" dirty="0"/>
              <a:t>Front-End:</a:t>
            </a:r>
            <a:r>
              <a:rPr lang="en-US" dirty="0"/>
              <a:t> WPF, XAML</a:t>
            </a:r>
          </a:p>
          <a:p>
            <a:r>
              <a:rPr lang="en-US" b="1" dirty="0"/>
              <a:t>Back-End, Middle: </a:t>
            </a:r>
            <a:r>
              <a:rPr lang="en-US" dirty="0"/>
              <a:t>C#</a:t>
            </a:r>
          </a:p>
          <a:p>
            <a:r>
              <a:rPr lang="en-US" b="1" dirty="0"/>
              <a:t>Database Server: </a:t>
            </a:r>
            <a:r>
              <a:rPr lang="en-US" dirty="0"/>
              <a:t>SQL Server</a:t>
            </a:r>
          </a:p>
          <a:p>
            <a:r>
              <a:rPr lang="en-US" b="1" dirty="0"/>
              <a:t>DB Management Tool: </a:t>
            </a:r>
            <a:r>
              <a:rPr lang="en-US" dirty="0"/>
              <a:t>SSMS(SQL Server Management Studio)</a:t>
            </a:r>
          </a:p>
          <a:p>
            <a:r>
              <a:rPr lang="en-US" b="1" dirty="0"/>
              <a:t>IDE: </a:t>
            </a:r>
            <a:r>
              <a:rPr lang="en-US" dirty="0"/>
              <a:t>Visual Studio 2019</a:t>
            </a:r>
          </a:p>
          <a:p>
            <a:r>
              <a:rPr lang="en-US" b="1" dirty="0"/>
              <a:t>Source Control: </a:t>
            </a:r>
            <a:r>
              <a:rPr lang="en-US" dirty="0"/>
              <a:t>GitHub</a:t>
            </a:r>
          </a:p>
          <a:p>
            <a:r>
              <a:rPr lang="en-US" b="1" dirty="0"/>
              <a:t>Design Architecture: </a:t>
            </a:r>
            <a:r>
              <a:rPr lang="en-US" dirty="0"/>
              <a:t>MVVM</a:t>
            </a:r>
            <a:endParaRPr lang="en-US" b="1" dirty="0"/>
          </a:p>
        </p:txBody>
      </p:sp>
    </p:spTree>
    <p:extLst>
      <p:ext uri="{BB962C8B-B14F-4D97-AF65-F5344CB8AC3E}">
        <p14:creationId xmlns:p14="http://schemas.microsoft.com/office/powerpoint/2010/main" val="3362491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F3BB6-7810-45C4-A7D3-CBCE35CBB9E0}"/>
              </a:ext>
            </a:extLst>
          </p:cNvPr>
          <p:cNvSpPr>
            <a:spLocks noGrp="1"/>
          </p:cNvSpPr>
          <p:nvPr>
            <p:ph type="title"/>
          </p:nvPr>
        </p:nvSpPr>
        <p:spPr/>
        <p:txBody>
          <a:bodyPr/>
          <a:lstStyle/>
          <a:p>
            <a:r>
              <a:rPr lang="en-US" dirty="0"/>
              <a:t>Mock UI</a:t>
            </a:r>
          </a:p>
        </p:txBody>
      </p:sp>
      <p:pic>
        <p:nvPicPr>
          <p:cNvPr id="5" name="Content Placeholder 4" descr="Graphical user interface&#10;&#10;Description automatically generated">
            <a:extLst>
              <a:ext uri="{FF2B5EF4-FFF2-40B4-BE49-F238E27FC236}">
                <a16:creationId xmlns:a16="http://schemas.microsoft.com/office/drawing/2014/main" id="{C8366565-6BE4-40E6-B8BD-D25E4267AF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1264" y="2106613"/>
            <a:ext cx="9329471" cy="4035425"/>
          </a:xfrm>
        </p:spPr>
      </p:pic>
    </p:spTree>
    <p:extLst>
      <p:ext uri="{BB962C8B-B14F-4D97-AF65-F5344CB8AC3E}">
        <p14:creationId xmlns:p14="http://schemas.microsoft.com/office/powerpoint/2010/main" val="1611412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FC8E6-D478-46D9-8930-EC14208B179A}"/>
              </a:ext>
            </a:extLst>
          </p:cNvPr>
          <p:cNvSpPr>
            <a:spLocks noGrp="1"/>
          </p:cNvSpPr>
          <p:nvPr>
            <p:ph type="ctrTitle"/>
          </p:nvPr>
        </p:nvSpPr>
        <p:spPr/>
        <p:txBody>
          <a:bodyPr/>
          <a:lstStyle/>
          <a:p>
            <a:r>
              <a:rPr lang="en-US" dirty="0"/>
              <a:t>Questions?</a:t>
            </a:r>
          </a:p>
        </p:txBody>
      </p:sp>
    </p:spTree>
    <p:extLst>
      <p:ext uri="{BB962C8B-B14F-4D97-AF65-F5344CB8AC3E}">
        <p14:creationId xmlns:p14="http://schemas.microsoft.com/office/powerpoint/2010/main" val="3669108592"/>
      </p:ext>
    </p:extLst>
  </p:cSld>
  <p:clrMapOvr>
    <a:masterClrMapping/>
  </p:clrMapOvr>
</p:sld>
</file>

<file path=ppt/theme/theme1.xml><?xml version="1.0" encoding="utf-8"?>
<a:theme xmlns:a="http://schemas.openxmlformats.org/drawingml/2006/main" name="SplashVTI">
  <a:themeElements>
    <a:clrScheme name="AnalogousFromLightSeedRightStep">
      <a:dk1>
        <a:srgbClr val="000000"/>
      </a:dk1>
      <a:lt1>
        <a:srgbClr val="FFFFFF"/>
      </a:lt1>
      <a:dk2>
        <a:srgbClr val="3C3122"/>
      </a:dk2>
      <a:lt2>
        <a:srgbClr val="E2E8E6"/>
      </a:lt2>
      <a:accent1>
        <a:srgbClr val="CC90A0"/>
      </a:accent1>
      <a:accent2>
        <a:srgbClr val="C18377"/>
      </a:accent2>
      <a:accent3>
        <a:srgbClr val="C09F74"/>
      </a:accent3>
      <a:accent4>
        <a:srgbClr val="A8A768"/>
      </a:accent4>
      <a:accent5>
        <a:srgbClr val="96AB78"/>
      </a:accent5>
      <a:accent6>
        <a:srgbClr val="7AB16D"/>
      </a:accent6>
      <a:hlink>
        <a:srgbClr val="568F80"/>
      </a:hlink>
      <a:folHlink>
        <a:srgbClr val="7F7F7F"/>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lashVTI" id="{CD38C481-21EC-466B-953B-A1440B42712A}" vid="{D3E4813C-1D98-48C2-AF59-2D0D78E25500}"/>
    </a:ext>
  </a:extLst>
</a:theme>
</file>

<file path=docProps/app.xml><?xml version="1.0" encoding="utf-8"?>
<Properties xmlns="http://schemas.openxmlformats.org/officeDocument/2006/extended-properties" xmlns:vt="http://schemas.openxmlformats.org/officeDocument/2006/docPropsVTypes">
  <TotalTime>199</TotalTime>
  <Words>258</Words>
  <Application>Microsoft Office PowerPoint</Application>
  <PresentationFormat>Widescreen</PresentationFormat>
  <Paragraphs>19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Avenir Next LT Pro</vt:lpstr>
      <vt:lpstr>Poppins</vt:lpstr>
      <vt:lpstr>Posterama</vt:lpstr>
      <vt:lpstr>SplashVTI</vt:lpstr>
      <vt:lpstr>Library Management System</vt:lpstr>
      <vt:lpstr>Introduction</vt:lpstr>
      <vt:lpstr>Project Tracking</vt:lpstr>
      <vt:lpstr>Activity Diagram</vt:lpstr>
      <vt:lpstr>Use-case  Description</vt:lpstr>
      <vt:lpstr>Implementation Details</vt:lpstr>
      <vt:lpstr>Mock UI</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Library Management System</dc:title>
  <dc:creator>Hari Krishna</dc:creator>
  <cp:lastModifiedBy>Hari Krishna</cp:lastModifiedBy>
  <cp:revision>5</cp:revision>
  <dcterms:created xsi:type="dcterms:W3CDTF">2021-10-20T16:38:19Z</dcterms:created>
  <dcterms:modified xsi:type="dcterms:W3CDTF">2021-10-20T23:02:56Z</dcterms:modified>
</cp:coreProperties>
</file>