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00"/>
  </p:notesMasterIdLst>
  <p:handoutMasterIdLst>
    <p:handoutMasterId r:id="rId101"/>
  </p:handout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301" r:id="rId34"/>
    <p:sldId id="302" r:id="rId35"/>
    <p:sldId id="303" r:id="rId36"/>
    <p:sldId id="290" r:id="rId37"/>
    <p:sldId id="291" r:id="rId38"/>
    <p:sldId id="292" r:id="rId39"/>
    <p:sldId id="293" r:id="rId40"/>
    <p:sldId id="294" r:id="rId41"/>
    <p:sldId id="309" r:id="rId42"/>
    <p:sldId id="295" r:id="rId43"/>
    <p:sldId id="296" r:id="rId44"/>
    <p:sldId id="297" r:id="rId45"/>
    <p:sldId id="304" r:id="rId46"/>
    <p:sldId id="305" r:id="rId47"/>
    <p:sldId id="306" r:id="rId48"/>
    <p:sldId id="307" r:id="rId49"/>
    <p:sldId id="308" r:id="rId50"/>
    <p:sldId id="298" r:id="rId51"/>
    <p:sldId id="299" r:id="rId52"/>
    <p:sldId id="300"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39" r:id="rId66"/>
    <p:sldId id="340"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48" r:id="rId81"/>
    <p:sldId id="349" r:id="rId82"/>
    <p:sldId id="350" r:id="rId83"/>
    <p:sldId id="351" r:id="rId84"/>
    <p:sldId id="352" r:id="rId85"/>
    <p:sldId id="353" r:id="rId86"/>
    <p:sldId id="354" r:id="rId87"/>
    <p:sldId id="355" r:id="rId88"/>
    <p:sldId id="356" r:id="rId89"/>
    <p:sldId id="335" r:id="rId90"/>
    <p:sldId id="336" r:id="rId91"/>
    <p:sldId id="337" r:id="rId92"/>
    <p:sldId id="338" r:id="rId93"/>
    <p:sldId id="341" r:id="rId94"/>
    <p:sldId id="342" r:id="rId95"/>
    <p:sldId id="343" r:id="rId96"/>
    <p:sldId id="345" r:id="rId97"/>
    <p:sldId id="346" r:id="rId98"/>
    <p:sldId id="347"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7" autoAdjust="0"/>
  </p:normalViewPr>
  <p:slideViewPr>
    <p:cSldViewPr>
      <p:cViewPr>
        <p:scale>
          <a:sx n="75" d="100"/>
          <a:sy n="75" d="100"/>
        </p:scale>
        <p:origin x="-2388" y="-4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C3D7B5-A42D-4374-AB75-15CE9AABBEB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3A1A2C3-7EE9-4C65-AD2E-C62DD8771327}">
      <dgm:prSet phldrT="[Text]" custT="1"/>
      <dgm:spPr/>
      <dgm:t>
        <a:bodyPr/>
        <a:lstStyle/>
        <a:p>
          <a:r>
            <a:rPr lang="en-US" sz="1800" dirty="0" smtClean="0"/>
            <a:t>Category </a:t>
          </a:r>
          <a:endParaRPr lang="en-US" sz="1800" dirty="0"/>
        </a:p>
      </dgm:t>
    </dgm:pt>
    <dgm:pt modelId="{6C7F0B49-048F-4834-BF91-CD8CE5E92428}" type="parTrans" cxnId="{874BBEF5-F1E3-473F-9A9D-BE6371B90EB7}">
      <dgm:prSet/>
      <dgm:spPr/>
      <dgm:t>
        <a:bodyPr/>
        <a:lstStyle/>
        <a:p>
          <a:endParaRPr lang="en-US" sz="1200"/>
        </a:p>
      </dgm:t>
    </dgm:pt>
    <dgm:pt modelId="{02EAB36D-0E3B-4EDF-B369-15B61A964D03}" type="sibTrans" cxnId="{874BBEF5-F1E3-473F-9A9D-BE6371B90EB7}">
      <dgm:prSet/>
      <dgm:spPr/>
      <dgm:t>
        <a:bodyPr/>
        <a:lstStyle/>
        <a:p>
          <a:endParaRPr lang="en-US" sz="1200"/>
        </a:p>
      </dgm:t>
    </dgm:pt>
    <dgm:pt modelId="{F1A6159B-0E31-481B-A541-F15749D6C9B3}">
      <dgm:prSet phldrT="[Text]" custT="1"/>
      <dgm:spPr/>
      <dgm:t>
        <a:bodyPr/>
        <a:lstStyle/>
        <a:p>
          <a:r>
            <a:rPr lang="en-US" sz="1600" dirty="0" smtClean="0"/>
            <a:t>RAM</a:t>
          </a:r>
          <a:endParaRPr lang="en-US" sz="1600" dirty="0"/>
        </a:p>
      </dgm:t>
    </dgm:pt>
    <dgm:pt modelId="{9273599B-430F-41EF-891E-88BFC8741C84}" type="parTrans" cxnId="{A8B6C863-EEF4-41DE-95B9-EC92F758ED0D}">
      <dgm:prSet/>
      <dgm:spPr/>
      <dgm:t>
        <a:bodyPr/>
        <a:lstStyle/>
        <a:p>
          <a:endParaRPr lang="en-US" sz="1200"/>
        </a:p>
      </dgm:t>
    </dgm:pt>
    <dgm:pt modelId="{4EEFC4E8-0DA2-43A8-96C3-46806F158CB0}" type="sibTrans" cxnId="{A8B6C863-EEF4-41DE-95B9-EC92F758ED0D}">
      <dgm:prSet/>
      <dgm:spPr/>
      <dgm:t>
        <a:bodyPr/>
        <a:lstStyle/>
        <a:p>
          <a:endParaRPr lang="en-US" sz="1200"/>
        </a:p>
      </dgm:t>
    </dgm:pt>
    <dgm:pt modelId="{31F4E33A-93A3-416B-AF30-9CEBEF909E98}">
      <dgm:prSet phldrT="[Text]" custT="1"/>
      <dgm:spPr/>
      <dgm:t>
        <a:bodyPr/>
        <a:lstStyle/>
        <a:p>
          <a:r>
            <a:rPr lang="en-US" sz="1600" dirty="0" smtClean="0"/>
            <a:t>MONITOR</a:t>
          </a:r>
          <a:endParaRPr lang="en-US" sz="1600" dirty="0"/>
        </a:p>
      </dgm:t>
    </dgm:pt>
    <dgm:pt modelId="{410C3E73-54B2-47E5-88EC-384EFB256B64}" type="parTrans" cxnId="{F4523E4E-713D-4CA7-A55E-B0BAE55691B0}">
      <dgm:prSet/>
      <dgm:spPr/>
      <dgm:t>
        <a:bodyPr/>
        <a:lstStyle/>
        <a:p>
          <a:endParaRPr lang="en-US" sz="1200"/>
        </a:p>
      </dgm:t>
    </dgm:pt>
    <dgm:pt modelId="{417EC9DD-3C01-482D-8A9D-52A6BF157F89}" type="sibTrans" cxnId="{F4523E4E-713D-4CA7-A55E-B0BAE55691B0}">
      <dgm:prSet/>
      <dgm:spPr/>
      <dgm:t>
        <a:bodyPr/>
        <a:lstStyle/>
        <a:p>
          <a:endParaRPr lang="en-US" sz="1200"/>
        </a:p>
      </dgm:t>
    </dgm:pt>
    <dgm:pt modelId="{CCE790AF-D87F-4797-AB58-91D2C90246C2}">
      <dgm:prSet phldrT="[Text]" custT="1"/>
      <dgm:spPr/>
      <dgm:t>
        <a:bodyPr/>
        <a:lstStyle/>
        <a:p>
          <a:r>
            <a:rPr lang="en-US" sz="1800" dirty="0" smtClean="0"/>
            <a:t>Description </a:t>
          </a:r>
          <a:endParaRPr lang="en-US" sz="1800" dirty="0"/>
        </a:p>
      </dgm:t>
    </dgm:pt>
    <dgm:pt modelId="{669B1C86-AA48-4846-BB4F-8615F51C9675}" type="parTrans" cxnId="{38418D6F-D4FC-443A-983C-12DC3C0BCCC5}">
      <dgm:prSet/>
      <dgm:spPr/>
      <dgm:t>
        <a:bodyPr/>
        <a:lstStyle/>
        <a:p>
          <a:endParaRPr lang="en-US" sz="1200"/>
        </a:p>
      </dgm:t>
    </dgm:pt>
    <dgm:pt modelId="{159AA739-73B5-446E-BC26-0113AFAB0BAA}" type="sibTrans" cxnId="{38418D6F-D4FC-443A-983C-12DC3C0BCCC5}">
      <dgm:prSet/>
      <dgm:spPr/>
      <dgm:t>
        <a:bodyPr/>
        <a:lstStyle/>
        <a:p>
          <a:endParaRPr lang="en-US" sz="1200"/>
        </a:p>
      </dgm:t>
    </dgm:pt>
    <dgm:pt modelId="{B09E9A27-51F2-4BA2-8FA5-2EAF22017182}">
      <dgm:prSet phldrT="[Text]" custT="1"/>
      <dgm:spPr/>
      <dgm:t>
        <a:bodyPr/>
        <a:lstStyle/>
        <a:p>
          <a:r>
            <a:rPr lang="en-US" sz="1600" dirty="0" smtClean="0"/>
            <a:t>1GB</a:t>
          </a:r>
          <a:endParaRPr lang="en-US" sz="1600" dirty="0"/>
        </a:p>
      </dgm:t>
    </dgm:pt>
    <dgm:pt modelId="{DAD9C1E7-F3E6-4293-B435-408A1657E4DA}" type="parTrans" cxnId="{A7428A26-00B8-41A7-A65C-3D94D9558142}">
      <dgm:prSet/>
      <dgm:spPr/>
      <dgm:t>
        <a:bodyPr/>
        <a:lstStyle/>
        <a:p>
          <a:endParaRPr lang="en-US" sz="1200"/>
        </a:p>
      </dgm:t>
    </dgm:pt>
    <dgm:pt modelId="{28CFB6C4-FCF5-483F-AE12-D9AB99331721}" type="sibTrans" cxnId="{A7428A26-00B8-41A7-A65C-3D94D9558142}">
      <dgm:prSet/>
      <dgm:spPr/>
      <dgm:t>
        <a:bodyPr/>
        <a:lstStyle/>
        <a:p>
          <a:endParaRPr lang="en-US" sz="1200"/>
        </a:p>
      </dgm:t>
    </dgm:pt>
    <dgm:pt modelId="{928D0869-5CD1-41BC-859A-B96B4C9C19C8}">
      <dgm:prSet phldrT="[Text]" custT="1"/>
      <dgm:spPr/>
      <dgm:t>
        <a:bodyPr/>
        <a:lstStyle/>
        <a:p>
          <a:r>
            <a:rPr lang="en-US" sz="1600" dirty="0" smtClean="0"/>
            <a:t>INTEL</a:t>
          </a:r>
          <a:endParaRPr lang="en-US" sz="1600" dirty="0"/>
        </a:p>
      </dgm:t>
    </dgm:pt>
    <dgm:pt modelId="{EFF8F79D-1D3E-4ADD-BB9E-A8FB4D0BA2BF}" type="parTrans" cxnId="{DBDBCE44-FE08-4AA9-9D41-4B682C8A7AD7}">
      <dgm:prSet/>
      <dgm:spPr/>
      <dgm:t>
        <a:bodyPr/>
        <a:lstStyle/>
        <a:p>
          <a:endParaRPr lang="en-US" sz="1200"/>
        </a:p>
      </dgm:t>
    </dgm:pt>
    <dgm:pt modelId="{36C7B730-0102-4B9B-A67B-04FA5F4A63C7}" type="sibTrans" cxnId="{DBDBCE44-FE08-4AA9-9D41-4B682C8A7AD7}">
      <dgm:prSet/>
      <dgm:spPr/>
      <dgm:t>
        <a:bodyPr/>
        <a:lstStyle/>
        <a:p>
          <a:endParaRPr lang="en-US" sz="1200"/>
        </a:p>
      </dgm:t>
    </dgm:pt>
    <dgm:pt modelId="{8E6CCA00-87A7-40A3-95ED-33E4A5AD1FDE}">
      <dgm:prSet phldrT="[Text]" custT="1"/>
      <dgm:spPr/>
      <dgm:t>
        <a:bodyPr/>
        <a:lstStyle/>
        <a:p>
          <a:r>
            <a:rPr lang="en-US" sz="1600" dirty="0" smtClean="0"/>
            <a:t>17/19 INCHES</a:t>
          </a:r>
          <a:endParaRPr lang="en-US" sz="1600" dirty="0"/>
        </a:p>
      </dgm:t>
    </dgm:pt>
    <dgm:pt modelId="{26352DED-CAED-4470-A5F0-057E3C9A7AD6}" type="parTrans" cxnId="{011E01C4-431B-4AC8-9A01-21A23BED7882}">
      <dgm:prSet/>
      <dgm:spPr/>
      <dgm:t>
        <a:bodyPr/>
        <a:lstStyle/>
        <a:p>
          <a:endParaRPr lang="en-US" sz="1200"/>
        </a:p>
      </dgm:t>
    </dgm:pt>
    <dgm:pt modelId="{9A3F7767-8ACB-4A0D-B681-96607839EA94}" type="sibTrans" cxnId="{011E01C4-431B-4AC8-9A01-21A23BED7882}">
      <dgm:prSet/>
      <dgm:spPr/>
      <dgm:t>
        <a:bodyPr/>
        <a:lstStyle/>
        <a:p>
          <a:endParaRPr lang="en-US" sz="1200"/>
        </a:p>
      </dgm:t>
    </dgm:pt>
    <dgm:pt modelId="{A68A0500-52BD-4A5B-B953-8976A34A4B4B}" type="pres">
      <dgm:prSet presAssocID="{62C3D7B5-A42D-4374-AB75-15CE9AABBEB5}" presName="Name0" presStyleCnt="0">
        <dgm:presLayoutVars>
          <dgm:dir/>
          <dgm:animLvl val="lvl"/>
          <dgm:resizeHandles val="exact"/>
        </dgm:presLayoutVars>
      </dgm:prSet>
      <dgm:spPr/>
      <dgm:t>
        <a:bodyPr/>
        <a:lstStyle/>
        <a:p>
          <a:endParaRPr lang="en-US"/>
        </a:p>
      </dgm:t>
    </dgm:pt>
    <dgm:pt modelId="{9B5683B6-0DFE-4C88-97B7-29CBCBB4A2EC}" type="pres">
      <dgm:prSet presAssocID="{F3A1A2C3-7EE9-4C65-AD2E-C62DD8771327}" presName="composite" presStyleCnt="0"/>
      <dgm:spPr/>
    </dgm:pt>
    <dgm:pt modelId="{648C72D2-F932-4C61-8767-A25081BEC805}" type="pres">
      <dgm:prSet presAssocID="{F3A1A2C3-7EE9-4C65-AD2E-C62DD8771327}" presName="parTx" presStyleLbl="alignNode1" presStyleIdx="0" presStyleCnt="2">
        <dgm:presLayoutVars>
          <dgm:chMax val="0"/>
          <dgm:chPref val="0"/>
          <dgm:bulletEnabled val="1"/>
        </dgm:presLayoutVars>
      </dgm:prSet>
      <dgm:spPr/>
      <dgm:t>
        <a:bodyPr/>
        <a:lstStyle/>
        <a:p>
          <a:endParaRPr lang="en-US"/>
        </a:p>
      </dgm:t>
    </dgm:pt>
    <dgm:pt modelId="{FC79D0BF-A667-4188-A23B-0D536ECBD60D}" type="pres">
      <dgm:prSet presAssocID="{F3A1A2C3-7EE9-4C65-AD2E-C62DD8771327}" presName="desTx" presStyleLbl="alignAccFollowNode1" presStyleIdx="0" presStyleCnt="2">
        <dgm:presLayoutVars>
          <dgm:bulletEnabled val="1"/>
        </dgm:presLayoutVars>
      </dgm:prSet>
      <dgm:spPr/>
      <dgm:t>
        <a:bodyPr/>
        <a:lstStyle/>
        <a:p>
          <a:endParaRPr lang="en-US"/>
        </a:p>
      </dgm:t>
    </dgm:pt>
    <dgm:pt modelId="{199DEAC7-3C4B-4A75-82F6-C0850B119A30}" type="pres">
      <dgm:prSet presAssocID="{02EAB36D-0E3B-4EDF-B369-15B61A964D03}" presName="space" presStyleCnt="0"/>
      <dgm:spPr/>
    </dgm:pt>
    <dgm:pt modelId="{D789E4BF-A8BC-4E2B-8A49-E128055E8BAB}" type="pres">
      <dgm:prSet presAssocID="{CCE790AF-D87F-4797-AB58-91D2C90246C2}" presName="composite" presStyleCnt="0"/>
      <dgm:spPr/>
    </dgm:pt>
    <dgm:pt modelId="{EA6D087A-1E4F-422B-8233-C3C508944747}" type="pres">
      <dgm:prSet presAssocID="{CCE790AF-D87F-4797-AB58-91D2C90246C2}" presName="parTx" presStyleLbl="alignNode1" presStyleIdx="1" presStyleCnt="2">
        <dgm:presLayoutVars>
          <dgm:chMax val="0"/>
          <dgm:chPref val="0"/>
          <dgm:bulletEnabled val="1"/>
        </dgm:presLayoutVars>
      </dgm:prSet>
      <dgm:spPr/>
      <dgm:t>
        <a:bodyPr/>
        <a:lstStyle/>
        <a:p>
          <a:endParaRPr lang="en-US"/>
        </a:p>
      </dgm:t>
    </dgm:pt>
    <dgm:pt modelId="{0A7A756E-E779-48B6-9145-E81B4B4270B8}" type="pres">
      <dgm:prSet presAssocID="{CCE790AF-D87F-4797-AB58-91D2C90246C2}" presName="desTx" presStyleLbl="alignAccFollowNode1" presStyleIdx="1" presStyleCnt="2" custLinFactNeighborY="75889">
        <dgm:presLayoutVars>
          <dgm:bulletEnabled val="1"/>
        </dgm:presLayoutVars>
      </dgm:prSet>
      <dgm:spPr/>
      <dgm:t>
        <a:bodyPr/>
        <a:lstStyle/>
        <a:p>
          <a:endParaRPr lang="en-US"/>
        </a:p>
      </dgm:t>
    </dgm:pt>
  </dgm:ptLst>
  <dgm:cxnLst>
    <dgm:cxn modelId="{CB1B98E9-4D60-45E1-BC67-1E93A059CBFB}" type="presOf" srcId="{62C3D7B5-A42D-4374-AB75-15CE9AABBEB5}" destId="{A68A0500-52BD-4A5B-B953-8976A34A4B4B}" srcOrd="0" destOrd="0" presId="urn:microsoft.com/office/officeart/2005/8/layout/hList1"/>
    <dgm:cxn modelId="{011E01C4-431B-4AC8-9A01-21A23BED7882}" srcId="{CCE790AF-D87F-4797-AB58-91D2C90246C2}" destId="{8E6CCA00-87A7-40A3-95ED-33E4A5AD1FDE}" srcOrd="1" destOrd="0" parTransId="{26352DED-CAED-4470-A5F0-057E3C9A7AD6}" sibTransId="{9A3F7767-8ACB-4A0D-B681-96607839EA94}"/>
    <dgm:cxn modelId="{22CDB7D3-D818-46AC-8BB3-0D00E18092D7}" type="presOf" srcId="{CCE790AF-D87F-4797-AB58-91D2C90246C2}" destId="{EA6D087A-1E4F-422B-8233-C3C508944747}" srcOrd="0" destOrd="0" presId="urn:microsoft.com/office/officeart/2005/8/layout/hList1"/>
    <dgm:cxn modelId="{F4523E4E-713D-4CA7-A55E-B0BAE55691B0}" srcId="{F3A1A2C3-7EE9-4C65-AD2E-C62DD8771327}" destId="{31F4E33A-93A3-416B-AF30-9CEBEF909E98}" srcOrd="1" destOrd="0" parTransId="{410C3E73-54B2-47E5-88EC-384EFB256B64}" sibTransId="{417EC9DD-3C01-482D-8A9D-52A6BF157F89}"/>
    <dgm:cxn modelId="{15583CA2-7DC8-47A3-9F06-7DD44E530192}" type="presOf" srcId="{8E6CCA00-87A7-40A3-95ED-33E4A5AD1FDE}" destId="{0A7A756E-E779-48B6-9145-E81B4B4270B8}" srcOrd="0" destOrd="1" presId="urn:microsoft.com/office/officeart/2005/8/layout/hList1"/>
    <dgm:cxn modelId="{1DF8A0DE-7974-4CB5-B1F7-107EFC9BB4DC}" type="presOf" srcId="{F1A6159B-0E31-481B-A541-F15749D6C9B3}" destId="{FC79D0BF-A667-4188-A23B-0D536ECBD60D}" srcOrd="0" destOrd="0" presId="urn:microsoft.com/office/officeart/2005/8/layout/hList1"/>
    <dgm:cxn modelId="{AE9B6484-9C24-40B4-BC41-7383F886A640}" type="presOf" srcId="{928D0869-5CD1-41BC-859A-B96B4C9C19C8}" destId="{FC79D0BF-A667-4188-A23B-0D536ECBD60D}" srcOrd="0" destOrd="2" presId="urn:microsoft.com/office/officeart/2005/8/layout/hList1"/>
    <dgm:cxn modelId="{EFBB4C30-3151-4D7B-8031-4CE3B711C62A}" type="presOf" srcId="{F3A1A2C3-7EE9-4C65-AD2E-C62DD8771327}" destId="{648C72D2-F932-4C61-8767-A25081BEC805}" srcOrd="0" destOrd="0" presId="urn:microsoft.com/office/officeart/2005/8/layout/hList1"/>
    <dgm:cxn modelId="{A7428A26-00B8-41A7-A65C-3D94D9558142}" srcId="{CCE790AF-D87F-4797-AB58-91D2C90246C2}" destId="{B09E9A27-51F2-4BA2-8FA5-2EAF22017182}" srcOrd="0" destOrd="0" parTransId="{DAD9C1E7-F3E6-4293-B435-408A1657E4DA}" sibTransId="{28CFB6C4-FCF5-483F-AE12-D9AB99331721}"/>
    <dgm:cxn modelId="{DBDBCE44-FE08-4AA9-9D41-4B682C8A7AD7}" srcId="{F3A1A2C3-7EE9-4C65-AD2E-C62DD8771327}" destId="{928D0869-5CD1-41BC-859A-B96B4C9C19C8}" srcOrd="2" destOrd="0" parTransId="{EFF8F79D-1D3E-4ADD-BB9E-A8FB4D0BA2BF}" sibTransId="{36C7B730-0102-4B9B-A67B-04FA5F4A63C7}"/>
    <dgm:cxn modelId="{38418D6F-D4FC-443A-983C-12DC3C0BCCC5}" srcId="{62C3D7B5-A42D-4374-AB75-15CE9AABBEB5}" destId="{CCE790AF-D87F-4797-AB58-91D2C90246C2}" srcOrd="1" destOrd="0" parTransId="{669B1C86-AA48-4846-BB4F-8615F51C9675}" sibTransId="{159AA739-73B5-446E-BC26-0113AFAB0BAA}"/>
    <dgm:cxn modelId="{A8B6C863-EEF4-41DE-95B9-EC92F758ED0D}" srcId="{F3A1A2C3-7EE9-4C65-AD2E-C62DD8771327}" destId="{F1A6159B-0E31-481B-A541-F15749D6C9B3}" srcOrd="0" destOrd="0" parTransId="{9273599B-430F-41EF-891E-88BFC8741C84}" sibTransId="{4EEFC4E8-0DA2-43A8-96C3-46806F158CB0}"/>
    <dgm:cxn modelId="{874BBEF5-F1E3-473F-9A9D-BE6371B90EB7}" srcId="{62C3D7B5-A42D-4374-AB75-15CE9AABBEB5}" destId="{F3A1A2C3-7EE9-4C65-AD2E-C62DD8771327}" srcOrd="0" destOrd="0" parTransId="{6C7F0B49-048F-4834-BF91-CD8CE5E92428}" sibTransId="{02EAB36D-0E3B-4EDF-B369-15B61A964D03}"/>
    <dgm:cxn modelId="{C2B0FE92-71AC-4949-8712-F67638032C39}" type="presOf" srcId="{B09E9A27-51F2-4BA2-8FA5-2EAF22017182}" destId="{0A7A756E-E779-48B6-9145-E81B4B4270B8}" srcOrd="0" destOrd="0" presId="urn:microsoft.com/office/officeart/2005/8/layout/hList1"/>
    <dgm:cxn modelId="{9DB17504-E74A-45D8-9B7F-7AACAA7C44D7}" type="presOf" srcId="{31F4E33A-93A3-416B-AF30-9CEBEF909E98}" destId="{FC79D0BF-A667-4188-A23B-0D536ECBD60D}" srcOrd="0" destOrd="1" presId="urn:microsoft.com/office/officeart/2005/8/layout/hList1"/>
    <dgm:cxn modelId="{EF16F77A-F46A-45A4-9AB8-50AA21986BF5}" type="presParOf" srcId="{A68A0500-52BD-4A5B-B953-8976A34A4B4B}" destId="{9B5683B6-0DFE-4C88-97B7-29CBCBB4A2EC}" srcOrd="0" destOrd="0" presId="urn:microsoft.com/office/officeart/2005/8/layout/hList1"/>
    <dgm:cxn modelId="{55FA408A-C1A6-488E-9F91-63C84EBE8DB8}" type="presParOf" srcId="{9B5683B6-0DFE-4C88-97B7-29CBCBB4A2EC}" destId="{648C72D2-F932-4C61-8767-A25081BEC805}" srcOrd="0" destOrd="0" presId="urn:microsoft.com/office/officeart/2005/8/layout/hList1"/>
    <dgm:cxn modelId="{6EF22A60-15F7-44BD-9530-1F4DB66FEE56}" type="presParOf" srcId="{9B5683B6-0DFE-4C88-97B7-29CBCBB4A2EC}" destId="{FC79D0BF-A667-4188-A23B-0D536ECBD60D}" srcOrd="1" destOrd="0" presId="urn:microsoft.com/office/officeart/2005/8/layout/hList1"/>
    <dgm:cxn modelId="{6974CBD1-414C-45F7-AE56-5FA5D990BFD7}" type="presParOf" srcId="{A68A0500-52BD-4A5B-B953-8976A34A4B4B}" destId="{199DEAC7-3C4B-4A75-82F6-C0850B119A30}" srcOrd="1" destOrd="0" presId="urn:microsoft.com/office/officeart/2005/8/layout/hList1"/>
    <dgm:cxn modelId="{916DC382-52E4-4696-9EBF-F8643C4D73CE}" type="presParOf" srcId="{A68A0500-52BD-4A5B-B953-8976A34A4B4B}" destId="{D789E4BF-A8BC-4E2B-8A49-E128055E8BAB}" srcOrd="2" destOrd="0" presId="urn:microsoft.com/office/officeart/2005/8/layout/hList1"/>
    <dgm:cxn modelId="{30D1ACD5-E456-44DF-9CC1-E344155BEF02}" type="presParOf" srcId="{D789E4BF-A8BC-4E2B-8A49-E128055E8BAB}" destId="{EA6D087A-1E4F-422B-8233-C3C508944747}" srcOrd="0" destOrd="0" presId="urn:microsoft.com/office/officeart/2005/8/layout/hList1"/>
    <dgm:cxn modelId="{43BA0B9E-D1AD-4B04-9003-ECD46DE33355}" type="presParOf" srcId="{D789E4BF-A8BC-4E2B-8A49-E128055E8BAB}" destId="{0A7A756E-E779-48B6-9145-E81B4B4270B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C3D7B5-A42D-4374-AB75-15CE9AABBEB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3A1A2C3-7EE9-4C65-AD2E-C62DD8771327}">
      <dgm:prSet phldrT="[Text]" custT="1"/>
      <dgm:spPr/>
      <dgm:t>
        <a:bodyPr/>
        <a:lstStyle/>
        <a:p>
          <a:r>
            <a:rPr lang="en-US" sz="1800" dirty="0" smtClean="0"/>
            <a:t>Category </a:t>
          </a:r>
          <a:endParaRPr lang="en-US" sz="1800" dirty="0"/>
        </a:p>
      </dgm:t>
    </dgm:pt>
    <dgm:pt modelId="{6C7F0B49-048F-4834-BF91-CD8CE5E92428}" type="parTrans" cxnId="{874BBEF5-F1E3-473F-9A9D-BE6371B90EB7}">
      <dgm:prSet/>
      <dgm:spPr/>
      <dgm:t>
        <a:bodyPr/>
        <a:lstStyle/>
        <a:p>
          <a:endParaRPr lang="en-US" sz="1200"/>
        </a:p>
      </dgm:t>
    </dgm:pt>
    <dgm:pt modelId="{02EAB36D-0E3B-4EDF-B369-15B61A964D03}" type="sibTrans" cxnId="{874BBEF5-F1E3-473F-9A9D-BE6371B90EB7}">
      <dgm:prSet/>
      <dgm:spPr/>
      <dgm:t>
        <a:bodyPr/>
        <a:lstStyle/>
        <a:p>
          <a:endParaRPr lang="en-US" sz="1200"/>
        </a:p>
      </dgm:t>
    </dgm:pt>
    <dgm:pt modelId="{F1A6159B-0E31-481B-A541-F15749D6C9B3}">
      <dgm:prSet phldrT="[Text]" custT="1"/>
      <dgm:spPr/>
      <dgm:t>
        <a:bodyPr/>
        <a:lstStyle/>
        <a:p>
          <a:r>
            <a:rPr lang="en-US" sz="1600" dirty="0" smtClean="0"/>
            <a:t>Operating system</a:t>
          </a:r>
          <a:endParaRPr lang="en-US" sz="1600" dirty="0"/>
        </a:p>
      </dgm:t>
    </dgm:pt>
    <dgm:pt modelId="{9273599B-430F-41EF-891E-88BFC8741C84}" type="parTrans" cxnId="{A8B6C863-EEF4-41DE-95B9-EC92F758ED0D}">
      <dgm:prSet/>
      <dgm:spPr/>
      <dgm:t>
        <a:bodyPr/>
        <a:lstStyle/>
        <a:p>
          <a:endParaRPr lang="en-US" sz="1200"/>
        </a:p>
      </dgm:t>
    </dgm:pt>
    <dgm:pt modelId="{4EEFC4E8-0DA2-43A8-96C3-46806F158CB0}" type="sibTrans" cxnId="{A8B6C863-EEF4-41DE-95B9-EC92F758ED0D}">
      <dgm:prSet/>
      <dgm:spPr/>
      <dgm:t>
        <a:bodyPr/>
        <a:lstStyle/>
        <a:p>
          <a:endParaRPr lang="en-US" sz="1200"/>
        </a:p>
      </dgm:t>
    </dgm:pt>
    <dgm:pt modelId="{31F4E33A-93A3-416B-AF30-9CEBEF909E98}">
      <dgm:prSet phldrT="[Text]" custT="1"/>
      <dgm:spPr/>
      <dgm:t>
        <a:bodyPr/>
        <a:lstStyle/>
        <a:p>
          <a:r>
            <a:rPr lang="en-US" sz="1600" dirty="0" smtClean="0"/>
            <a:t>Ms - Office</a:t>
          </a:r>
          <a:endParaRPr lang="en-US" sz="1600" dirty="0"/>
        </a:p>
      </dgm:t>
    </dgm:pt>
    <dgm:pt modelId="{410C3E73-54B2-47E5-88EC-384EFB256B64}" type="parTrans" cxnId="{F4523E4E-713D-4CA7-A55E-B0BAE55691B0}">
      <dgm:prSet/>
      <dgm:spPr/>
      <dgm:t>
        <a:bodyPr/>
        <a:lstStyle/>
        <a:p>
          <a:endParaRPr lang="en-US" sz="1200"/>
        </a:p>
      </dgm:t>
    </dgm:pt>
    <dgm:pt modelId="{417EC9DD-3C01-482D-8A9D-52A6BF157F89}" type="sibTrans" cxnId="{F4523E4E-713D-4CA7-A55E-B0BAE55691B0}">
      <dgm:prSet/>
      <dgm:spPr/>
      <dgm:t>
        <a:bodyPr/>
        <a:lstStyle/>
        <a:p>
          <a:endParaRPr lang="en-US" sz="1200"/>
        </a:p>
      </dgm:t>
    </dgm:pt>
    <dgm:pt modelId="{CCE790AF-D87F-4797-AB58-91D2C90246C2}">
      <dgm:prSet phldrT="[Text]" custT="1"/>
      <dgm:spPr/>
      <dgm:t>
        <a:bodyPr/>
        <a:lstStyle/>
        <a:p>
          <a:r>
            <a:rPr lang="en-US" sz="1800" dirty="0" smtClean="0"/>
            <a:t>Description </a:t>
          </a:r>
          <a:endParaRPr lang="en-US" sz="1800" dirty="0"/>
        </a:p>
      </dgm:t>
    </dgm:pt>
    <dgm:pt modelId="{669B1C86-AA48-4846-BB4F-8615F51C9675}" type="parTrans" cxnId="{38418D6F-D4FC-443A-983C-12DC3C0BCCC5}">
      <dgm:prSet/>
      <dgm:spPr/>
      <dgm:t>
        <a:bodyPr/>
        <a:lstStyle/>
        <a:p>
          <a:endParaRPr lang="en-US" sz="1200"/>
        </a:p>
      </dgm:t>
    </dgm:pt>
    <dgm:pt modelId="{159AA739-73B5-446E-BC26-0113AFAB0BAA}" type="sibTrans" cxnId="{38418D6F-D4FC-443A-983C-12DC3C0BCCC5}">
      <dgm:prSet/>
      <dgm:spPr/>
      <dgm:t>
        <a:bodyPr/>
        <a:lstStyle/>
        <a:p>
          <a:endParaRPr lang="en-US" sz="1200"/>
        </a:p>
      </dgm:t>
    </dgm:pt>
    <dgm:pt modelId="{B09E9A27-51F2-4BA2-8FA5-2EAF22017182}">
      <dgm:prSet phldrT="[Text]" custT="1"/>
      <dgm:spPr/>
      <dgm:t>
        <a:bodyPr/>
        <a:lstStyle/>
        <a:p>
          <a:r>
            <a:rPr lang="en-US" sz="1600" dirty="0" smtClean="0"/>
            <a:t>Windows XP</a:t>
          </a:r>
          <a:endParaRPr lang="en-US" sz="1600" dirty="0"/>
        </a:p>
      </dgm:t>
    </dgm:pt>
    <dgm:pt modelId="{DAD9C1E7-F3E6-4293-B435-408A1657E4DA}" type="parTrans" cxnId="{A7428A26-00B8-41A7-A65C-3D94D9558142}">
      <dgm:prSet/>
      <dgm:spPr/>
      <dgm:t>
        <a:bodyPr/>
        <a:lstStyle/>
        <a:p>
          <a:endParaRPr lang="en-US" sz="1200"/>
        </a:p>
      </dgm:t>
    </dgm:pt>
    <dgm:pt modelId="{28CFB6C4-FCF5-483F-AE12-D9AB99331721}" type="sibTrans" cxnId="{A7428A26-00B8-41A7-A65C-3D94D9558142}">
      <dgm:prSet/>
      <dgm:spPr/>
      <dgm:t>
        <a:bodyPr/>
        <a:lstStyle/>
        <a:p>
          <a:endParaRPr lang="en-US" sz="1200"/>
        </a:p>
      </dgm:t>
    </dgm:pt>
    <dgm:pt modelId="{928D0869-5CD1-41BC-859A-B96B4C9C19C8}">
      <dgm:prSet phldrT="[Text]" custT="1"/>
      <dgm:spPr/>
      <dgm:t>
        <a:bodyPr/>
        <a:lstStyle/>
        <a:p>
          <a:r>
            <a:rPr lang="en-US" sz="1600" dirty="0" err="1" smtClean="0"/>
            <a:t>Bugzilla</a:t>
          </a:r>
          <a:r>
            <a:rPr lang="en-US" sz="1600" dirty="0" smtClean="0"/>
            <a:t> </a:t>
          </a:r>
          <a:endParaRPr lang="en-US" sz="1600" dirty="0"/>
        </a:p>
      </dgm:t>
    </dgm:pt>
    <dgm:pt modelId="{EFF8F79D-1D3E-4ADD-BB9E-A8FB4D0BA2BF}" type="parTrans" cxnId="{DBDBCE44-FE08-4AA9-9D41-4B682C8A7AD7}">
      <dgm:prSet/>
      <dgm:spPr/>
      <dgm:t>
        <a:bodyPr/>
        <a:lstStyle/>
        <a:p>
          <a:endParaRPr lang="en-US" sz="1200"/>
        </a:p>
      </dgm:t>
    </dgm:pt>
    <dgm:pt modelId="{36C7B730-0102-4B9B-A67B-04FA5F4A63C7}" type="sibTrans" cxnId="{DBDBCE44-FE08-4AA9-9D41-4B682C8A7AD7}">
      <dgm:prSet/>
      <dgm:spPr/>
      <dgm:t>
        <a:bodyPr/>
        <a:lstStyle/>
        <a:p>
          <a:endParaRPr lang="en-US" sz="1200"/>
        </a:p>
      </dgm:t>
    </dgm:pt>
    <dgm:pt modelId="{BBFA11AD-C71F-415A-B8A1-A413D79AFFA1}">
      <dgm:prSet phldrT="[Text]" custT="1"/>
      <dgm:spPr/>
      <dgm:t>
        <a:bodyPr/>
        <a:lstStyle/>
        <a:p>
          <a:r>
            <a:rPr lang="en-US" sz="1600" dirty="0" smtClean="0"/>
            <a:t>QC</a:t>
          </a:r>
          <a:endParaRPr lang="en-US" sz="1600" dirty="0"/>
        </a:p>
      </dgm:t>
    </dgm:pt>
    <dgm:pt modelId="{B71C46AC-F61C-4D16-B01B-0CEC1AE1DCA4}" type="parTrans" cxnId="{BEB00D4E-841D-49BA-AFBB-AEC3622000D0}">
      <dgm:prSet/>
      <dgm:spPr/>
      <dgm:t>
        <a:bodyPr/>
        <a:lstStyle/>
        <a:p>
          <a:endParaRPr lang="en-US"/>
        </a:p>
      </dgm:t>
    </dgm:pt>
    <dgm:pt modelId="{4B790E3F-2A37-4539-B4E9-C83CB1FF9627}" type="sibTrans" cxnId="{BEB00D4E-841D-49BA-AFBB-AEC3622000D0}">
      <dgm:prSet/>
      <dgm:spPr/>
      <dgm:t>
        <a:bodyPr/>
        <a:lstStyle/>
        <a:p>
          <a:endParaRPr lang="en-US"/>
        </a:p>
      </dgm:t>
    </dgm:pt>
    <dgm:pt modelId="{FD4BE697-EB99-442F-B626-96B6302284BE}">
      <dgm:prSet phldrT="[Text]" custT="1"/>
      <dgm:spPr/>
      <dgm:t>
        <a:bodyPr/>
        <a:lstStyle/>
        <a:p>
          <a:r>
            <a:rPr lang="en-US" sz="1600" dirty="0" smtClean="0"/>
            <a:t>QTP</a:t>
          </a:r>
          <a:endParaRPr lang="en-US" sz="1600" dirty="0"/>
        </a:p>
      </dgm:t>
    </dgm:pt>
    <dgm:pt modelId="{1280141C-ED1F-439B-970A-C75BBFC55DDC}" type="parTrans" cxnId="{06A5DF33-8326-4957-8EC1-DB5998F2E492}">
      <dgm:prSet/>
      <dgm:spPr/>
      <dgm:t>
        <a:bodyPr/>
        <a:lstStyle/>
        <a:p>
          <a:endParaRPr lang="en-US"/>
        </a:p>
      </dgm:t>
    </dgm:pt>
    <dgm:pt modelId="{7CEC8CC7-58FA-4D1E-8394-6057B537DB27}" type="sibTrans" cxnId="{06A5DF33-8326-4957-8EC1-DB5998F2E492}">
      <dgm:prSet/>
      <dgm:spPr/>
      <dgm:t>
        <a:bodyPr/>
        <a:lstStyle/>
        <a:p>
          <a:endParaRPr lang="en-US"/>
        </a:p>
      </dgm:t>
    </dgm:pt>
    <dgm:pt modelId="{2DBD98DE-26C4-4671-AB19-7F1696F84C32}">
      <dgm:prSet phldrT="[Text]" custT="1"/>
      <dgm:spPr/>
      <dgm:t>
        <a:bodyPr/>
        <a:lstStyle/>
        <a:p>
          <a:r>
            <a:rPr lang="en-US" sz="1600" dirty="0" smtClean="0"/>
            <a:t>2007</a:t>
          </a:r>
          <a:endParaRPr lang="en-US" sz="1600" dirty="0"/>
        </a:p>
      </dgm:t>
    </dgm:pt>
    <dgm:pt modelId="{FF861343-B0A5-4A91-85C5-F00E468B551A}" type="parTrans" cxnId="{E76FB521-8D25-498F-A43F-E4F4371AE4C8}">
      <dgm:prSet/>
      <dgm:spPr/>
      <dgm:t>
        <a:bodyPr/>
        <a:lstStyle/>
        <a:p>
          <a:endParaRPr lang="en-US"/>
        </a:p>
      </dgm:t>
    </dgm:pt>
    <dgm:pt modelId="{2BC61426-E576-4EBE-92A0-6EAAC762EEE8}" type="sibTrans" cxnId="{E76FB521-8D25-498F-A43F-E4F4371AE4C8}">
      <dgm:prSet/>
      <dgm:spPr/>
      <dgm:t>
        <a:bodyPr/>
        <a:lstStyle/>
        <a:p>
          <a:endParaRPr lang="en-US"/>
        </a:p>
      </dgm:t>
    </dgm:pt>
    <dgm:pt modelId="{6B7A9368-B3FA-41F5-9E39-C93401B099DB}">
      <dgm:prSet phldrT="[Text]" custT="1"/>
      <dgm:spPr/>
      <dgm:t>
        <a:bodyPr/>
        <a:lstStyle/>
        <a:p>
          <a:r>
            <a:rPr lang="en-US" sz="1600" dirty="0" smtClean="0"/>
            <a:t>1.6</a:t>
          </a:r>
          <a:endParaRPr lang="en-US" sz="1600" dirty="0"/>
        </a:p>
      </dgm:t>
    </dgm:pt>
    <dgm:pt modelId="{545D6F43-7F89-4EC0-892A-314F04751FC5}" type="parTrans" cxnId="{1F289D01-C32D-4541-AE54-B6DDB03B2565}">
      <dgm:prSet/>
      <dgm:spPr/>
      <dgm:t>
        <a:bodyPr/>
        <a:lstStyle/>
        <a:p>
          <a:endParaRPr lang="en-US"/>
        </a:p>
      </dgm:t>
    </dgm:pt>
    <dgm:pt modelId="{3B2C02AA-1523-4D70-A338-F9768851D850}" type="sibTrans" cxnId="{1F289D01-C32D-4541-AE54-B6DDB03B2565}">
      <dgm:prSet/>
      <dgm:spPr/>
      <dgm:t>
        <a:bodyPr/>
        <a:lstStyle/>
        <a:p>
          <a:endParaRPr lang="en-US"/>
        </a:p>
      </dgm:t>
    </dgm:pt>
    <dgm:pt modelId="{B7739784-6C1B-4FE2-B9B4-576A1F652F27}">
      <dgm:prSet phldrT="[Text]" custT="1"/>
      <dgm:spPr/>
      <dgm:t>
        <a:bodyPr/>
        <a:lstStyle/>
        <a:p>
          <a:r>
            <a:rPr lang="en-US" sz="1600" dirty="0" smtClean="0"/>
            <a:t>10.0</a:t>
          </a:r>
          <a:endParaRPr lang="en-US" sz="1600" dirty="0"/>
        </a:p>
      </dgm:t>
    </dgm:pt>
    <dgm:pt modelId="{02FA2DD0-C36C-4929-95C0-C62B76A76E0F}" type="parTrans" cxnId="{225A59CD-7B5D-499D-824D-92E27F02F545}">
      <dgm:prSet/>
      <dgm:spPr/>
      <dgm:t>
        <a:bodyPr/>
        <a:lstStyle/>
        <a:p>
          <a:endParaRPr lang="en-US"/>
        </a:p>
      </dgm:t>
    </dgm:pt>
    <dgm:pt modelId="{1A7BCF24-6A2C-4F4D-9C73-44F5EFC631C5}" type="sibTrans" cxnId="{225A59CD-7B5D-499D-824D-92E27F02F545}">
      <dgm:prSet/>
      <dgm:spPr/>
      <dgm:t>
        <a:bodyPr/>
        <a:lstStyle/>
        <a:p>
          <a:endParaRPr lang="en-US"/>
        </a:p>
      </dgm:t>
    </dgm:pt>
    <dgm:pt modelId="{82A0B2A2-7A3F-4566-A688-97DA7C7D5924}">
      <dgm:prSet phldrT="[Text]" custT="1"/>
      <dgm:spPr/>
      <dgm:t>
        <a:bodyPr/>
        <a:lstStyle/>
        <a:p>
          <a:r>
            <a:rPr lang="en-US" sz="1600" dirty="0" smtClean="0"/>
            <a:t>11.0</a:t>
          </a:r>
          <a:endParaRPr lang="en-US" sz="1600" dirty="0"/>
        </a:p>
      </dgm:t>
    </dgm:pt>
    <dgm:pt modelId="{6618AEF4-3C91-4F24-AFE6-FD2C2B17AD17}" type="parTrans" cxnId="{6CE5EEA7-E1A4-4362-8ED6-6A74DA989520}">
      <dgm:prSet/>
      <dgm:spPr/>
      <dgm:t>
        <a:bodyPr/>
        <a:lstStyle/>
        <a:p>
          <a:endParaRPr lang="en-US"/>
        </a:p>
      </dgm:t>
    </dgm:pt>
    <dgm:pt modelId="{D258F948-B260-466F-AF25-32D8E8DB8FF2}" type="sibTrans" cxnId="{6CE5EEA7-E1A4-4362-8ED6-6A74DA989520}">
      <dgm:prSet/>
      <dgm:spPr/>
      <dgm:t>
        <a:bodyPr/>
        <a:lstStyle/>
        <a:p>
          <a:endParaRPr lang="en-US"/>
        </a:p>
      </dgm:t>
    </dgm:pt>
    <dgm:pt modelId="{A68A0500-52BD-4A5B-B953-8976A34A4B4B}" type="pres">
      <dgm:prSet presAssocID="{62C3D7B5-A42D-4374-AB75-15CE9AABBEB5}" presName="Name0" presStyleCnt="0">
        <dgm:presLayoutVars>
          <dgm:dir/>
          <dgm:animLvl val="lvl"/>
          <dgm:resizeHandles val="exact"/>
        </dgm:presLayoutVars>
      </dgm:prSet>
      <dgm:spPr/>
      <dgm:t>
        <a:bodyPr/>
        <a:lstStyle/>
        <a:p>
          <a:endParaRPr lang="en-US"/>
        </a:p>
      </dgm:t>
    </dgm:pt>
    <dgm:pt modelId="{9B5683B6-0DFE-4C88-97B7-29CBCBB4A2EC}" type="pres">
      <dgm:prSet presAssocID="{F3A1A2C3-7EE9-4C65-AD2E-C62DD8771327}" presName="composite" presStyleCnt="0"/>
      <dgm:spPr/>
    </dgm:pt>
    <dgm:pt modelId="{648C72D2-F932-4C61-8767-A25081BEC805}" type="pres">
      <dgm:prSet presAssocID="{F3A1A2C3-7EE9-4C65-AD2E-C62DD8771327}" presName="parTx" presStyleLbl="alignNode1" presStyleIdx="0" presStyleCnt="2" custScaleY="100000">
        <dgm:presLayoutVars>
          <dgm:chMax val="0"/>
          <dgm:chPref val="0"/>
          <dgm:bulletEnabled val="1"/>
        </dgm:presLayoutVars>
      </dgm:prSet>
      <dgm:spPr/>
      <dgm:t>
        <a:bodyPr/>
        <a:lstStyle/>
        <a:p>
          <a:endParaRPr lang="en-US"/>
        </a:p>
      </dgm:t>
    </dgm:pt>
    <dgm:pt modelId="{FC79D0BF-A667-4188-A23B-0D536ECBD60D}" type="pres">
      <dgm:prSet presAssocID="{F3A1A2C3-7EE9-4C65-AD2E-C62DD8771327}" presName="desTx" presStyleLbl="alignAccFollowNode1" presStyleIdx="0" presStyleCnt="2">
        <dgm:presLayoutVars>
          <dgm:bulletEnabled val="1"/>
        </dgm:presLayoutVars>
      </dgm:prSet>
      <dgm:spPr/>
      <dgm:t>
        <a:bodyPr/>
        <a:lstStyle/>
        <a:p>
          <a:endParaRPr lang="en-US"/>
        </a:p>
      </dgm:t>
    </dgm:pt>
    <dgm:pt modelId="{199DEAC7-3C4B-4A75-82F6-C0850B119A30}" type="pres">
      <dgm:prSet presAssocID="{02EAB36D-0E3B-4EDF-B369-15B61A964D03}" presName="space" presStyleCnt="0"/>
      <dgm:spPr/>
    </dgm:pt>
    <dgm:pt modelId="{D789E4BF-A8BC-4E2B-8A49-E128055E8BAB}" type="pres">
      <dgm:prSet presAssocID="{CCE790AF-D87F-4797-AB58-91D2C90246C2}" presName="composite" presStyleCnt="0"/>
      <dgm:spPr/>
    </dgm:pt>
    <dgm:pt modelId="{EA6D087A-1E4F-422B-8233-C3C508944747}" type="pres">
      <dgm:prSet presAssocID="{CCE790AF-D87F-4797-AB58-91D2C90246C2}" presName="parTx" presStyleLbl="alignNode1" presStyleIdx="1" presStyleCnt="2">
        <dgm:presLayoutVars>
          <dgm:chMax val="0"/>
          <dgm:chPref val="0"/>
          <dgm:bulletEnabled val="1"/>
        </dgm:presLayoutVars>
      </dgm:prSet>
      <dgm:spPr/>
      <dgm:t>
        <a:bodyPr/>
        <a:lstStyle/>
        <a:p>
          <a:endParaRPr lang="en-US"/>
        </a:p>
      </dgm:t>
    </dgm:pt>
    <dgm:pt modelId="{0A7A756E-E779-48B6-9145-E81B4B4270B8}" type="pres">
      <dgm:prSet presAssocID="{CCE790AF-D87F-4797-AB58-91D2C90246C2}" presName="desTx" presStyleLbl="alignAccFollowNode1" presStyleIdx="1" presStyleCnt="2" custLinFactNeighborY="75889">
        <dgm:presLayoutVars>
          <dgm:bulletEnabled val="1"/>
        </dgm:presLayoutVars>
      </dgm:prSet>
      <dgm:spPr/>
      <dgm:t>
        <a:bodyPr/>
        <a:lstStyle/>
        <a:p>
          <a:endParaRPr lang="en-US"/>
        </a:p>
      </dgm:t>
    </dgm:pt>
  </dgm:ptLst>
  <dgm:cxnLst>
    <dgm:cxn modelId="{6CE5EEA7-E1A4-4362-8ED6-6A74DA989520}" srcId="{CCE790AF-D87F-4797-AB58-91D2C90246C2}" destId="{82A0B2A2-7A3F-4566-A688-97DA7C7D5924}" srcOrd="4" destOrd="0" parTransId="{6618AEF4-3C91-4F24-AFE6-FD2C2B17AD17}" sibTransId="{D258F948-B260-466F-AF25-32D8E8DB8FF2}"/>
    <dgm:cxn modelId="{06A5DF33-8326-4957-8EC1-DB5998F2E492}" srcId="{F3A1A2C3-7EE9-4C65-AD2E-C62DD8771327}" destId="{FD4BE697-EB99-442F-B626-96B6302284BE}" srcOrd="4" destOrd="0" parTransId="{1280141C-ED1F-439B-970A-C75BBFC55DDC}" sibTransId="{7CEC8CC7-58FA-4D1E-8394-6057B537DB27}"/>
    <dgm:cxn modelId="{A06454C2-14A6-4AD5-B5B0-D1CFC7B38DD9}" type="presOf" srcId="{B7739784-6C1B-4FE2-B9B4-576A1F652F27}" destId="{0A7A756E-E779-48B6-9145-E81B4B4270B8}" srcOrd="0" destOrd="3" presId="urn:microsoft.com/office/officeart/2005/8/layout/hList1"/>
    <dgm:cxn modelId="{F4523E4E-713D-4CA7-A55E-B0BAE55691B0}" srcId="{F3A1A2C3-7EE9-4C65-AD2E-C62DD8771327}" destId="{31F4E33A-93A3-416B-AF30-9CEBEF909E98}" srcOrd="1" destOrd="0" parTransId="{410C3E73-54B2-47E5-88EC-384EFB256B64}" sibTransId="{417EC9DD-3C01-482D-8A9D-52A6BF157F89}"/>
    <dgm:cxn modelId="{47265A02-5802-45FC-AA51-BF6C134BB1A0}" type="presOf" srcId="{F3A1A2C3-7EE9-4C65-AD2E-C62DD8771327}" destId="{648C72D2-F932-4C61-8767-A25081BEC805}" srcOrd="0" destOrd="0" presId="urn:microsoft.com/office/officeart/2005/8/layout/hList1"/>
    <dgm:cxn modelId="{8045B7DC-B129-4AB6-B063-52B171D16A49}" type="presOf" srcId="{B09E9A27-51F2-4BA2-8FA5-2EAF22017182}" destId="{0A7A756E-E779-48B6-9145-E81B4B4270B8}" srcOrd="0" destOrd="0" presId="urn:microsoft.com/office/officeart/2005/8/layout/hList1"/>
    <dgm:cxn modelId="{BEB00D4E-841D-49BA-AFBB-AEC3622000D0}" srcId="{F3A1A2C3-7EE9-4C65-AD2E-C62DD8771327}" destId="{BBFA11AD-C71F-415A-B8A1-A413D79AFFA1}" srcOrd="3" destOrd="0" parTransId="{B71C46AC-F61C-4D16-B01B-0CEC1AE1DCA4}" sibTransId="{4B790E3F-2A37-4539-B4E9-C83CB1FF9627}"/>
    <dgm:cxn modelId="{3BC0B099-1E89-4494-9F9D-990F93256664}" type="presOf" srcId="{BBFA11AD-C71F-415A-B8A1-A413D79AFFA1}" destId="{FC79D0BF-A667-4188-A23B-0D536ECBD60D}" srcOrd="0" destOrd="3" presId="urn:microsoft.com/office/officeart/2005/8/layout/hList1"/>
    <dgm:cxn modelId="{96E9A68B-A4A4-48C1-901D-9C2D22204421}" type="presOf" srcId="{928D0869-5CD1-41BC-859A-B96B4C9C19C8}" destId="{FC79D0BF-A667-4188-A23B-0D536ECBD60D}" srcOrd="0" destOrd="2" presId="urn:microsoft.com/office/officeart/2005/8/layout/hList1"/>
    <dgm:cxn modelId="{39C889CB-308C-4CBC-ACCC-84D9B72C2715}" type="presOf" srcId="{6B7A9368-B3FA-41F5-9E39-C93401B099DB}" destId="{0A7A756E-E779-48B6-9145-E81B4B4270B8}" srcOrd="0" destOrd="2" presId="urn:microsoft.com/office/officeart/2005/8/layout/hList1"/>
    <dgm:cxn modelId="{93FB7D07-CF8D-4E35-8454-63BD77CD704A}" type="presOf" srcId="{2DBD98DE-26C4-4671-AB19-7F1696F84C32}" destId="{0A7A756E-E779-48B6-9145-E81B4B4270B8}" srcOrd="0" destOrd="1" presId="urn:microsoft.com/office/officeart/2005/8/layout/hList1"/>
    <dgm:cxn modelId="{A7428A26-00B8-41A7-A65C-3D94D9558142}" srcId="{CCE790AF-D87F-4797-AB58-91D2C90246C2}" destId="{B09E9A27-51F2-4BA2-8FA5-2EAF22017182}" srcOrd="0" destOrd="0" parTransId="{DAD9C1E7-F3E6-4293-B435-408A1657E4DA}" sibTransId="{28CFB6C4-FCF5-483F-AE12-D9AB99331721}"/>
    <dgm:cxn modelId="{596D45DE-4577-40BB-8252-81169D4DFF64}" type="presOf" srcId="{31F4E33A-93A3-416B-AF30-9CEBEF909E98}" destId="{FC79D0BF-A667-4188-A23B-0D536ECBD60D}" srcOrd="0" destOrd="1" presId="urn:microsoft.com/office/officeart/2005/8/layout/hList1"/>
    <dgm:cxn modelId="{DBDBCE44-FE08-4AA9-9D41-4B682C8A7AD7}" srcId="{F3A1A2C3-7EE9-4C65-AD2E-C62DD8771327}" destId="{928D0869-5CD1-41BC-859A-B96B4C9C19C8}" srcOrd="2" destOrd="0" parTransId="{EFF8F79D-1D3E-4ADD-BB9E-A8FB4D0BA2BF}" sibTransId="{36C7B730-0102-4B9B-A67B-04FA5F4A63C7}"/>
    <dgm:cxn modelId="{38418D6F-D4FC-443A-983C-12DC3C0BCCC5}" srcId="{62C3D7B5-A42D-4374-AB75-15CE9AABBEB5}" destId="{CCE790AF-D87F-4797-AB58-91D2C90246C2}" srcOrd="1" destOrd="0" parTransId="{669B1C86-AA48-4846-BB4F-8615F51C9675}" sibTransId="{159AA739-73B5-446E-BC26-0113AFAB0BAA}"/>
    <dgm:cxn modelId="{34D8D507-3E13-42B0-83E0-6A081255269A}" type="presOf" srcId="{FD4BE697-EB99-442F-B626-96B6302284BE}" destId="{FC79D0BF-A667-4188-A23B-0D536ECBD60D}" srcOrd="0" destOrd="4" presId="urn:microsoft.com/office/officeart/2005/8/layout/hList1"/>
    <dgm:cxn modelId="{1F289D01-C32D-4541-AE54-B6DDB03B2565}" srcId="{CCE790AF-D87F-4797-AB58-91D2C90246C2}" destId="{6B7A9368-B3FA-41F5-9E39-C93401B099DB}" srcOrd="2" destOrd="0" parTransId="{545D6F43-7F89-4EC0-892A-314F04751FC5}" sibTransId="{3B2C02AA-1523-4D70-A338-F9768851D850}"/>
    <dgm:cxn modelId="{225A59CD-7B5D-499D-824D-92E27F02F545}" srcId="{CCE790AF-D87F-4797-AB58-91D2C90246C2}" destId="{B7739784-6C1B-4FE2-B9B4-576A1F652F27}" srcOrd="3" destOrd="0" parTransId="{02FA2DD0-C36C-4929-95C0-C62B76A76E0F}" sibTransId="{1A7BCF24-6A2C-4F4D-9C73-44F5EFC631C5}"/>
    <dgm:cxn modelId="{A8B6C863-EEF4-41DE-95B9-EC92F758ED0D}" srcId="{F3A1A2C3-7EE9-4C65-AD2E-C62DD8771327}" destId="{F1A6159B-0E31-481B-A541-F15749D6C9B3}" srcOrd="0" destOrd="0" parTransId="{9273599B-430F-41EF-891E-88BFC8741C84}" sibTransId="{4EEFC4E8-0DA2-43A8-96C3-46806F158CB0}"/>
    <dgm:cxn modelId="{E76FB521-8D25-498F-A43F-E4F4371AE4C8}" srcId="{CCE790AF-D87F-4797-AB58-91D2C90246C2}" destId="{2DBD98DE-26C4-4671-AB19-7F1696F84C32}" srcOrd="1" destOrd="0" parTransId="{FF861343-B0A5-4A91-85C5-F00E468B551A}" sibTransId="{2BC61426-E576-4EBE-92A0-6EAAC762EEE8}"/>
    <dgm:cxn modelId="{874BBEF5-F1E3-473F-9A9D-BE6371B90EB7}" srcId="{62C3D7B5-A42D-4374-AB75-15CE9AABBEB5}" destId="{F3A1A2C3-7EE9-4C65-AD2E-C62DD8771327}" srcOrd="0" destOrd="0" parTransId="{6C7F0B49-048F-4834-BF91-CD8CE5E92428}" sibTransId="{02EAB36D-0E3B-4EDF-B369-15B61A964D03}"/>
    <dgm:cxn modelId="{F5D1259C-522D-44B2-8900-35CEE9931627}" type="presOf" srcId="{62C3D7B5-A42D-4374-AB75-15CE9AABBEB5}" destId="{A68A0500-52BD-4A5B-B953-8976A34A4B4B}" srcOrd="0" destOrd="0" presId="urn:microsoft.com/office/officeart/2005/8/layout/hList1"/>
    <dgm:cxn modelId="{DE294291-9873-4066-B965-517C4480FDA8}" type="presOf" srcId="{CCE790AF-D87F-4797-AB58-91D2C90246C2}" destId="{EA6D087A-1E4F-422B-8233-C3C508944747}" srcOrd="0" destOrd="0" presId="urn:microsoft.com/office/officeart/2005/8/layout/hList1"/>
    <dgm:cxn modelId="{CC2F9693-4FB6-4FE6-8910-DD0CB521F481}" type="presOf" srcId="{F1A6159B-0E31-481B-A541-F15749D6C9B3}" destId="{FC79D0BF-A667-4188-A23B-0D536ECBD60D}" srcOrd="0" destOrd="0" presId="urn:microsoft.com/office/officeart/2005/8/layout/hList1"/>
    <dgm:cxn modelId="{DF8EC8EB-2B52-4220-9BF9-3419DA6B2139}" type="presOf" srcId="{82A0B2A2-7A3F-4566-A688-97DA7C7D5924}" destId="{0A7A756E-E779-48B6-9145-E81B4B4270B8}" srcOrd="0" destOrd="4" presId="urn:microsoft.com/office/officeart/2005/8/layout/hList1"/>
    <dgm:cxn modelId="{2C43B454-793A-4DB7-96A3-19ABDF77DED2}" type="presParOf" srcId="{A68A0500-52BD-4A5B-B953-8976A34A4B4B}" destId="{9B5683B6-0DFE-4C88-97B7-29CBCBB4A2EC}" srcOrd="0" destOrd="0" presId="urn:microsoft.com/office/officeart/2005/8/layout/hList1"/>
    <dgm:cxn modelId="{87E8CB9A-B375-4A58-A76C-321C20E24C3D}" type="presParOf" srcId="{9B5683B6-0DFE-4C88-97B7-29CBCBB4A2EC}" destId="{648C72D2-F932-4C61-8767-A25081BEC805}" srcOrd="0" destOrd="0" presId="urn:microsoft.com/office/officeart/2005/8/layout/hList1"/>
    <dgm:cxn modelId="{A4C5FCDD-0F57-4027-A544-8E959B358CB9}" type="presParOf" srcId="{9B5683B6-0DFE-4C88-97B7-29CBCBB4A2EC}" destId="{FC79D0BF-A667-4188-A23B-0D536ECBD60D}" srcOrd="1" destOrd="0" presId="urn:microsoft.com/office/officeart/2005/8/layout/hList1"/>
    <dgm:cxn modelId="{C26CC2E2-97D0-4B8D-A257-164176A03FDA}" type="presParOf" srcId="{A68A0500-52BD-4A5B-B953-8976A34A4B4B}" destId="{199DEAC7-3C4B-4A75-82F6-C0850B119A30}" srcOrd="1" destOrd="0" presId="urn:microsoft.com/office/officeart/2005/8/layout/hList1"/>
    <dgm:cxn modelId="{AC205B23-E12C-406C-ACF8-B8C564506AB7}" type="presParOf" srcId="{A68A0500-52BD-4A5B-B953-8976A34A4B4B}" destId="{D789E4BF-A8BC-4E2B-8A49-E128055E8BAB}" srcOrd="2" destOrd="0" presId="urn:microsoft.com/office/officeart/2005/8/layout/hList1"/>
    <dgm:cxn modelId="{3DEA1872-736D-42BF-9E32-3ADA9BCFAF62}" type="presParOf" srcId="{D789E4BF-A8BC-4E2B-8A49-E128055E8BAB}" destId="{EA6D087A-1E4F-422B-8233-C3C508944747}" srcOrd="0" destOrd="0" presId="urn:microsoft.com/office/officeart/2005/8/layout/hList1"/>
    <dgm:cxn modelId="{DE1578A2-ABB6-4545-8A66-84043D19C1C9}" type="presParOf" srcId="{D789E4BF-A8BC-4E2B-8A49-E128055E8BAB}" destId="{0A7A756E-E779-48B6-9145-E81B4B4270B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C72D2-F932-4C61-8767-A25081BEC805}">
      <dsp:nvSpPr>
        <dsp:cNvPr id="0" name=""/>
        <dsp:cNvSpPr/>
      </dsp:nvSpPr>
      <dsp:spPr>
        <a:xfrm>
          <a:off x="31" y="27319"/>
          <a:ext cx="3026605"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Category </a:t>
          </a:r>
          <a:endParaRPr lang="en-US" sz="1800" kern="1200" dirty="0"/>
        </a:p>
      </dsp:txBody>
      <dsp:txXfrm>
        <a:off x="31" y="27319"/>
        <a:ext cx="3026605" cy="662400"/>
      </dsp:txXfrm>
    </dsp:sp>
    <dsp:sp modelId="{FC79D0BF-A667-4188-A23B-0D536ECBD60D}">
      <dsp:nvSpPr>
        <dsp:cNvPr id="0" name=""/>
        <dsp:cNvSpPr/>
      </dsp:nvSpPr>
      <dsp:spPr>
        <a:xfrm>
          <a:off x="31" y="689720"/>
          <a:ext cx="3026605" cy="10101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RAM</a:t>
          </a:r>
          <a:endParaRPr lang="en-US" sz="1600" kern="1200" dirty="0"/>
        </a:p>
        <a:p>
          <a:pPr marL="171450" lvl="1" indent="-171450" algn="l" defTabSz="711200">
            <a:lnSpc>
              <a:spcPct val="90000"/>
            </a:lnSpc>
            <a:spcBef>
              <a:spcPct val="0"/>
            </a:spcBef>
            <a:spcAft>
              <a:spcPct val="15000"/>
            </a:spcAft>
            <a:buChar char="••"/>
          </a:pPr>
          <a:r>
            <a:rPr lang="en-US" sz="1600" kern="1200" dirty="0" smtClean="0"/>
            <a:t>MONITOR</a:t>
          </a:r>
          <a:endParaRPr lang="en-US" sz="1600" kern="1200" dirty="0"/>
        </a:p>
        <a:p>
          <a:pPr marL="171450" lvl="1" indent="-171450" algn="l" defTabSz="711200">
            <a:lnSpc>
              <a:spcPct val="90000"/>
            </a:lnSpc>
            <a:spcBef>
              <a:spcPct val="0"/>
            </a:spcBef>
            <a:spcAft>
              <a:spcPct val="15000"/>
            </a:spcAft>
            <a:buChar char="••"/>
          </a:pPr>
          <a:r>
            <a:rPr lang="en-US" sz="1600" kern="1200" dirty="0" smtClean="0"/>
            <a:t>INTEL</a:t>
          </a:r>
          <a:endParaRPr lang="en-US" sz="1600" kern="1200" dirty="0"/>
        </a:p>
      </dsp:txBody>
      <dsp:txXfrm>
        <a:off x="31" y="689720"/>
        <a:ext cx="3026605" cy="1010160"/>
      </dsp:txXfrm>
    </dsp:sp>
    <dsp:sp modelId="{EA6D087A-1E4F-422B-8233-C3C508944747}">
      <dsp:nvSpPr>
        <dsp:cNvPr id="0" name=""/>
        <dsp:cNvSpPr/>
      </dsp:nvSpPr>
      <dsp:spPr>
        <a:xfrm>
          <a:off x="3450362" y="27319"/>
          <a:ext cx="3026605" cy="662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Description </a:t>
          </a:r>
          <a:endParaRPr lang="en-US" sz="1800" kern="1200" dirty="0"/>
        </a:p>
      </dsp:txBody>
      <dsp:txXfrm>
        <a:off x="3450362" y="27319"/>
        <a:ext cx="3026605" cy="662400"/>
      </dsp:txXfrm>
    </dsp:sp>
    <dsp:sp modelId="{0A7A756E-E779-48B6-9145-E81B4B4270B8}">
      <dsp:nvSpPr>
        <dsp:cNvPr id="0" name=""/>
        <dsp:cNvSpPr/>
      </dsp:nvSpPr>
      <dsp:spPr>
        <a:xfrm>
          <a:off x="3450362" y="717040"/>
          <a:ext cx="3026605" cy="101016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1GB</a:t>
          </a:r>
          <a:endParaRPr lang="en-US" sz="1600" kern="1200" dirty="0"/>
        </a:p>
        <a:p>
          <a:pPr marL="171450" lvl="1" indent="-171450" algn="l" defTabSz="711200">
            <a:lnSpc>
              <a:spcPct val="90000"/>
            </a:lnSpc>
            <a:spcBef>
              <a:spcPct val="0"/>
            </a:spcBef>
            <a:spcAft>
              <a:spcPct val="15000"/>
            </a:spcAft>
            <a:buChar char="••"/>
          </a:pPr>
          <a:r>
            <a:rPr lang="en-US" sz="1600" kern="1200" dirty="0" smtClean="0"/>
            <a:t>17/19 INCHES</a:t>
          </a:r>
          <a:endParaRPr lang="en-US" sz="1600" kern="1200" dirty="0"/>
        </a:p>
      </dsp:txBody>
      <dsp:txXfrm>
        <a:off x="3450362" y="717040"/>
        <a:ext cx="3026605" cy="1010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C72D2-F932-4C61-8767-A25081BEC805}">
      <dsp:nvSpPr>
        <dsp:cNvPr id="0" name=""/>
        <dsp:cNvSpPr/>
      </dsp:nvSpPr>
      <dsp:spPr>
        <a:xfrm>
          <a:off x="32" y="8359"/>
          <a:ext cx="3097820" cy="979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Category </a:t>
          </a:r>
          <a:endParaRPr lang="en-US" sz="1800" kern="1200" dirty="0"/>
        </a:p>
      </dsp:txBody>
      <dsp:txXfrm>
        <a:off x="32" y="8359"/>
        <a:ext cx="3097820" cy="979200"/>
      </dsp:txXfrm>
    </dsp:sp>
    <dsp:sp modelId="{FC79D0BF-A667-4188-A23B-0D536ECBD60D}">
      <dsp:nvSpPr>
        <dsp:cNvPr id="0" name=""/>
        <dsp:cNvSpPr/>
      </dsp:nvSpPr>
      <dsp:spPr>
        <a:xfrm>
          <a:off x="32" y="987560"/>
          <a:ext cx="3097820" cy="149327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Operating system</a:t>
          </a:r>
          <a:endParaRPr lang="en-US" sz="1600" kern="1200" dirty="0"/>
        </a:p>
        <a:p>
          <a:pPr marL="171450" lvl="1" indent="-171450" algn="l" defTabSz="711200">
            <a:lnSpc>
              <a:spcPct val="90000"/>
            </a:lnSpc>
            <a:spcBef>
              <a:spcPct val="0"/>
            </a:spcBef>
            <a:spcAft>
              <a:spcPct val="15000"/>
            </a:spcAft>
            <a:buChar char="••"/>
          </a:pPr>
          <a:r>
            <a:rPr lang="en-US" sz="1600" kern="1200" dirty="0" smtClean="0"/>
            <a:t>Ms - Office</a:t>
          </a:r>
          <a:endParaRPr lang="en-US" sz="1600" kern="1200" dirty="0"/>
        </a:p>
        <a:p>
          <a:pPr marL="171450" lvl="1" indent="-171450" algn="l" defTabSz="711200">
            <a:lnSpc>
              <a:spcPct val="90000"/>
            </a:lnSpc>
            <a:spcBef>
              <a:spcPct val="0"/>
            </a:spcBef>
            <a:spcAft>
              <a:spcPct val="15000"/>
            </a:spcAft>
            <a:buChar char="••"/>
          </a:pPr>
          <a:r>
            <a:rPr lang="en-US" sz="1600" kern="1200" dirty="0" err="1" smtClean="0"/>
            <a:t>Bugzilla</a:t>
          </a:r>
          <a:r>
            <a:rPr lang="en-US" sz="1600" kern="1200" dirty="0" smtClean="0"/>
            <a:t> </a:t>
          </a:r>
          <a:endParaRPr lang="en-US" sz="1600" kern="1200" dirty="0"/>
        </a:p>
        <a:p>
          <a:pPr marL="171450" lvl="1" indent="-171450" algn="l" defTabSz="711200">
            <a:lnSpc>
              <a:spcPct val="90000"/>
            </a:lnSpc>
            <a:spcBef>
              <a:spcPct val="0"/>
            </a:spcBef>
            <a:spcAft>
              <a:spcPct val="15000"/>
            </a:spcAft>
            <a:buChar char="••"/>
          </a:pPr>
          <a:r>
            <a:rPr lang="en-US" sz="1600" kern="1200" dirty="0" smtClean="0"/>
            <a:t>QC</a:t>
          </a:r>
          <a:endParaRPr lang="en-US" sz="1600" kern="1200" dirty="0"/>
        </a:p>
        <a:p>
          <a:pPr marL="171450" lvl="1" indent="-171450" algn="l" defTabSz="711200">
            <a:lnSpc>
              <a:spcPct val="90000"/>
            </a:lnSpc>
            <a:spcBef>
              <a:spcPct val="0"/>
            </a:spcBef>
            <a:spcAft>
              <a:spcPct val="15000"/>
            </a:spcAft>
            <a:buChar char="••"/>
          </a:pPr>
          <a:r>
            <a:rPr lang="en-US" sz="1600" kern="1200" dirty="0" smtClean="0"/>
            <a:t>QTP</a:t>
          </a:r>
          <a:endParaRPr lang="en-US" sz="1600" kern="1200" dirty="0"/>
        </a:p>
      </dsp:txBody>
      <dsp:txXfrm>
        <a:off x="32" y="987560"/>
        <a:ext cx="3097820" cy="1493279"/>
      </dsp:txXfrm>
    </dsp:sp>
    <dsp:sp modelId="{EA6D087A-1E4F-422B-8233-C3C508944747}">
      <dsp:nvSpPr>
        <dsp:cNvPr id="0" name=""/>
        <dsp:cNvSpPr/>
      </dsp:nvSpPr>
      <dsp:spPr>
        <a:xfrm>
          <a:off x="3531547" y="8359"/>
          <a:ext cx="3097820" cy="979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Description </a:t>
          </a:r>
          <a:endParaRPr lang="en-US" sz="1800" kern="1200" dirty="0"/>
        </a:p>
      </dsp:txBody>
      <dsp:txXfrm>
        <a:off x="3531547" y="8359"/>
        <a:ext cx="3097820" cy="979200"/>
      </dsp:txXfrm>
    </dsp:sp>
    <dsp:sp modelId="{0A7A756E-E779-48B6-9145-E81B4B4270B8}">
      <dsp:nvSpPr>
        <dsp:cNvPr id="0" name=""/>
        <dsp:cNvSpPr/>
      </dsp:nvSpPr>
      <dsp:spPr>
        <a:xfrm>
          <a:off x="3531547" y="995919"/>
          <a:ext cx="3097820" cy="149327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Windows XP</a:t>
          </a:r>
          <a:endParaRPr lang="en-US" sz="1600" kern="1200" dirty="0"/>
        </a:p>
        <a:p>
          <a:pPr marL="171450" lvl="1" indent="-171450" algn="l" defTabSz="711200">
            <a:lnSpc>
              <a:spcPct val="90000"/>
            </a:lnSpc>
            <a:spcBef>
              <a:spcPct val="0"/>
            </a:spcBef>
            <a:spcAft>
              <a:spcPct val="15000"/>
            </a:spcAft>
            <a:buChar char="••"/>
          </a:pPr>
          <a:r>
            <a:rPr lang="en-US" sz="1600" kern="1200" dirty="0" smtClean="0"/>
            <a:t>2007</a:t>
          </a:r>
          <a:endParaRPr lang="en-US" sz="1600" kern="1200" dirty="0"/>
        </a:p>
        <a:p>
          <a:pPr marL="171450" lvl="1" indent="-171450" algn="l" defTabSz="711200">
            <a:lnSpc>
              <a:spcPct val="90000"/>
            </a:lnSpc>
            <a:spcBef>
              <a:spcPct val="0"/>
            </a:spcBef>
            <a:spcAft>
              <a:spcPct val="15000"/>
            </a:spcAft>
            <a:buChar char="••"/>
          </a:pPr>
          <a:r>
            <a:rPr lang="en-US" sz="1600" kern="1200" dirty="0" smtClean="0"/>
            <a:t>1.6</a:t>
          </a:r>
          <a:endParaRPr lang="en-US" sz="1600" kern="1200" dirty="0"/>
        </a:p>
        <a:p>
          <a:pPr marL="171450" lvl="1" indent="-171450" algn="l" defTabSz="711200">
            <a:lnSpc>
              <a:spcPct val="90000"/>
            </a:lnSpc>
            <a:spcBef>
              <a:spcPct val="0"/>
            </a:spcBef>
            <a:spcAft>
              <a:spcPct val="15000"/>
            </a:spcAft>
            <a:buChar char="••"/>
          </a:pPr>
          <a:r>
            <a:rPr lang="en-US" sz="1600" kern="1200" dirty="0" smtClean="0"/>
            <a:t>10.0</a:t>
          </a:r>
          <a:endParaRPr lang="en-US" sz="1600" kern="1200" dirty="0"/>
        </a:p>
        <a:p>
          <a:pPr marL="171450" lvl="1" indent="-171450" algn="l" defTabSz="711200">
            <a:lnSpc>
              <a:spcPct val="90000"/>
            </a:lnSpc>
            <a:spcBef>
              <a:spcPct val="0"/>
            </a:spcBef>
            <a:spcAft>
              <a:spcPct val="15000"/>
            </a:spcAft>
            <a:buChar char="••"/>
          </a:pPr>
          <a:r>
            <a:rPr lang="en-US" sz="1600" kern="1200" dirty="0" smtClean="0"/>
            <a:t>11.0</a:t>
          </a:r>
          <a:endParaRPr lang="en-US" sz="1600" kern="1200" dirty="0"/>
        </a:p>
      </dsp:txBody>
      <dsp:txXfrm>
        <a:off x="3531547" y="995919"/>
        <a:ext cx="3097820" cy="149327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Venkat Krishna</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DE7839-5153-4C5E-982D-4A434263CB97}" type="datetimeFigureOut">
              <a:rPr lang="en-US" smtClean="0"/>
              <a:pPr/>
              <a:t>11/15/2016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www.onlineittraining.in</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552443-F07C-4829-BE6E-320D8FE9B780}" type="slidenum">
              <a:rPr lang="en-US" smtClean="0"/>
              <a:pPr/>
              <a:t>‹#›</a:t>
            </a:fld>
            <a:endParaRPr lang="en-US"/>
          </a:p>
        </p:txBody>
      </p:sp>
    </p:spTree>
    <p:extLst>
      <p:ext uri="{BB962C8B-B14F-4D97-AF65-F5344CB8AC3E}">
        <p14:creationId xmlns:p14="http://schemas.microsoft.com/office/powerpoint/2010/main" val="170863028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Venkat Krishna</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DDD728-9A62-4A8A-BDC3-35036575DE2E}" type="datetimeFigureOut">
              <a:rPr lang="en-US" smtClean="0"/>
              <a:pPr/>
              <a:t>11/15/2016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www.onlineittraining.in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D91D8-6A03-4200-99EA-039095613C26}" type="slidenum">
              <a:rPr lang="en-US" smtClean="0"/>
              <a:pPr/>
              <a:t>‹#›</a:t>
            </a:fld>
            <a:endParaRPr lang="en-US"/>
          </a:p>
        </p:txBody>
      </p:sp>
    </p:spTree>
    <p:extLst>
      <p:ext uri="{BB962C8B-B14F-4D97-AF65-F5344CB8AC3E}">
        <p14:creationId xmlns:p14="http://schemas.microsoft.com/office/powerpoint/2010/main" val="3908837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8" name="Header Placeholder 7"/>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7" name="Header Placeholder 6"/>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Venkat Krishna</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DDE206-56C9-4907-BC74-D5EFFE7540BB}" type="datetime1">
              <a:rPr lang="en-US" smtClean="0"/>
              <a:pPr/>
              <a:t>11/15/2016</a:t>
            </a:fld>
            <a:endParaRPr lang="en-US"/>
          </a:p>
        </p:txBody>
      </p:sp>
      <p:sp>
        <p:nvSpPr>
          <p:cNvPr id="5" name="Footer Placeholder 4"/>
          <p:cNvSpPr>
            <a:spLocks noGrp="1"/>
          </p:cNvSpPr>
          <p:nvPr>
            <p:ph type="ftr" sz="quarter" idx="11"/>
          </p:nvPr>
        </p:nvSpPr>
        <p:spPr/>
        <p:txBody>
          <a:bodyPr/>
          <a:lstStyle/>
          <a:p>
            <a:r>
              <a:rPr lang="en-US" smtClean="0"/>
              <a:t>VENKATA KRISHNA</a:t>
            </a:r>
            <a:endParaRPr lang="en-US"/>
          </a:p>
        </p:txBody>
      </p:sp>
      <p:sp>
        <p:nvSpPr>
          <p:cNvPr id="6" name="Slide Number Placeholder 5"/>
          <p:cNvSpPr>
            <a:spLocks noGrp="1"/>
          </p:cNvSpPr>
          <p:nvPr>
            <p:ph type="sldNum" sz="quarter" idx="12"/>
          </p:nvPr>
        </p:nvSpPr>
        <p:spPr/>
        <p:txBody>
          <a:bodyPr/>
          <a:lstStyle/>
          <a:p>
            <a:fld id="{D38E9CC5-EF25-448C-9C27-D35888D2A9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283DF3-9ADE-485E-8886-30B85F35376C}" type="datetime1">
              <a:rPr lang="en-US" smtClean="0"/>
              <a:pPr/>
              <a:t>11/15/2016</a:t>
            </a:fld>
            <a:endParaRPr lang="en-US"/>
          </a:p>
        </p:txBody>
      </p:sp>
      <p:sp>
        <p:nvSpPr>
          <p:cNvPr id="5" name="Footer Placeholder 4"/>
          <p:cNvSpPr>
            <a:spLocks noGrp="1"/>
          </p:cNvSpPr>
          <p:nvPr>
            <p:ph type="ftr" sz="quarter" idx="11"/>
          </p:nvPr>
        </p:nvSpPr>
        <p:spPr/>
        <p:txBody>
          <a:bodyPr/>
          <a:lstStyle/>
          <a:p>
            <a:r>
              <a:rPr lang="en-US" smtClean="0"/>
              <a:t>VENKATA KRISHNA</a:t>
            </a:r>
            <a:endParaRPr lang="en-US"/>
          </a:p>
        </p:txBody>
      </p:sp>
      <p:sp>
        <p:nvSpPr>
          <p:cNvPr id="6" name="Slide Number Placeholder 5"/>
          <p:cNvSpPr>
            <a:spLocks noGrp="1"/>
          </p:cNvSpPr>
          <p:nvPr>
            <p:ph type="sldNum" sz="quarter" idx="12"/>
          </p:nvPr>
        </p:nvSpPr>
        <p:spPr/>
        <p:txBody>
          <a:bodyPr/>
          <a:lstStyle/>
          <a:p>
            <a:fld id="{D38E9CC5-EF25-448C-9C27-D35888D2A9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4695CD-2FF2-4BEC-A0D4-9C38CD34C8BE}" type="datetime1">
              <a:rPr lang="en-US" smtClean="0"/>
              <a:pPr/>
              <a:t>11/15/2016</a:t>
            </a:fld>
            <a:endParaRPr lang="en-US"/>
          </a:p>
        </p:txBody>
      </p:sp>
      <p:sp>
        <p:nvSpPr>
          <p:cNvPr id="5" name="Footer Placeholder 4"/>
          <p:cNvSpPr>
            <a:spLocks noGrp="1"/>
          </p:cNvSpPr>
          <p:nvPr>
            <p:ph type="ftr" sz="quarter" idx="11"/>
          </p:nvPr>
        </p:nvSpPr>
        <p:spPr/>
        <p:txBody>
          <a:bodyPr/>
          <a:lstStyle/>
          <a:p>
            <a:r>
              <a:rPr lang="en-US" smtClean="0"/>
              <a:t>VENKATA KRISHNA</a:t>
            </a:r>
            <a:endParaRPr lang="en-US"/>
          </a:p>
        </p:txBody>
      </p:sp>
      <p:sp>
        <p:nvSpPr>
          <p:cNvPr id="6" name="Slide Number Placeholder 5"/>
          <p:cNvSpPr>
            <a:spLocks noGrp="1"/>
          </p:cNvSpPr>
          <p:nvPr>
            <p:ph type="sldNum" sz="quarter" idx="12"/>
          </p:nvPr>
        </p:nvSpPr>
        <p:spPr/>
        <p:txBody>
          <a:bodyPr/>
          <a:lstStyle/>
          <a:p>
            <a:fld id="{D38E9CC5-EF25-448C-9C27-D35888D2A9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4BA27C-A9A0-4DC0-99A7-420345C9B2A6}" type="datetime1">
              <a:rPr lang="en-US" smtClean="0"/>
              <a:pPr/>
              <a:t>11/15/2016</a:t>
            </a:fld>
            <a:endParaRPr lang="en-US"/>
          </a:p>
        </p:txBody>
      </p:sp>
      <p:sp>
        <p:nvSpPr>
          <p:cNvPr id="5" name="Footer Placeholder 4"/>
          <p:cNvSpPr>
            <a:spLocks noGrp="1"/>
          </p:cNvSpPr>
          <p:nvPr>
            <p:ph type="ftr" sz="quarter" idx="11"/>
          </p:nvPr>
        </p:nvSpPr>
        <p:spPr/>
        <p:txBody>
          <a:bodyPr/>
          <a:lstStyle/>
          <a:p>
            <a:r>
              <a:rPr lang="en-US" smtClean="0"/>
              <a:t>VENKATA KRISHNA</a:t>
            </a:r>
            <a:endParaRPr lang="en-US"/>
          </a:p>
        </p:txBody>
      </p:sp>
      <p:sp>
        <p:nvSpPr>
          <p:cNvPr id="6" name="Slide Number Placeholder 5"/>
          <p:cNvSpPr>
            <a:spLocks noGrp="1"/>
          </p:cNvSpPr>
          <p:nvPr>
            <p:ph type="sldNum" sz="quarter" idx="12"/>
          </p:nvPr>
        </p:nvSpPr>
        <p:spPr/>
        <p:txBody>
          <a:bodyPr/>
          <a:lstStyle/>
          <a:p>
            <a:fld id="{D38E9CC5-EF25-448C-9C27-D35888D2A9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B708F-2E83-4BD8-A70C-F0A6F1370511}" type="datetime1">
              <a:rPr lang="en-US" smtClean="0"/>
              <a:pPr/>
              <a:t>11/15/2016</a:t>
            </a:fld>
            <a:endParaRPr lang="en-US"/>
          </a:p>
        </p:txBody>
      </p:sp>
      <p:sp>
        <p:nvSpPr>
          <p:cNvPr id="5" name="Footer Placeholder 4"/>
          <p:cNvSpPr>
            <a:spLocks noGrp="1"/>
          </p:cNvSpPr>
          <p:nvPr>
            <p:ph type="ftr" sz="quarter" idx="11"/>
          </p:nvPr>
        </p:nvSpPr>
        <p:spPr/>
        <p:txBody>
          <a:bodyPr/>
          <a:lstStyle/>
          <a:p>
            <a:r>
              <a:rPr lang="en-US" smtClean="0"/>
              <a:t>VENKATA KRISHNA</a:t>
            </a:r>
            <a:endParaRPr lang="en-US"/>
          </a:p>
        </p:txBody>
      </p:sp>
      <p:sp>
        <p:nvSpPr>
          <p:cNvPr id="6" name="Slide Number Placeholder 5"/>
          <p:cNvSpPr>
            <a:spLocks noGrp="1"/>
          </p:cNvSpPr>
          <p:nvPr>
            <p:ph type="sldNum" sz="quarter" idx="12"/>
          </p:nvPr>
        </p:nvSpPr>
        <p:spPr/>
        <p:txBody>
          <a:bodyPr/>
          <a:lstStyle/>
          <a:p>
            <a:fld id="{D38E9CC5-EF25-448C-9C27-D35888D2A9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08965C-B8D0-41AE-8946-02BCF329CC95}" type="datetime1">
              <a:rPr lang="en-US" smtClean="0"/>
              <a:pPr/>
              <a:t>11/15/2016</a:t>
            </a:fld>
            <a:endParaRPr lang="en-US"/>
          </a:p>
        </p:txBody>
      </p:sp>
      <p:sp>
        <p:nvSpPr>
          <p:cNvPr id="6" name="Footer Placeholder 5"/>
          <p:cNvSpPr>
            <a:spLocks noGrp="1"/>
          </p:cNvSpPr>
          <p:nvPr>
            <p:ph type="ftr" sz="quarter" idx="11"/>
          </p:nvPr>
        </p:nvSpPr>
        <p:spPr/>
        <p:txBody>
          <a:bodyPr/>
          <a:lstStyle/>
          <a:p>
            <a:r>
              <a:rPr lang="en-US" smtClean="0"/>
              <a:t>VENKATA KRISHNA</a:t>
            </a:r>
            <a:endParaRPr lang="en-US"/>
          </a:p>
        </p:txBody>
      </p:sp>
      <p:sp>
        <p:nvSpPr>
          <p:cNvPr id="7" name="Slide Number Placeholder 6"/>
          <p:cNvSpPr>
            <a:spLocks noGrp="1"/>
          </p:cNvSpPr>
          <p:nvPr>
            <p:ph type="sldNum" sz="quarter" idx="12"/>
          </p:nvPr>
        </p:nvSpPr>
        <p:spPr/>
        <p:txBody>
          <a:bodyPr/>
          <a:lstStyle/>
          <a:p>
            <a:fld id="{D38E9CC5-EF25-448C-9C27-D35888D2A9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05669F-62FF-4CE2-9C32-28F84E012213}" type="datetime1">
              <a:rPr lang="en-US" smtClean="0"/>
              <a:pPr/>
              <a:t>11/15/2016</a:t>
            </a:fld>
            <a:endParaRPr lang="en-US"/>
          </a:p>
        </p:txBody>
      </p:sp>
      <p:sp>
        <p:nvSpPr>
          <p:cNvPr id="8" name="Footer Placeholder 7"/>
          <p:cNvSpPr>
            <a:spLocks noGrp="1"/>
          </p:cNvSpPr>
          <p:nvPr>
            <p:ph type="ftr" sz="quarter" idx="11"/>
          </p:nvPr>
        </p:nvSpPr>
        <p:spPr/>
        <p:txBody>
          <a:bodyPr/>
          <a:lstStyle/>
          <a:p>
            <a:r>
              <a:rPr lang="en-US" smtClean="0"/>
              <a:t>VENKATA KRISHNA</a:t>
            </a:r>
            <a:endParaRPr lang="en-US"/>
          </a:p>
        </p:txBody>
      </p:sp>
      <p:sp>
        <p:nvSpPr>
          <p:cNvPr id="9" name="Slide Number Placeholder 8"/>
          <p:cNvSpPr>
            <a:spLocks noGrp="1"/>
          </p:cNvSpPr>
          <p:nvPr>
            <p:ph type="sldNum" sz="quarter" idx="12"/>
          </p:nvPr>
        </p:nvSpPr>
        <p:spPr/>
        <p:txBody>
          <a:bodyPr/>
          <a:lstStyle/>
          <a:p>
            <a:fld id="{D38E9CC5-EF25-448C-9C27-D35888D2A9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C7FD5D-1606-4CED-9772-788839CFE368}" type="datetime1">
              <a:rPr lang="en-US" smtClean="0"/>
              <a:pPr/>
              <a:t>11/15/2016</a:t>
            </a:fld>
            <a:endParaRPr lang="en-US"/>
          </a:p>
        </p:txBody>
      </p:sp>
      <p:sp>
        <p:nvSpPr>
          <p:cNvPr id="4" name="Footer Placeholder 3"/>
          <p:cNvSpPr>
            <a:spLocks noGrp="1"/>
          </p:cNvSpPr>
          <p:nvPr>
            <p:ph type="ftr" sz="quarter" idx="11"/>
          </p:nvPr>
        </p:nvSpPr>
        <p:spPr/>
        <p:txBody>
          <a:bodyPr/>
          <a:lstStyle/>
          <a:p>
            <a:r>
              <a:rPr lang="en-US" smtClean="0"/>
              <a:t>VENKATA KRISHNA</a:t>
            </a:r>
            <a:endParaRPr lang="en-US"/>
          </a:p>
        </p:txBody>
      </p:sp>
      <p:sp>
        <p:nvSpPr>
          <p:cNvPr id="5" name="Slide Number Placeholder 4"/>
          <p:cNvSpPr>
            <a:spLocks noGrp="1"/>
          </p:cNvSpPr>
          <p:nvPr>
            <p:ph type="sldNum" sz="quarter" idx="12"/>
          </p:nvPr>
        </p:nvSpPr>
        <p:spPr/>
        <p:txBody>
          <a:bodyPr/>
          <a:lstStyle/>
          <a:p>
            <a:fld id="{D38E9CC5-EF25-448C-9C27-D35888D2A9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BFBCB-4337-455A-886E-70315E5B5B7B}" type="datetime1">
              <a:rPr lang="en-US" smtClean="0"/>
              <a:pPr/>
              <a:t>11/15/2016</a:t>
            </a:fld>
            <a:endParaRPr lang="en-US"/>
          </a:p>
        </p:txBody>
      </p:sp>
      <p:sp>
        <p:nvSpPr>
          <p:cNvPr id="3" name="Footer Placeholder 2"/>
          <p:cNvSpPr>
            <a:spLocks noGrp="1"/>
          </p:cNvSpPr>
          <p:nvPr>
            <p:ph type="ftr" sz="quarter" idx="11"/>
          </p:nvPr>
        </p:nvSpPr>
        <p:spPr/>
        <p:txBody>
          <a:bodyPr/>
          <a:lstStyle/>
          <a:p>
            <a:r>
              <a:rPr lang="en-US" smtClean="0"/>
              <a:t>VENKATA KRISHNA</a:t>
            </a:r>
            <a:endParaRPr lang="en-US"/>
          </a:p>
        </p:txBody>
      </p:sp>
      <p:sp>
        <p:nvSpPr>
          <p:cNvPr id="4" name="Slide Number Placeholder 3"/>
          <p:cNvSpPr>
            <a:spLocks noGrp="1"/>
          </p:cNvSpPr>
          <p:nvPr>
            <p:ph type="sldNum" sz="quarter" idx="12"/>
          </p:nvPr>
        </p:nvSpPr>
        <p:spPr/>
        <p:txBody>
          <a:bodyPr/>
          <a:lstStyle/>
          <a:p>
            <a:fld id="{D38E9CC5-EF25-448C-9C27-D35888D2A9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03D80-D1A6-4C38-8F6B-C93C56434239}" type="datetime1">
              <a:rPr lang="en-US" smtClean="0"/>
              <a:pPr/>
              <a:t>11/15/2016</a:t>
            </a:fld>
            <a:endParaRPr lang="en-US"/>
          </a:p>
        </p:txBody>
      </p:sp>
      <p:sp>
        <p:nvSpPr>
          <p:cNvPr id="6" name="Footer Placeholder 5"/>
          <p:cNvSpPr>
            <a:spLocks noGrp="1"/>
          </p:cNvSpPr>
          <p:nvPr>
            <p:ph type="ftr" sz="quarter" idx="11"/>
          </p:nvPr>
        </p:nvSpPr>
        <p:spPr/>
        <p:txBody>
          <a:bodyPr/>
          <a:lstStyle/>
          <a:p>
            <a:r>
              <a:rPr lang="en-US" smtClean="0"/>
              <a:t>VENKATA KRISHNA</a:t>
            </a:r>
            <a:endParaRPr lang="en-US"/>
          </a:p>
        </p:txBody>
      </p:sp>
      <p:sp>
        <p:nvSpPr>
          <p:cNvPr id="7" name="Slide Number Placeholder 6"/>
          <p:cNvSpPr>
            <a:spLocks noGrp="1"/>
          </p:cNvSpPr>
          <p:nvPr>
            <p:ph type="sldNum" sz="quarter" idx="12"/>
          </p:nvPr>
        </p:nvSpPr>
        <p:spPr/>
        <p:txBody>
          <a:bodyPr/>
          <a:lstStyle/>
          <a:p>
            <a:fld id="{D38E9CC5-EF25-448C-9C27-D35888D2A9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BBE16D-AF6A-4D09-9D14-A10F9564F1F0}" type="datetime1">
              <a:rPr lang="en-US" smtClean="0"/>
              <a:pPr/>
              <a:t>11/15/2016</a:t>
            </a:fld>
            <a:endParaRPr lang="en-US"/>
          </a:p>
        </p:txBody>
      </p:sp>
      <p:sp>
        <p:nvSpPr>
          <p:cNvPr id="6" name="Footer Placeholder 5"/>
          <p:cNvSpPr>
            <a:spLocks noGrp="1"/>
          </p:cNvSpPr>
          <p:nvPr>
            <p:ph type="ftr" sz="quarter" idx="11"/>
          </p:nvPr>
        </p:nvSpPr>
        <p:spPr/>
        <p:txBody>
          <a:bodyPr/>
          <a:lstStyle/>
          <a:p>
            <a:r>
              <a:rPr lang="en-US" smtClean="0"/>
              <a:t>VENKATA KRISHNA</a:t>
            </a:r>
            <a:endParaRPr lang="en-US"/>
          </a:p>
        </p:txBody>
      </p:sp>
      <p:sp>
        <p:nvSpPr>
          <p:cNvPr id="7" name="Slide Number Placeholder 6"/>
          <p:cNvSpPr>
            <a:spLocks noGrp="1"/>
          </p:cNvSpPr>
          <p:nvPr>
            <p:ph type="sldNum" sz="quarter" idx="12"/>
          </p:nvPr>
        </p:nvSpPr>
        <p:spPr/>
        <p:txBody>
          <a:bodyPr/>
          <a:lstStyle/>
          <a:p>
            <a:fld id="{D38E9CC5-EF25-448C-9C27-D35888D2A9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181C0-AF19-413F-A1C8-08D551DB9AD5}" type="datetime1">
              <a:rPr lang="en-US" smtClean="0"/>
              <a:pPr/>
              <a:t>11/15/2016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VENKATA KRISHNA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E9CC5-EF25-448C-9C27-D35888D2A9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33600"/>
            <a:ext cx="9144000" cy="2923877"/>
          </a:xfrm>
          <a:prstGeom prst="rect">
            <a:avLst/>
          </a:prstGeom>
          <a:noFill/>
        </p:spPr>
        <p:txBody>
          <a:bodyPr wrap="square" rtlCol="0">
            <a:spAutoFit/>
          </a:bodyPr>
          <a:lstStyle/>
          <a:p>
            <a:pPr algn="ctr"/>
            <a:r>
              <a:rPr lang="en-US" sz="8800" b="1" u="sng" dirty="0" smtClean="0"/>
              <a:t>MANUAL </a:t>
            </a:r>
            <a:r>
              <a:rPr lang="en-US" sz="8800" b="1" u="sng" dirty="0" smtClean="0"/>
              <a:t>TESTING</a:t>
            </a:r>
          </a:p>
          <a:p>
            <a:pPr algn="ctr"/>
            <a:r>
              <a:rPr lang="en-US" sz="4800" b="1" u="sng" dirty="0" smtClean="0"/>
              <a:t>By </a:t>
            </a:r>
          </a:p>
          <a:p>
            <a:pPr algn="ctr"/>
            <a:r>
              <a:rPr lang="en-US" sz="4800" b="1" u="sng" dirty="0" smtClean="0"/>
              <a:t>DURGASOFT</a:t>
            </a:r>
            <a:endParaRPr lang="en-US" sz="4800" b="1" u="sng" dirty="0"/>
          </a:p>
        </p:txBody>
      </p:sp>
      <p:sp>
        <p:nvSpPr>
          <p:cNvPr id="5" name="Footer Placeholder 4"/>
          <p:cNvSpPr>
            <a:spLocks noGrp="1"/>
          </p:cNvSpPr>
          <p:nvPr>
            <p:ph type="ftr" sz="quarter" idx="11"/>
          </p:nvPr>
        </p:nvSpPr>
        <p:spPr/>
        <p:txBody>
          <a:bodyPr/>
          <a:lstStyle/>
          <a:p>
            <a:r>
              <a:rPr lang="en-US" sz="2000" dirty="0" err="1" smtClean="0"/>
              <a:t>Durgasoft</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175" y="664488"/>
            <a:ext cx="8477825" cy="4801314"/>
          </a:xfrm>
          <a:prstGeom prst="rect">
            <a:avLst/>
          </a:prstGeom>
        </p:spPr>
        <p:txBody>
          <a:bodyPr wrap="square">
            <a:spAutoFit/>
          </a:bodyPr>
          <a:lstStyle/>
          <a:p>
            <a:r>
              <a:rPr lang="en-US" dirty="0" smtClean="0"/>
              <a:t>Testing is the process for ensuring quality of the software and update to the client on periodic basis about status of this software application.</a:t>
            </a:r>
          </a:p>
          <a:p>
            <a:endParaRPr lang="en-US" dirty="0" smtClean="0"/>
          </a:p>
          <a:p>
            <a:r>
              <a:rPr lang="en-US" b="1" u="sng" dirty="0" smtClean="0"/>
              <a:t>Test Plan:</a:t>
            </a:r>
          </a:p>
          <a:p>
            <a:r>
              <a:rPr lang="en-US" dirty="0" smtClean="0"/>
              <a:t>	It is a document containing all the project activities under testing.</a:t>
            </a:r>
          </a:p>
          <a:p>
            <a:r>
              <a:rPr lang="en-US" dirty="0" smtClean="0"/>
              <a:t>	This document will tell us when and what need to do by the testing team.</a:t>
            </a:r>
          </a:p>
          <a:p>
            <a:r>
              <a:rPr lang="en-US" dirty="0" smtClean="0"/>
              <a:t>	Based on this document we are going to start activities accordingly.</a:t>
            </a:r>
          </a:p>
          <a:p>
            <a:endParaRPr lang="en-US" dirty="0" smtClean="0"/>
          </a:p>
          <a:p>
            <a:r>
              <a:rPr lang="en-US" b="1" u="sng" dirty="0" smtClean="0"/>
              <a:t>Test Scenarios:</a:t>
            </a:r>
          </a:p>
          <a:p>
            <a:r>
              <a:rPr lang="en-US" dirty="0" smtClean="0"/>
              <a:t>     </a:t>
            </a:r>
            <a:r>
              <a:rPr lang="en-US" dirty="0" err="1" smtClean="0"/>
              <a:t>Usecases</a:t>
            </a:r>
            <a:r>
              <a:rPr lang="en-US" dirty="0" smtClean="0"/>
              <a:t>: </a:t>
            </a:r>
            <a:r>
              <a:rPr lang="en-US" dirty="0" err="1" smtClean="0"/>
              <a:t>Usecases</a:t>
            </a:r>
            <a:r>
              <a:rPr lang="en-US" dirty="0" smtClean="0"/>
              <a:t> are having diagram representation of actors, actions involved as per the requirements(</a:t>
            </a:r>
            <a:r>
              <a:rPr lang="en-US" dirty="0" err="1" smtClean="0"/>
              <a:t>Architechs</a:t>
            </a:r>
            <a:r>
              <a:rPr lang="en-US" dirty="0" smtClean="0"/>
              <a:t> will prepare these diagrams).</a:t>
            </a:r>
          </a:p>
          <a:p>
            <a:r>
              <a:rPr lang="en-US" dirty="0" smtClean="0"/>
              <a:t>	</a:t>
            </a:r>
          </a:p>
          <a:p>
            <a:r>
              <a:rPr lang="en-US" b="1" u="sng" dirty="0" smtClean="0"/>
              <a:t>Scenarios:</a:t>
            </a:r>
            <a:r>
              <a:rPr lang="en-US" dirty="0" smtClean="0"/>
              <a:t> </a:t>
            </a:r>
          </a:p>
          <a:p>
            <a:r>
              <a:rPr lang="en-US" dirty="0" smtClean="0"/>
              <a:t>	These are high level verification points or high level ways of testing the entire application.</a:t>
            </a:r>
          </a:p>
          <a:p>
            <a:r>
              <a:rPr lang="en-US" dirty="0" smtClean="0"/>
              <a:t>	We need to derive test scenarios from requirements document and knowledge of all the requirements.</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45068"/>
            <a:ext cx="8610600" cy="4801314"/>
          </a:xfrm>
          <a:prstGeom prst="rect">
            <a:avLst/>
          </a:prstGeom>
        </p:spPr>
        <p:txBody>
          <a:bodyPr wrap="square">
            <a:spAutoFit/>
          </a:bodyPr>
          <a:lstStyle/>
          <a:p>
            <a:r>
              <a:rPr lang="en-US" b="1" u="sng" dirty="0" smtClean="0"/>
              <a:t>Test Cases:</a:t>
            </a:r>
          </a:p>
          <a:p>
            <a:r>
              <a:rPr lang="en-US" dirty="0" smtClean="0"/>
              <a:t>	These are low level verification points which we need to derive from test scenarios.</a:t>
            </a:r>
          </a:p>
          <a:p>
            <a:r>
              <a:rPr lang="en-US" dirty="0" smtClean="0"/>
              <a:t>	There is no mandatory need to derive few test cases. We can derive any number of test cases based on the requirements.</a:t>
            </a:r>
          </a:p>
          <a:p>
            <a:r>
              <a:rPr lang="en-US" dirty="0" smtClean="0"/>
              <a:t>	Test cases having unique id, test steps, description, expected results, actual results, comment section which will allow us to easily understand what we need to verify in our application.</a:t>
            </a:r>
          </a:p>
          <a:p>
            <a:endParaRPr lang="en-US" dirty="0" smtClean="0"/>
          </a:p>
          <a:p>
            <a:r>
              <a:rPr lang="en-US" b="1" u="sng" dirty="0" smtClean="0"/>
              <a:t>Test Case Execution:</a:t>
            </a:r>
          </a:p>
          <a:p>
            <a:r>
              <a:rPr lang="en-US" dirty="0" smtClean="0"/>
              <a:t>	Here we are going to validate all the low level verification points and going to justify what is the quality of part or entire application.</a:t>
            </a:r>
          </a:p>
          <a:p>
            <a:r>
              <a:rPr lang="en-US" dirty="0" smtClean="0"/>
              <a:t>	Based on this if at all any test cases not meeting expected result then we have to update issue to the development team.</a:t>
            </a:r>
          </a:p>
          <a:p>
            <a:r>
              <a:rPr lang="en-US" dirty="0" smtClean="0"/>
              <a:t>	Once development team fix above raised issues, then they will update to the testing team so that we need to test again same feature whether it is working according to the requirements or not.</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458200" cy="5909310"/>
          </a:xfrm>
          <a:prstGeom prst="rect">
            <a:avLst/>
          </a:prstGeom>
        </p:spPr>
        <p:txBody>
          <a:bodyPr wrap="square">
            <a:spAutoFit/>
          </a:bodyPr>
          <a:lstStyle/>
          <a:p>
            <a:r>
              <a:rPr lang="en-US" b="1" u="sng" dirty="0" smtClean="0"/>
              <a:t>Status Reports:</a:t>
            </a:r>
          </a:p>
          <a:p>
            <a:r>
              <a:rPr lang="en-US" dirty="0" smtClean="0"/>
              <a:t>	Based on the above test case execution, we need to update to the client through daily status reports for the update daily activities and weekly status reports for the update of week activities.</a:t>
            </a:r>
          </a:p>
          <a:p>
            <a:r>
              <a:rPr lang="en-US" dirty="0" smtClean="0"/>
              <a:t>	Based on these reports client will understand what is the stability of the part or entire application.</a:t>
            </a:r>
          </a:p>
          <a:p>
            <a:endParaRPr lang="en-US" dirty="0" smtClean="0"/>
          </a:p>
          <a:p>
            <a:r>
              <a:rPr lang="en-US" b="1" u="sng" dirty="0" smtClean="0"/>
              <a:t>100% Quality Software:</a:t>
            </a:r>
          </a:p>
          <a:p>
            <a:r>
              <a:rPr lang="en-US" dirty="0" smtClean="0"/>
              <a:t>	Based on the test case execution and if we have done with all the test cases and there is no more number of defects opened then we can deliver 100% quality software to the client and if we are able to do all these activities as per the test plan then we can say we are giving quality software to the client in on time and on budget.</a:t>
            </a:r>
          </a:p>
          <a:p>
            <a:endParaRPr lang="en-US" dirty="0" smtClean="0"/>
          </a:p>
          <a:p>
            <a:r>
              <a:rPr lang="en-US" b="1" u="sng" dirty="0" smtClean="0"/>
              <a:t>Delivery and Maintenance Phase:</a:t>
            </a:r>
          </a:p>
          <a:p>
            <a:endParaRPr lang="en-US" b="1" dirty="0" smtClean="0"/>
          </a:p>
          <a:p>
            <a:r>
              <a:rPr lang="en-US" b="1" u="sng" dirty="0" smtClean="0"/>
              <a:t>Delivery:</a:t>
            </a:r>
          </a:p>
          <a:p>
            <a:r>
              <a:rPr lang="en-US" dirty="0" smtClean="0"/>
              <a:t>	Whenever testing phase is completed, it means all the test cases need to execute by the testing team and there are no open defects with the development team then we are going to deliver quality software to the client.</a:t>
            </a:r>
          </a:p>
          <a:p>
            <a:r>
              <a:rPr lang="en-US" dirty="0" smtClean="0"/>
              <a:t>	Based on the client, with the help of his own team going to deploy it in real time environment so that it can be used by the end users.</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305800" cy="2031325"/>
          </a:xfrm>
          <a:prstGeom prst="rect">
            <a:avLst/>
          </a:prstGeom>
        </p:spPr>
        <p:txBody>
          <a:bodyPr wrap="square">
            <a:spAutoFit/>
          </a:bodyPr>
          <a:lstStyle/>
          <a:p>
            <a:r>
              <a:rPr lang="en-US" b="1" u="sng" dirty="0" smtClean="0"/>
              <a:t>Maintenance:</a:t>
            </a:r>
          </a:p>
          <a:p>
            <a:r>
              <a:rPr lang="en-US" dirty="0" smtClean="0"/>
              <a:t>	</a:t>
            </a:r>
          </a:p>
          <a:p>
            <a:r>
              <a:rPr lang="en-US" dirty="0" smtClean="0"/>
              <a:t>	Whenever end users keep on working on our software, when they get any issues which leads to stop their business then with the help of client or vendors they are going to post those all issues to the specific development team for fixing.</a:t>
            </a:r>
          </a:p>
          <a:p>
            <a:r>
              <a:rPr lang="en-US" dirty="0" smtClean="0"/>
              <a:t>	The same process will continue number of years as per mentioned  in SOW(Statement of Work).</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8534400" cy="5386090"/>
          </a:xfrm>
          <a:prstGeom prst="rect">
            <a:avLst/>
          </a:prstGeom>
        </p:spPr>
        <p:txBody>
          <a:bodyPr wrap="square">
            <a:spAutoFit/>
          </a:bodyPr>
          <a:lstStyle/>
          <a:p>
            <a:pPr algn="ctr"/>
            <a:r>
              <a:rPr lang="en-US" sz="2000" b="1" u="sng" dirty="0" smtClean="0"/>
              <a:t>Testing methodology</a:t>
            </a:r>
          </a:p>
          <a:p>
            <a:endParaRPr lang="en-US" dirty="0" smtClean="0"/>
          </a:p>
          <a:p>
            <a:r>
              <a:rPr lang="en-US" dirty="0" smtClean="0"/>
              <a:t>The number of methods of testing we used to do for getting quality on entire application to find whether it is working according to the requirements or not.</a:t>
            </a:r>
          </a:p>
          <a:p>
            <a:r>
              <a:rPr lang="en-US" dirty="0" smtClean="0"/>
              <a:t>There are 4 different methods we can use for ensuring application quality.</a:t>
            </a:r>
          </a:p>
          <a:p>
            <a:endParaRPr lang="en-US" dirty="0" smtClean="0"/>
          </a:p>
          <a:p>
            <a:r>
              <a:rPr lang="en-US" dirty="0" smtClean="0"/>
              <a:t>1. Static Testing</a:t>
            </a:r>
          </a:p>
          <a:p>
            <a:pPr marL="800100" lvl="1" indent="-342900">
              <a:buFont typeface="+mj-lt"/>
              <a:buAutoNum type="alphaLcPeriod"/>
            </a:pPr>
            <a:r>
              <a:rPr lang="en-US" dirty="0" smtClean="0"/>
              <a:t>Review</a:t>
            </a:r>
          </a:p>
          <a:p>
            <a:pPr marL="800100" lvl="1" indent="-342900">
              <a:buFont typeface="+mj-lt"/>
              <a:buAutoNum type="alphaLcPeriod"/>
            </a:pPr>
            <a:r>
              <a:rPr lang="en-US" dirty="0" smtClean="0"/>
              <a:t>Walk-through</a:t>
            </a:r>
          </a:p>
          <a:p>
            <a:pPr marL="800100" lvl="1" indent="-342900">
              <a:buFont typeface="+mj-lt"/>
              <a:buAutoNum type="alphaLcPeriod"/>
            </a:pPr>
            <a:r>
              <a:rPr lang="en-US" dirty="0" smtClean="0"/>
              <a:t>Inspection</a:t>
            </a:r>
          </a:p>
          <a:p>
            <a:r>
              <a:rPr lang="en-US" dirty="0" smtClean="0"/>
              <a:t>2. White Box</a:t>
            </a:r>
          </a:p>
          <a:p>
            <a:r>
              <a:rPr lang="en-US" dirty="0" smtClean="0"/>
              <a:t>3. Black Box</a:t>
            </a:r>
          </a:p>
          <a:p>
            <a:r>
              <a:rPr lang="en-US" dirty="0" smtClean="0"/>
              <a:t>4. Grey Box</a:t>
            </a:r>
          </a:p>
          <a:p>
            <a:endParaRPr lang="en-US" dirty="0" smtClean="0"/>
          </a:p>
          <a:p>
            <a:r>
              <a:rPr lang="en-US" b="1" u="sng" dirty="0" smtClean="0"/>
              <a:t>1. Static Testing:</a:t>
            </a:r>
          </a:p>
          <a:p>
            <a:r>
              <a:rPr lang="en-US" dirty="0" smtClean="0"/>
              <a:t>	It is the type of testing done by the people who are having 100% knowledge on entire project requirements.</a:t>
            </a:r>
          </a:p>
          <a:p>
            <a:r>
              <a:rPr lang="en-US" dirty="0" smtClean="0"/>
              <a:t>	Here we are going to check entire process and documentation as per the company standards and process.</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92668"/>
            <a:ext cx="8534400" cy="6186309"/>
          </a:xfrm>
          <a:prstGeom prst="rect">
            <a:avLst/>
          </a:prstGeom>
        </p:spPr>
        <p:txBody>
          <a:bodyPr wrap="square">
            <a:spAutoFit/>
          </a:bodyPr>
          <a:lstStyle/>
          <a:p>
            <a:r>
              <a:rPr lang="en-US" b="1" u="sng" dirty="0" smtClean="0"/>
              <a:t>Review:</a:t>
            </a:r>
            <a:r>
              <a:rPr lang="en-US" dirty="0" smtClean="0"/>
              <a:t> </a:t>
            </a:r>
          </a:p>
          <a:p>
            <a:endParaRPr lang="en-US" dirty="0" smtClean="0"/>
          </a:p>
          <a:p>
            <a:r>
              <a:rPr lang="en-US" dirty="0" smtClean="0"/>
              <a:t>It is type of verification technique to check something is as per the requirements, whether it is prepared according to the all the standards or not.</a:t>
            </a:r>
          </a:p>
          <a:p>
            <a:r>
              <a:rPr lang="en-US" dirty="0" smtClean="0"/>
              <a:t>	It is informal meeting and there is no prior intimation to the team members.</a:t>
            </a:r>
          </a:p>
          <a:p>
            <a:r>
              <a:rPr lang="en-US" dirty="0" smtClean="0"/>
              <a:t>	Review are divided into 2 types</a:t>
            </a:r>
          </a:p>
          <a:p>
            <a:r>
              <a:rPr lang="en-US" dirty="0" smtClean="0"/>
              <a:t>	1. Peer Review</a:t>
            </a:r>
          </a:p>
          <a:p>
            <a:r>
              <a:rPr lang="en-US" dirty="0" smtClean="0"/>
              <a:t>	2. Lead Review</a:t>
            </a:r>
          </a:p>
          <a:p>
            <a:endParaRPr lang="en-US" dirty="0" smtClean="0"/>
          </a:p>
          <a:p>
            <a:r>
              <a:rPr lang="en-US" b="1" u="sng" dirty="0" smtClean="0"/>
              <a:t>Peer Review:</a:t>
            </a:r>
            <a:r>
              <a:rPr lang="en-US" dirty="0" smtClean="0"/>
              <a:t> This is the review done by the same designation people, will update us any enhancements on the same document.</a:t>
            </a:r>
          </a:p>
          <a:p>
            <a:endParaRPr lang="en-US" dirty="0" smtClean="0"/>
          </a:p>
          <a:p>
            <a:r>
              <a:rPr lang="en-US" b="1" u="sng" dirty="0" smtClean="0"/>
              <a:t>Lead review:</a:t>
            </a:r>
            <a:r>
              <a:rPr lang="en-US" dirty="0" smtClean="0"/>
              <a:t> This is the review done by all the test leads, he will go through the all the team members documents and will update whether we are on right track to deliver the right product to the client.</a:t>
            </a:r>
          </a:p>
          <a:p>
            <a:endParaRPr lang="en-US" dirty="0" smtClean="0"/>
          </a:p>
          <a:p>
            <a:r>
              <a:rPr lang="en-US" b="1" u="sng" dirty="0" smtClean="0"/>
              <a:t>Walk-through:</a:t>
            </a:r>
          </a:p>
          <a:p>
            <a:r>
              <a:rPr lang="en-US" dirty="0" smtClean="0"/>
              <a:t>	It is more formal than review, here we are going to discuss about specific document (requirements, test scenarios, test cases, test case results, defects ) whether these all are according to the client requirements are not, we are going to verify.</a:t>
            </a:r>
          </a:p>
          <a:p>
            <a:r>
              <a:rPr lang="en-US" dirty="0" smtClean="0"/>
              <a:t>	Moderator will be sending a clear note to the members who are required with prior intimation.</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305800" cy="5355312"/>
          </a:xfrm>
          <a:prstGeom prst="rect">
            <a:avLst/>
          </a:prstGeom>
        </p:spPr>
        <p:txBody>
          <a:bodyPr wrap="square">
            <a:spAutoFit/>
          </a:bodyPr>
          <a:lstStyle/>
          <a:p>
            <a:r>
              <a:rPr lang="en-US" b="1" u="sng" dirty="0" smtClean="0"/>
              <a:t>Inspection:</a:t>
            </a:r>
          </a:p>
          <a:p>
            <a:r>
              <a:rPr lang="en-US" dirty="0" smtClean="0"/>
              <a:t>	It is more formal then walk-through, separate quality assurance(QA) team  is going to inspect our standards and processes, whether we are following or not.</a:t>
            </a:r>
          </a:p>
          <a:p>
            <a:r>
              <a:rPr lang="en-US" dirty="0" smtClean="0"/>
              <a:t>	If at all they found anything not following by the company standards it should be escalated to the higher management.</a:t>
            </a:r>
          </a:p>
          <a:p>
            <a:endParaRPr lang="en-US" dirty="0" smtClean="0"/>
          </a:p>
          <a:p>
            <a:r>
              <a:rPr lang="en-US" dirty="0" smtClean="0"/>
              <a:t>Ex: 1) Maintaining documents in configuration management tool</a:t>
            </a:r>
          </a:p>
          <a:p>
            <a:r>
              <a:rPr lang="en-US" dirty="0" smtClean="0"/>
              <a:t>2) Using the company standard format for all documentations.</a:t>
            </a:r>
          </a:p>
          <a:p>
            <a:r>
              <a:rPr lang="en-US" dirty="0" smtClean="0"/>
              <a:t>3) Sending the daily and weekly status reports to the client ( as per the discussion with the client)</a:t>
            </a:r>
          </a:p>
          <a:p>
            <a:endParaRPr lang="en-US" dirty="0" smtClean="0"/>
          </a:p>
          <a:p>
            <a:r>
              <a:rPr lang="en-US" dirty="0" smtClean="0"/>
              <a:t>These all process verification will be handled by auditing department (QA Team)</a:t>
            </a:r>
          </a:p>
          <a:p>
            <a:endParaRPr lang="en-US" dirty="0" smtClean="0"/>
          </a:p>
          <a:p>
            <a:r>
              <a:rPr lang="en-US" b="1" u="sng" dirty="0" smtClean="0"/>
              <a:t>White Box Testing:</a:t>
            </a:r>
          </a:p>
          <a:p>
            <a:r>
              <a:rPr lang="en-US" dirty="0" smtClean="0"/>
              <a:t>	It is type of testing done by the development team for restricting number of defects moving from development phase to testing phase.</a:t>
            </a:r>
          </a:p>
          <a:p>
            <a:r>
              <a:rPr lang="en-US" dirty="0" smtClean="0"/>
              <a:t>	Development team will cross check or do testing through programming source code and if at all they find any issues they will update or for those all and updated software will be delivered to the testing team.</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375" y="457200"/>
            <a:ext cx="8249225" cy="4247317"/>
          </a:xfrm>
          <a:prstGeom prst="rect">
            <a:avLst/>
          </a:prstGeom>
        </p:spPr>
        <p:txBody>
          <a:bodyPr wrap="square">
            <a:spAutoFit/>
          </a:bodyPr>
          <a:lstStyle/>
          <a:p>
            <a:r>
              <a:rPr lang="en-US" b="1" u="sng" dirty="0" smtClean="0"/>
              <a:t>Black Box Testing: </a:t>
            </a:r>
            <a:r>
              <a:rPr lang="en-US" dirty="0" smtClean="0"/>
              <a:t>	</a:t>
            </a:r>
          </a:p>
          <a:p>
            <a:r>
              <a:rPr lang="en-US" dirty="0" smtClean="0"/>
              <a:t>	It is a type of testing done by all the testing team through application GUI based on the client requirements, they are able to find application is working according to the given requirements.</a:t>
            </a:r>
          </a:p>
          <a:p>
            <a:r>
              <a:rPr lang="en-US" dirty="0" smtClean="0"/>
              <a:t>	Before getting the software for testing team will prepare the test scenarios, test cases and perform the execution so that they are able to justify whether it is working according to the requirements or not.</a:t>
            </a:r>
          </a:p>
          <a:p>
            <a:endParaRPr lang="en-US" dirty="0" smtClean="0"/>
          </a:p>
          <a:p>
            <a:r>
              <a:rPr lang="en-US" b="1" u="sng" dirty="0" smtClean="0"/>
              <a:t>Grey Box Testing:</a:t>
            </a:r>
          </a:p>
          <a:p>
            <a:r>
              <a:rPr lang="en-US" dirty="0" smtClean="0"/>
              <a:t>	It is type of testing done by the team who are having knowledge on both programming (developing the source code) and how to test the application (writing test scenarios, test cases and execution).</a:t>
            </a:r>
          </a:p>
          <a:p>
            <a:r>
              <a:rPr lang="en-US" dirty="0" smtClean="0"/>
              <a:t>	Earlier days grey box testing will be done by the development team due to </a:t>
            </a:r>
            <a:r>
              <a:rPr lang="en-US" smtClean="0"/>
              <a:t>budget saving </a:t>
            </a:r>
            <a:r>
              <a:rPr lang="en-US" dirty="0" smtClean="0"/>
              <a:t>with that process they could not able to deliver the quality projects to the customers hence they are maintaining separate testing team.</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36113"/>
            <a:ext cx="8458200" cy="6217087"/>
          </a:xfrm>
          <a:prstGeom prst="rect">
            <a:avLst/>
          </a:prstGeom>
        </p:spPr>
        <p:txBody>
          <a:bodyPr wrap="square">
            <a:spAutoFit/>
          </a:bodyPr>
          <a:lstStyle/>
          <a:p>
            <a:pPr algn="ctr"/>
            <a:r>
              <a:rPr lang="en-US" sz="2000" b="1" u="sng" dirty="0" smtClean="0"/>
              <a:t>Testing Levels</a:t>
            </a:r>
          </a:p>
          <a:p>
            <a:endParaRPr lang="en-US" dirty="0" smtClean="0"/>
          </a:p>
          <a:p>
            <a:r>
              <a:rPr lang="en-US" dirty="0" smtClean="0"/>
              <a:t>Software development life cycle(SDLC), once software is developed by the development team is giving to deliver to the testing team then we have to perform below levels of testing for ensuring 100% quality for  his project/product.</a:t>
            </a:r>
          </a:p>
          <a:p>
            <a:endParaRPr lang="en-US" dirty="0" smtClean="0"/>
          </a:p>
          <a:p>
            <a:pPr marL="342900" indent="-342900">
              <a:buFont typeface="+mj-lt"/>
              <a:buAutoNum type="arabicPeriod"/>
            </a:pPr>
            <a:r>
              <a:rPr lang="en-US" dirty="0" smtClean="0"/>
              <a:t>Module Level Testing</a:t>
            </a:r>
          </a:p>
          <a:p>
            <a:pPr marL="342900" indent="-342900">
              <a:buFont typeface="+mj-lt"/>
              <a:buAutoNum type="arabicPeriod"/>
            </a:pPr>
            <a:r>
              <a:rPr lang="en-US" dirty="0" smtClean="0"/>
              <a:t>Integration Level Testing</a:t>
            </a:r>
          </a:p>
          <a:p>
            <a:pPr marL="342900" indent="-342900">
              <a:buFont typeface="+mj-lt"/>
              <a:buAutoNum type="arabicPeriod"/>
            </a:pPr>
            <a:r>
              <a:rPr lang="en-US" dirty="0" smtClean="0"/>
              <a:t>System Level Testing</a:t>
            </a:r>
          </a:p>
          <a:p>
            <a:pPr marL="342900" indent="-342900">
              <a:buFont typeface="+mj-lt"/>
              <a:buAutoNum type="arabicPeriod"/>
            </a:pPr>
            <a:r>
              <a:rPr lang="en-US" dirty="0" smtClean="0"/>
              <a:t>User Acceptance Testing</a:t>
            </a:r>
          </a:p>
          <a:p>
            <a:pPr marL="342900" indent="-342900">
              <a:buFont typeface="+mj-lt"/>
              <a:buAutoNum type="arabicPeriod"/>
            </a:pPr>
            <a:r>
              <a:rPr lang="en-US" dirty="0" smtClean="0"/>
              <a:t>Pre-production Testing</a:t>
            </a:r>
          </a:p>
          <a:p>
            <a:pPr marL="342900" indent="-342900">
              <a:buFont typeface="+mj-lt"/>
              <a:buAutoNum type="arabicPeriod"/>
            </a:pPr>
            <a:r>
              <a:rPr lang="en-US" dirty="0" smtClean="0"/>
              <a:t>Production or Production validating Testing</a:t>
            </a:r>
          </a:p>
          <a:p>
            <a:pPr marL="342900" indent="-342900">
              <a:buFont typeface="+mj-lt"/>
              <a:buAutoNum type="arabicPeriod"/>
            </a:pPr>
            <a:endParaRPr lang="en-US" dirty="0" smtClean="0"/>
          </a:p>
          <a:p>
            <a:pPr marL="342900" indent="-342900"/>
            <a:r>
              <a:rPr lang="en-US" b="1" u="sng" dirty="0" smtClean="0"/>
              <a:t>Module Level Testing:</a:t>
            </a:r>
          </a:p>
          <a:p>
            <a:pPr marL="342900" indent="-342900"/>
            <a:r>
              <a:rPr lang="en-US" dirty="0" smtClean="0"/>
              <a:t>Based on the features or functionality  developed in the number of builds, testing team</a:t>
            </a:r>
          </a:p>
          <a:p>
            <a:pPr marL="342900" indent="-342900"/>
            <a:r>
              <a:rPr lang="en-US" dirty="0" smtClean="0"/>
              <a:t>have to test all these features or functionalities individually, they have to ensure each</a:t>
            </a:r>
          </a:p>
          <a:p>
            <a:pPr marL="342900" indent="-342900"/>
            <a:r>
              <a:rPr lang="en-US" dirty="0" smtClean="0"/>
              <a:t>feature or functionality or collection of features working according to the client</a:t>
            </a:r>
          </a:p>
          <a:p>
            <a:pPr marL="342900" indent="-342900"/>
            <a:r>
              <a:rPr lang="en-US" dirty="0" smtClean="0"/>
              <a:t>requirements.</a:t>
            </a:r>
          </a:p>
          <a:p>
            <a:pPr marL="342900" indent="-342900"/>
            <a:endParaRPr lang="en-US" dirty="0" smtClean="0"/>
          </a:p>
          <a:p>
            <a:pPr marL="342900" indent="-342900"/>
            <a:r>
              <a:rPr lang="en-US" b="1" u="sng" dirty="0" smtClean="0"/>
              <a:t>Module:</a:t>
            </a:r>
            <a:r>
              <a:rPr lang="en-US" dirty="0" smtClean="0"/>
              <a:t> It contains collection of features and we are able to perform one specific</a:t>
            </a:r>
          </a:p>
          <a:p>
            <a:pPr marL="342900" indent="-342900"/>
            <a:r>
              <a:rPr lang="en-US" dirty="0" smtClean="0"/>
              <a:t>Operation or activity. In this level of testing we are going to get quality on all modules</a:t>
            </a:r>
          </a:p>
          <a:p>
            <a:pPr marL="342900" indent="-342900"/>
            <a:r>
              <a:rPr lang="en-US" dirty="0" smtClean="0"/>
              <a:t>individually.</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458200" cy="6740307"/>
          </a:xfrm>
          <a:prstGeom prst="rect">
            <a:avLst/>
          </a:prstGeom>
        </p:spPr>
        <p:txBody>
          <a:bodyPr wrap="square">
            <a:spAutoFit/>
          </a:bodyPr>
          <a:lstStyle/>
          <a:p>
            <a:r>
              <a:rPr lang="en-US" b="1" u="sng" dirty="0" smtClean="0"/>
              <a:t>Integration Level Testing:</a:t>
            </a:r>
          </a:p>
          <a:p>
            <a:r>
              <a:rPr lang="en-US" dirty="0" smtClean="0"/>
              <a:t>	Once module testing is done, we are going to verify interrelations between individual modules whether data is passing from one module to another modules or not.</a:t>
            </a:r>
          </a:p>
          <a:p>
            <a:r>
              <a:rPr lang="en-US" dirty="0" smtClean="0"/>
              <a:t>	Here we will test all the modules integration and ensure entire application is integrated very well.</a:t>
            </a:r>
          </a:p>
          <a:p>
            <a:endParaRPr lang="en-US" dirty="0" smtClean="0"/>
          </a:p>
          <a:p>
            <a:r>
              <a:rPr lang="en-US" b="1" u="sng" dirty="0" smtClean="0"/>
              <a:t>System Level Testing:</a:t>
            </a:r>
          </a:p>
          <a:p>
            <a:r>
              <a:rPr lang="en-US" dirty="0" smtClean="0"/>
              <a:t>	Testing team is going to test entire application end-to-end and they have to ensure all the requirements are covered and working according to the client expectations.</a:t>
            </a:r>
          </a:p>
          <a:p>
            <a:r>
              <a:rPr lang="en-US" dirty="0" smtClean="0"/>
              <a:t>	We are going to test entire system on multiple browsers and multiple operating systems and we have to ensure entire system is working according to the client requirements.</a:t>
            </a:r>
          </a:p>
          <a:p>
            <a:endParaRPr lang="en-US" dirty="0" smtClean="0"/>
          </a:p>
          <a:p>
            <a:r>
              <a:rPr lang="en-US" b="1" dirty="0" smtClean="0"/>
              <a:t>Note: </a:t>
            </a:r>
            <a:r>
              <a:rPr lang="en-US" dirty="0" smtClean="0"/>
              <a:t>System testing justifies whether we are able to deliver quality product to the client and when we can deliver.</a:t>
            </a:r>
          </a:p>
          <a:p>
            <a:endParaRPr lang="en-US" dirty="0" smtClean="0"/>
          </a:p>
          <a:p>
            <a:r>
              <a:rPr lang="en-US" b="1" u="sng" dirty="0" smtClean="0"/>
              <a:t>User Acceptance Testing (UAT):</a:t>
            </a:r>
            <a:r>
              <a:rPr lang="en-US" dirty="0" smtClean="0"/>
              <a:t/>
            </a:r>
            <a:br>
              <a:rPr lang="en-US" dirty="0" smtClean="0"/>
            </a:br>
            <a:r>
              <a:rPr lang="en-US" dirty="0" smtClean="0"/>
              <a:t>	It is a type of testing done by the client side testing team to ensure one more time whether all functionalities are covered and those all are working according to the client requirements.</a:t>
            </a:r>
          </a:p>
          <a:p>
            <a:r>
              <a:rPr lang="en-US" dirty="0" smtClean="0"/>
              <a:t>	UAT team will perform End-to-End testing in front of the client at offshore location is called alpha testing. Here they will ensure entire system functionality according to the requirements.</a:t>
            </a:r>
          </a:p>
        </p:txBody>
      </p:sp>
      <p:sp>
        <p:nvSpPr>
          <p:cNvPr id="4" name="Footer Placeholder 3"/>
          <p:cNvSpPr>
            <a:spLocks noGrp="1"/>
          </p:cNvSpPr>
          <p:nvPr>
            <p:ph type="ftr" sz="quarter" idx="11"/>
          </p:nvPr>
        </p:nvSpPr>
        <p:spPr/>
        <p:txBody>
          <a:bodyPr/>
          <a:lstStyle/>
          <a:p>
            <a:r>
              <a:rPr lang="en-US" smtClean="0"/>
              <a:t>VENKATA KRISHNA</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458200" cy="5909310"/>
          </a:xfrm>
          <a:prstGeom prst="rect">
            <a:avLst/>
          </a:prstGeom>
          <a:noFill/>
        </p:spPr>
        <p:txBody>
          <a:bodyPr wrap="square" rtlCol="0">
            <a:spAutoFit/>
          </a:bodyPr>
          <a:lstStyle/>
          <a:p>
            <a:r>
              <a:rPr lang="en-US" b="1" u="sng" dirty="0" smtClean="0"/>
              <a:t>SOFTWARE TESTING</a:t>
            </a:r>
          </a:p>
          <a:p>
            <a:endParaRPr lang="en-US" dirty="0"/>
          </a:p>
          <a:p>
            <a:r>
              <a:rPr lang="en-US" dirty="0" smtClean="0"/>
              <a:t>It is the process of checking any software application is meeting all the customer requirements or not</a:t>
            </a:r>
          </a:p>
          <a:p>
            <a:endParaRPr lang="en-US" dirty="0"/>
          </a:p>
          <a:p>
            <a:r>
              <a:rPr lang="en-US" b="1" u="sng" dirty="0" smtClean="0"/>
              <a:t>QUALITY</a:t>
            </a:r>
          </a:p>
          <a:p>
            <a:endParaRPr lang="en-US" dirty="0"/>
          </a:p>
          <a:p>
            <a:r>
              <a:rPr lang="en-US" dirty="0" smtClean="0"/>
              <a:t>When we have reached validating all the requirements and found application is defect free then we can say project or product is quality.</a:t>
            </a:r>
          </a:p>
          <a:p>
            <a:endParaRPr lang="en-US" dirty="0"/>
          </a:p>
          <a:p>
            <a:r>
              <a:rPr lang="en-US" b="1" u="sng" dirty="0" smtClean="0"/>
              <a:t>PROJECT</a:t>
            </a:r>
          </a:p>
          <a:p>
            <a:endParaRPr lang="en-US" dirty="0"/>
          </a:p>
          <a:p>
            <a:r>
              <a:rPr lang="en-US" dirty="0" smtClean="0"/>
              <a:t>Any software application is developed based on the single customer requirement then we can say it is a project.</a:t>
            </a:r>
          </a:p>
          <a:p>
            <a:r>
              <a:rPr lang="en-US" dirty="0" smtClean="0"/>
              <a:t>Ex: ICICI Application, Stitching Shirt</a:t>
            </a:r>
          </a:p>
          <a:p>
            <a:endParaRPr lang="en-US" dirty="0"/>
          </a:p>
          <a:p>
            <a:r>
              <a:rPr lang="en-US" b="1" u="sng" dirty="0" smtClean="0"/>
              <a:t>PRODUCT</a:t>
            </a:r>
          </a:p>
          <a:p>
            <a:endParaRPr lang="en-US" dirty="0"/>
          </a:p>
          <a:p>
            <a:r>
              <a:rPr lang="en-US" dirty="0" smtClean="0"/>
              <a:t>Any software application is developing based on the software industry requirement then we can say it is a product.</a:t>
            </a:r>
          </a:p>
          <a:p>
            <a:r>
              <a:rPr lang="en-US" dirty="0" smtClean="0"/>
              <a:t>Ex: Windows XP, GMAIL </a:t>
            </a:r>
            <a:endParaRPr lang="en-US" dirty="0"/>
          </a:p>
        </p:txBody>
      </p:sp>
      <p:sp>
        <p:nvSpPr>
          <p:cNvPr id="4" name="Footer Placeholder 3"/>
          <p:cNvSpPr>
            <a:spLocks noGrp="1"/>
          </p:cNvSpPr>
          <p:nvPr>
            <p:ph type="ftr" sz="quarter" idx="11"/>
          </p:nvPr>
        </p:nvSpPr>
        <p:spPr/>
        <p:txBody>
          <a:bodyPr/>
          <a:lstStyle/>
          <a:p>
            <a:r>
              <a:rPr lang="en-US" sz="2000" dirty="0" err="1"/>
              <a:t>Durgasoft</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665" y="733485"/>
            <a:ext cx="8416335" cy="4524315"/>
          </a:xfrm>
          <a:prstGeom prst="rect">
            <a:avLst/>
          </a:prstGeom>
        </p:spPr>
        <p:txBody>
          <a:bodyPr wrap="square">
            <a:spAutoFit/>
          </a:bodyPr>
          <a:lstStyle/>
          <a:p>
            <a:r>
              <a:rPr lang="en-US" dirty="0" smtClean="0"/>
              <a:t>	Developed software will be taken to the client location or on-site location and application will be tested in this location with the help of installation engineers (Deployment engineers) and they will continue one more round of testing for ensuring application quality and stability in his location. This type of testing is beta testing.</a:t>
            </a:r>
          </a:p>
          <a:p>
            <a:endParaRPr lang="en-US" dirty="0" smtClean="0"/>
          </a:p>
          <a:p>
            <a:r>
              <a:rPr lang="en-US" b="1" u="sng" dirty="0" smtClean="0"/>
              <a:t>Pre-production Testing:</a:t>
            </a:r>
          </a:p>
          <a:p>
            <a:r>
              <a:rPr lang="en-US" dirty="0" smtClean="0"/>
              <a:t>	It is a type of testing done by the client side team to ensure system is working and stable in the production simulated environment.</a:t>
            </a:r>
          </a:p>
          <a:p>
            <a:r>
              <a:rPr lang="en-US" dirty="0" smtClean="0"/>
              <a:t>	It will be similar to the production testing but before going to deploy it in production, we will create duplicate environment to the production and we will ensure application is stable.</a:t>
            </a:r>
          </a:p>
          <a:p>
            <a:endParaRPr lang="en-US" dirty="0" smtClean="0"/>
          </a:p>
          <a:p>
            <a:r>
              <a:rPr lang="en-US" b="1" u="sng" dirty="0" smtClean="0"/>
              <a:t>Production Testing:</a:t>
            </a:r>
          </a:p>
          <a:p>
            <a:r>
              <a:rPr lang="en-US" dirty="0" smtClean="0"/>
              <a:t>	It is a type of testing done on real time environment or live environment, along with the end users, client side testing team will </a:t>
            </a:r>
            <a:r>
              <a:rPr lang="en-US" smtClean="0"/>
              <a:t>perform End-to-End </a:t>
            </a:r>
            <a:r>
              <a:rPr lang="en-US" dirty="0" smtClean="0"/>
              <a:t>testing to ensure everything is working according to the client expectations.</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382000" cy="6463308"/>
          </a:xfrm>
          <a:prstGeom prst="rect">
            <a:avLst/>
          </a:prstGeom>
        </p:spPr>
        <p:txBody>
          <a:bodyPr wrap="square">
            <a:spAutoFit/>
          </a:bodyPr>
          <a:lstStyle/>
          <a:p>
            <a:r>
              <a:rPr lang="en-US" b="1" u="sng" dirty="0" smtClean="0"/>
              <a:t>White Box Testing Level</a:t>
            </a:r>
          </a:p>
          <a:p>
            <a:endParaRPr lang="en-US" dirty="0" smtClean="0"/>
          </a:p>
          <a:p>
            <a:r>
              <a:rPr lang="en-US" dirty="0" smtClean="0"/>
              <a:t>Before application is delivered to the testing team, development team will perform few types of testing's for restricting number of defects moving from development phase to testing phase.</a:t>
            </a:r>
          </a:p>
          <a:p>
            <a:endParaRPr lang="en-US" dirty="0" smtClean="0"/>
          </a:p>
          <a:p>
            <a:pPr marL="342900" indent="-342900">
              <a:buFont typeface="+mj-lt"/>
              <a:buAutoNum type="arabicPeriod"/>
            </a:pPr>
            <a:r>
              <a:rPr lang="en-US" dirty="0" smtClean="0"/>
              <a:t>Unit Testing</a:t>
            </a:r>
          </a:p>
          <a:p>
            <a:pPr marL="342900" indent="-342900">
              <a:buFont typeface="+mj-lt"/>
              <a:buAutoNum type="arabicPeriod"/>
            </a:pPr>
            <a:r>
              <a:rPr lang="en-US" dirty="0" smtClean="0"/>
              <a:t>Integration Level Testing</a:t>
            </a:r>
          </a:p>
          <a:p>
            <a:endParaRPr lang="en-US" dirty="0" smtClean="0"/>
          </a:p>
          <a:p>
            <a:r>
              <a:rPr lang="en-US" b="1" u="sng" dirty="0" smtClean="0"/>
              <a:t>Unit Testing:</a:t>
            </a:r>
          </a:p>
          <a:p>
            <a:r>
              <a:rPr lang="en-US" dirty="0" smtClean="0"/>
              <a:t>	It is a type of testing done by the development team by checking every piece of code and ensure every unit is working according to the requirements.</a:t>
            </a:r>
          </a:p>
          <a:p>
            <a:endParaRPr lang="en-US" dirty="0" smtClean="0"/>
          </a:p>
          <a:p>
            <a:r>
              <a:rPr lang="en-US" b="1" u="sng" dirty="0" smtClean="0"/>
              <a:t>Technical Integration Level Testing:</a:t>
            </a:r>
          </a:p>
          <a:p>
            <a:r>
              <a:rPr lang="en-US" dirty="0" smtClean="0"/>
              <a:t>	It is a type of testing done by the development team through source code for checking inter relations between multiple modules whether those are working or inter relations are happening or not.</a:t>
            </a:r>
          </a:p>
          <a:p>
            <a:r>
              <a:rPr lang="en-US" dirty="0" smtClean="0"/>
              <a:t>	Development team will follow few types of integration levels for integrating multiple modules.</a:t>
            </a:r>
          </a:p>
          <a:p>
            <a:endParaRPr lang="en-US" dirty="0" smtClean="0"/>
          </a:p>
          <a:p>
            <a:pPr>
              <a:buFont typeface="Wingdings" pitchFamily="2" charset="2"/>
              <a:buChar char="Ø"/>
            </a:pPr>
            <a:r>
              <a:rPr lang="en-US" dirty="0" smtClean="0"/>
              <a:t>Top Down Approach</a:t>
            </a:r>
          </a:p>
          <a:p>
            <a:pPr>
              <a:buFont typeface="Wingdings" pitchFamily="2" charset="2"/>
              <a:buChar char="Ø"/>
            </a:pPr>
            <a:r>
              <a:rPr lang="en-US" dirty="0" smtClean="0"/>
              <a:t>Bottom Up Approach</a:t>
            </a:r>
          </a:p>
          <a:p>
            <a:pPr>
              <a:buFont typeface="Wingdings" pitchFamily="2" charset="2"/>
              <a:buChar char="Ø"/>
            </a:pPr>
            <a:r>
              <a:rPr lang="en-US" dirty="0" smtClean="0"/>
              <a:t>Hybrid Approach</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665" y="457200"/>
            <a:ext cx="8492535" cy="6186309"/>
          </a:xfrm>
          <a:prstGeom prst="rect">
            <a:avLst/>
          </a:prstGeom>
        </p:spPr>
        <p:txBody>
          <a:bodyPr wrap="square">
            <a:spAutoFit/>
          </a:bodyPr>
          <a:lstStyle/>
          <a:p>
            <a:r>
              <a:rPr lang="en-US" b="1" u="sng" dirty="0" smtClean="0"/>
              <a:t>Top Down Approach:</a:t>
            </a:r>
          </a:p>
          <a:p>
            <a:r>
              <a:rPr lang="en-US" dirty="0" smtClean="0"/>
              <a:t>	Started developing modules or features from high priority to low priority or from parent to child and integrated accordingly.</a:t>
            </a:r>
          </a:p>
          <a:p>
            <a:r>
              <a:rPr lang="en-US" dirty="0" smtClean="0"/>
              <a:t>	Here integration will be happened from top to bottom till end of all the parent and child modules.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u="sng" dirty="0" smtClean="0"/>
              <a:t>Bottom Up Approach:</a:t>
            </a:r>
          </a:p>
          <a:p>
            <a:r>
              <a:rPr lang="en-US" dirty="0" smtClean="0"/>
              <a:t>	Development team will start developing from low priority or child module to high priority or parent module and integrated accordingly from bottom to top till end of all the parent and child modules</a:t>
            </a:r>
          </a:p>
        </p:txBody>
      </p:sp>
      <p:sp>
        <p:nvSpPr>
          <p:cNvPr id="3" name="Oval 2"/>
          <p:cNvSpPr/>
          <p:nvPr/>
        </p:nvSpPr>
        <p:spPr>
          <a:xfrm>
            <a:off x="3429000" y="2362200"/>
            <a:ext cx="1295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Parent1 </a:t>
            </a:r>
            <a:endParaRPr lang="en-US" dirty="0"/>
          </a:p>
        </p:txBody>
      </p:sp>
      <p:sp>
        <p:nvSpPr>
          <p:cNvPr id="4" name="Oval 3"/>
          <p:cNvSpPr/>
          <p:nvPr/>
        </p:nvSpPr>
        <p:spPr>
          <a:xfrm>
            <a:off x="2133600" y="3352800"/>
            <a:ext cx="1295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Parent1 </a:t>
            </a:r>
            <a:endParaRPr lang="en-US" dirty="0"/>
          </a:p>
        </p:txBody>
      </p:sp>
      <p:sp>
        <p:nvSpPr>
          <p:cNvPr id="5" name="Oval 4"/>
          <p:cNvSpPr/>
          <p:nvPr/>
        </p:nvSpPr>
        <p:spPr>
          <a:xfrm>
            <a:off x="4876800" y="3352800"/>
            <a:ext cx="1295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Parent1 </a:t>
            </a:r>
            <a:endParaRPr lang="en-US" dirty="0"/>
          </a:p>
        </p:txBody>
      </p:sp>
      <p:sp>
        <p:nvSpPr>
          <p:cNvPr id="6" name="Oval 5"/>
          <p:cNvSpPr/>
          <p:nvPr/>
        </p:nvSpPr>
        <p:spPr>
          <a:xfrm>
            <a:off x="2133600" y="4419600"/>
            <a:ext cx="1143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Child2 </a:t>
            </a:r>
            <a:endParaRPr lang="en-US" dirty="0"/>
          </a:p>
        </p:txBody>
      </p:sp>
      <p:sp>
        <p:nvSpPr>
          <p:cNvPr id="7" name="Oval 6"/>
          <p:cNvSpPr/>
          <p:nvPr/>
        </p:nvSpPr>
        <p:spPr>
          <a:xfrm>
            <a:off x="762000" y="4419600"/>
            <a:ext cx="1143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Child1 </a:t>
            </a:r>
            <a:endParaRPr lang="en-US" dirty="0"/>
          </a:p>
        </p:txBody>
      </p:sp>
      <p:sp>
        <p:nvSpPr>
          <p:cNvPr id="8" name="Oval 7"/>
          <p:cNvSpPr/>
          <p:nvPr/>
        </p:nvSpPr>
        <p:spPr>
          <a:xfrm>
            <a:off x="3505200" y="4419600"/>
            <a:ext cx="1143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Child3 </a:t>
            </a:r>
            <a:endParaRPr lang="en-US" dirty="0"/>
          </a:p>
        </p:txBody>
      </p:sp>
      <p:sp>
        <p:nvSpPr>
          <p:cNvPr id="9" name="Oval 8"/>
          <p:cNvSpPr/>
          <p:nvPr/>
        </p:nvSpPr>
        <p:spPr>
          <a:xfrm>
            <a:off x="5410200" y="4419600"/>
            <a:ext cx="1219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 n </a:t>
            </a:r>
            <a:endParaRPr lang="en-US" dirty="0"/>
          </a:p>
        </p:txBody>
      </p:sp>
      <p:cxnSp>
        <p:nvCxnSpPr>
          <p:cNvPr id="11" name="Straight Arrow Connector 10"/>
          <p:cNvCxnSpPr/>
          <p:nvPr/>
        </p:nvCxnSpPr>
        <p:spPr>
          <a:xfrm rot="5400000">
            <a:off x="3009900" y="27813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648200" y="27432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1371600" y="37338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2362200" y="4038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200400" y="38100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5486400" y="403860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Footer Placeholder 17"/>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733800" y="381000"/>
            <a:ext cx="1295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Parent1 </a:t>
            </a:r>
            <a:endParaRPr lang="en-US" dirty="0"/>
          </a:p>
        </p:txBody>
      </p:sp>
      <p:sp>
        <p:nvSpPr>
          <p:cNvPr id="4" name="Oval 3"/>
          <p:cNvSpPr/>
          <p:nvPr/>
        </p:nvSpPr>
        <p:spPr>
          <a:xfrm>
            <a:off x="2438400" y="1371600"/>
            <a:ext cx="1295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Parent1 </a:t>
            </a:r>
            <a:endParaRPr lang="en-US" dirty="0"/>
          </a:p>
        </p:txBody>
      </p:sp>
      <p:sp>
        <p:nvSpPr>
          <p:cNvPr id="5" name="Oval 4"/>
          <p:cNvSpPr/>
          <p:nvPr/>
        </p:nvSpPr>
        <p:spPr>
          <a:xfrm>
            <a:off x="5181600" y="1371600"/>
            <a:ext cx="1295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Parent1 </a:t>
            </a:r>
            <a:endParaRPr lang="en-US" dirty="0"/>
          </a:p>
        </p:txBody>
      </p:sp>
      <p:sp>
        <p:nvSpPr>
          <p:cNvPr id="6" name="Oval 5"/>
          <p:cNvSpPr/>
          <p:nvPr/>
        </p:nvSpPr>
        <p:spPr>
          <a:xfrm>
            <a:off x="3352800" y="2438400"/>
            <a:ext cx="1143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Child2 </a:t>
            </a:r>
            <a:endParaRPr lang="en-US" dirty="0"/>
          </a:p>
        </p:txBody>
      </p:sp>
      <p:sp>
        <p:nvSpPr>
          <p:cNvPr id="7" name="Oval 6"/>
          <p:cNvSpPr/>
          <p:nvPr/>
        </p:nvSpPr>
        <p:spPr>
          <a:xfrm>
            <a:off x="1676400" y="2438400"/>
            <a:ext cx="1143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Child1 </a:t>
            </a:r>
            <a:endParaRPr lang="en-US" dirty="0"/>
          </a:p>
        </p:txBody>
      </p:sp>
      <p:sp>
        <p:nvSpPr>
          <p:cNvPr id="8" name="Oval 7"/>
          <p:cNvSpPr/>
          <p:nvPr/>
        </p:nvSpPr>
        <p:spPr>
          <a:xfrm>
            <a:off x="5334000" y="2438400"/>
            <a:ext cx="11430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Child3 </a:t>
            </a:r>
            <a:endParaRPr lang="en-US" dirty="0"/>
          </a:p>
        </p:txBody>
      </p:sp>
      <p:cxnSp>
        <p:nvCxnSpPr>
          <p:cNvPr id="10" name="Straight Arrow Connector 9"/>
          <p:cNvCxnSpPr/>
          <p:nvPr/>
        </p:nvCxnSpPr>
        <p:spPr>
          <a:xfrm flipV="1">
            <a:off x="2895600" y="762000"/>
            <a:ext cx="838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4800600" y="762000"/>
            <a:ext cx="838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2362200" y="19050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3238500" y="19431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5448300" y="2095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3244334"/>
            <a:ext cx="8610600" cy="1477328"/>
          </a:xfrm>
          <a:prstGeom prst="rect">
            <a:avLst/>
          </a:prstGeom>
        </p:spPr>
        <p:txBody>
          <a:bodyPr wrap="square">
            <a:spAutoFit/>
          </a:bodyPr>
          <a:lstStyle/>
          <a:p>
            <a:r>
              <a:rPr lang="en-US" b="1" u="sng" dirty="0" smtClean="0"/>
              <a:t>Hybrid Approach:</a:t>
            </a:r>
          </a:p>
          <a:p>
            <a:r>
              <a:rPr lang="en-US" dirty="0" smtClean="0"/>
              <a:t>	It is a type of approach covers combination of both top down and bottom up approaches.</a:t>
            </a:r>
          </a:p>
          <a:p>
            <a:r>
              <a:rPr lang="en-US" dirty="0" smtClean="0"/>
              <a:t>	The way development team is comfortable for developing either parent or child, they will integrate both the ways till end of all the parent and child modules.</a:t>
            </a:r>
            <a:endParaRPr lang="en-US" dirty="0"/>
          </a:p>
        </p:txBody>
      </p:sp>
      <p:sp>
        <p:nvSpPr>
          <p:cNvPr id="20" name="Oval 19"/>
          <p:cNvSpPr/>
          <p:nvPr/>
        </p:nvSpPr>
        <p:spPr>
          <a:xfrm>
            <a:off x="3733800" y="4838700"/>
            <a:ext cx="138176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Parent1 </a:t>
            </a:r>
            <a:endParaRPr lang="en-US" dirty="0"/>
          </a:p>
        </p:txBody>
      </p:sp>
      <p:sp>
        <p:nvSpPr>
          <p:cNvPr id="21" name="Oval 20"/>
          <p:cNvSpPr/>
          <p:nvPr/>
        </p:nvSpPr>
        <p:spPr>
          <a:xfrm>
            <a:off x="2733040" y="5448300"/>
            <a:ext cx="138176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Parent1 </a:t>
            </a:r>
            <a:endParaRPr lang="en-US" dirty="0"/>
          </a:p>
        </p:txBody>
      </p:sp>
      <p:sp>
        <p:nvSpPr>
          <p:cNvPr id="22" name="Oval 21"/>
          <p:cNvSpPr/>
          <p:nvPr/>
        </p:nvSpPr>
        <p:spPr>
          <a:xfrm>
            <a:off x="4953000" y="5448300"/>
            <a:ext cx="1381760" cy="190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Parent1 </a:t>
            </a:r>
            <a:endParaRPr lang="en-US" dirty="0"/>
          </a:p>
        </p:txBody>
      </p:sp>
      <p:sp>
        <p:nvSpPr>
          <p:cNvPr id="23" name="Oval 22"/>
          <p:cNvSpPr/>
          <p:nvPr/>
        </p:nvSpPr>
        <p:spPr>
          <a:xfrm>
            <a:off x="3352800" y="6324600"/>
            <a:ext cx="1219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Child2 </a:t>
            </a:r>
            <a:endParaRPr lang="en-US" dirty="0"/>
          </a:p>
        </p:txBody>
      </p:sp>
      <p:sp>
        <p:nvSpPr>
          <p:cNvPr id="24" name="Oval 23"/>
          <p:cNvSpPr/>
          <p:nvPr/>
        </p:nvSpPr>
        <p:spPr>
          <a:xfrm>
            <a:off x="1676400" y="6324600"/>
            <a:ext cx="1219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Child1 </a:t>
            </a:r>
            <a:endParaRPr lang="en-US" dirty="0"/>
          </a:p>
        </p:txBody>
      </p:sp>
      <p:sp>
        <p:nvSpPr>
          <p:cNvPr id="25" name="Oval 24"/>
          <p:cNvSpPr/>
          <p:nvPr/>
        </p:nvSpPr>
        <p:spPr>
          <a:xfrm>
            <a:off x="5334000" y="6324600"/>
            <a:ext cx="1219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Child3 </a:t>
            </a:r>
            <a:endParaRPr lang="en-US" dirty="0"/>
          </a:p>
        </p:txBody>
      </p:sp>
      <p:cxnSp>
        <p:nvCxnSpPr>
          <p:cNvPr id="37" name="Straight Arrow Connector 36"/>
          <p:cNvCxnSpPr/>
          <p:nvPr/>
        </p:nvCxnSpPr>
        <p:spPr>
          <a:xfrm rot="10800000" flipV="1">
            <a:off x="3276600" y="51054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581400" y="51054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876800" y="51054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a:off x="5105400" y="51054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a:off x="2286000" y="57150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2552700" y="58293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3" idx="0"/>
          </p:cNvCxnSpPr>
          <p:nvPr/>
        </p:nvCxnSpPr>
        <p:spPr>
          <a:xfrm rot="16200000" flipV="1">
            <a:off x="3505200" y="5867400"/>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6200000" flipV="1">
            <a:off x="5257800" y="5867401"/>
            <a:ext cx="685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5638800" y="5867400"/>
            <a:ext cx="533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Footer Placeholder 29"/>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3693319"/>
          </a:xfrm>
          <a:prstGeom prst="rect">
            <a:avLst/>
          </a:prstGeom>
        </p:spPr>
        <p:txBody>
          <a:bodyPr wrap="square">
            <a:spAutoFit/>
          </a:bodyPr>
          <a:lstStyle/>
          <a:p>
            <a:r>
              <a:rPr lang="en-US" b="1" u="sng" dirty="0" smtClean="0"/>
              <a:t>Stub and Driver:</a:t>
            </a:r>
          </a:p>
          <a:p>
            <a:endParaRPr lang="en-US" dirty="0" smtClean="0"/>
          </a:p>
          <a:p>
            <a:pPr>
              <a:buFont typeface="Wingdings" pitchFamily="2" charset="2"/>
              <a:buChar char="q"/>
            </a:pPr>
            <a:r>
              <a:rPr lang="en-US" dirty="0" smtClean="0"/>
              <a:t>It is a temporary program developed by  the development team for replacing the mandatory module which is required for testing people to test all the integrated modules.</a:t>
            </a:r>
          </a:p>
          <a:p>
            <a:pPr>
              <a:buFont typeface="Wingdings" pitchFamily="2" charset="2"/>
              <a:buChar char="q"/>
            </a:pPr>
            <a:endParaRPr lang="en-US" dirty="0" smtClean="0"/>
          </a:p>
          <a:p>
            <a:pPr>
              <a:buFont typeface="Wingdings" pitchFamily="2" charset="2"/>
              <a:buChar char="q"/>
            </a:pPr>
            <a:r>
              <a:rPr lang="en-US" dirty="0" smtClean="0"/>
              <a:t>It will work as a normal behavior and based on the SRN document. We have to find what are all the features or functionalities this temporary program is going to provide.</a:t>
            </a:r>
          </a:p>
          <a:p>
            <a:pPr>
              <a:buFont typeface="Wingdings" pitchFamily="2" charset="2"/>
              <a:buChar char="q"/>
            </a:pPr>
            <a:endParaRPr lang="en-US" dirty="0" smtClean="0"/>
          </a:p>
          <a:p>
            <a:pPr>
              <a:buFont typeface="Wingdings" pitchFamily="2" charset="2"/>
              <a:buChar char="q"/>
            </a:pPr>
            <a:r>
              <a:rPr lang="en-US" dirty="0" smtClean="0"/>
              <a:t>If it is a top down approach integration, then we are calling this temporary program as stub.</a:t>
            </a:r>
          </a:p>
          <a:p>
            <a:pPr>
              <a:buFont typeface="Wingdings" pitchFamily="2" charset="2"/>
              <a:buChar char="q"/>
            </a:pPr>
            <a:endParaRPr lang="en-US" dirty="0" smtClean="0"/>
          </a:p>
          <a:p>
            <a:pPr>
              <a:buFont typeface="Wingdings" pitchFamily="2" charset="2"/>
              <a:buChar char="q"/>
            </a:pPr>
            <a:r>
              <a:rPr lang="en-US" dirty="0" smtClean="0"/>
              <a:t>If it is a bottom up approach integration, then we are calling this temporary program as driver.</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1015663"/>
          </a:xfrm>
          <a:prstGeom prst="rect">
            <a:avLst/>
          </a:prstGeom>
        </p:spPr>
        <p:txBody>
          <a:bodyPr wrap="square">
            <a:spAutoFit/>
          </a:bodyPr>
          <a:lstStyle/>
          <a:p>
            <a:pPr algn="ctr"/>
            <a:r>
              <a:rPr lang="en-US" sz="2400" b="1" u="sng" dirty="0" smtClean="0"/>
              <a:t>SDLC Models</a:t>
            </a:r>
          </a:p>
          <a:p>
            <a:endParaRPr lang="en-US" dirty="0" smtClean="0"/>
          </a:p>
          <a:p>
            <a:r>
              <a:rPr lang="en-US" b="1" u="sng" dirty="0" smtClean="0"/>
              <a:t>Waterfall Model:</a:t>
            </a:r>
            <a:endParaRPr lang="en-US" b="1" u="sng" dirty="0"/>
          </a:p>
        </p:txBody>
      </p:sp>
      <p:sp>
        <p:nvSpPr>
          <p:cNvPr id="3" name="Rectangle 2"/>
          <p:cNvSpPr/>
          <p:nvPr/>
        </p:nvSpPr>
        <p:spPr>
          <a:xfrm>
            <a:off x="2667000" y="1371600"/>
            <a:ext cx="2590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 </a:t>
            </a:r>
            <a:endParaRPr lang="en-US" dirty="0"/>
          </a:p>
        </p:txBody>
      </p:sp>
      <p:sp>
        <p:nvSpPr>
          <p:cNvPr id="4" name="Rectangle 3"/>
          <p:cNvSpPr/>
          <p:nvPr/>
        </p:nvSpPr>
        <p:spPr>
          <a:xfrm>
            <a:off x="2667000" y="2209800"/>
            <a:ext cx="2590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Analysis </a:t>
            </a:r>
            <a:endParaRPr lang="en-US" dirty="0"/>
          </a:p>
        </p:txBody>
      </p:sp>
      <p:sp>
        <p:nvSpPr>
          <p:cNvPr id="5" name="Rectangle 4"/>
          <p:cNvSpPr/>
          <p:nvPr/>
        </p:nvSpPr>
        <p:spPr>
          <a:xfrm>
            <a:off x="2667000" y="3048000"/>
            <a:ext cx="2590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Design </a:t>
            </a:r>
            <a:endParaRPr lang="en-US" dirty="0"/>
          </a:p>
        </p:txBody>
      </p:sp>
      <p:sp>
        <p:nvSpPr>
          <p:cNvPr id="6" name="Rectangle 5"/>
          <p:cNvSpPr/>
          <p:nvPr/>
        </p:nvSpPr>
        <p:spPr>
          <a:xfrm>
            <a:off x="2667000" y="3886200"/>
            <a:ext cx="2590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Coding </a:t>
            </a:r>
            <a:endParaRPr lang="en-US" dirty="0"/>
          </a:p>
        </p:txBody>
      </p:sp>
      <p:sp>
        <p:nvSpPr>
          <p:cNvPr id="7" name="Rectangle 6"/>
          <p:cNvSpPr/>
          <p:nvPr/>
        </p:nvSpPr>
        <p:spPr>
          <a:xfrm>
            <a:off x="2667000" y="4724400"/>
            <a:ext cx="2590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a:t>
            </a:r>
            <a:endParaRPr lang="en-US" dirty="0"/>
          </a:p>
        </p:txBody>
      </p:sp>
      <p:sp>
        <p:nvSpPr>
          <p:cNvPr id="8" name="Rectangle 7"/>
          <p:cNvSpPr/>
          <p:nvPr/>
        </p:nvSpPr>
        <p:spPr>
          <a:xfrm>
            <a:off x="2667000" y="5562600"/>
            <a:ext cx="2590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Delivery &amp; Maintenance</a:t>
            </a:r>
            <a:endParaRPr lang="en-US" dirty="0"/>
          </a:p>
        </p:txBody>
      </p:sp>
      <p:cxnSp>
        <p:nvCxnSpPr>
          <p:cNvPr id="10" name="Straight Arrow Connector 9"/>
          <p:cNvCxnSpPr>
            <a:stCxn id="3" idx="2"/>
            <a:endCxn id="4" idx="0"/>
          </p:cNvCxnSpPr>
          <p:nvPr/>
        </p:nvCxnSpPr>
        <p:spPr>
          <a:xfrm rot="5400000">
            <a:off x="3733800" y="19812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733005" y="28186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734594" y="3656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3734594" y="44950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734594" y="53332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Footer Placeholder 15"/>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632311"/>
          </a:xfrm>
          <a:prstGeom prst="rect">
            <a:avLst/>
          </a:prstGeom>
        </p:spPr>
        <p:txBody>
          <a:bodyPr wrap="square">
            <a:spAutoFit/>
          </a:bodyPr>
          <a:lstStyle/>
          <a:p>
            <a:pPr>
              <a:buFont typeface="Wingdings" pitchFamily="2" charset="2"/>
              <a:buChar char="Ø"/>
            </a:pPr>
            <a:r>
              <a:rPr lang="en-US" dirty="0" smtClean="0"/>
              <a:t>In waterfall model all the phases will move from top to bottom and should not go bottom to up.</a:t>
            </a:r>
          </a:p>
          <a:p>
            <a:pPr>
              <a:buFont typeface="Wingdings" pitchFamily="2" charset="2"/>
              <a:buChar char="Ø"/>
            </a:pPr>
            <a:r>
              <a:rPr lang="en-US" dirty="0" smtClean="0"/>
              <a:t>Once completion of each phase then only we are moving to the next phase.</a:t>
            </a:r>
          </a:p>
          <a:p>
            <a:pPr>
              <a:buFont typeface="Wingdings" pitchFamily="2" charset="2"/>
              <a:buChar char="Ø"/>
            </a:pPr>
            <a:r>
              <a:rPr lang="en-US" dirty="0" smtClean="0"/>
              <a:t>How the water falls from top to bottom, in the same manner this model going to work from requirements to delivery and maintenance phase.</a:t>
            </a:r>
          </a:p>
          <a:p>
            <a:endParaRPr lang="en-US" dirty="0" smtClean="0"/>
          </a:p>
          <a:p>
            <a:r>
              <a:rPr lang="en-US" b="1" u="sng" dirty="0" smtClean="0"/>
              <a:t>Advantages:</a:t>
            </a:r>
          </a:p>
          <a:p>
            <a:pPr>
              <a:buFont typeface="Wingdings" pitchFamily="2" charset="2"/>
              <a:buChar char="ü"/>
            </a:pPr>
            <a:r>
              <a:rPr lang="en-US" dirty="0" smtClean="0"/>
              <a:t>For any project if all the requirements are stable, then this is the suitable model to deliver quality product.</a:t>
            </a:r>
          </a:p>
          <a:p>
            <a:pPr>
              <a:buFont typeface="Wingdings" pitchFamily="2" charset="2"/>
              <a:buChar char="ü"/>
            </a:pPr>
            <a:r>
              <a:rPr lang="en-US" dirty="0" smtClean="0"/>
              <a:t>Minimal budget is required for the project if requirement are stable.</a:t>
            </a:r>
          </a:p>
          <a:p>
            <a:endParaRPr lang="en-US" dirty="0" smtClean="0"/>
          </a:p>
          <a:p>
            <a:r>
              <a:rPr lang="en-US" b="1" u="sng" dirty="0" smtClean="0"/>
              <a:t>Drawbacks:</a:t>
            </a:r>
          </a:p>
          <a:p>
            <a:pPr>
              <a:buFont typeface="Wingdings" pitchFamily="2" charset="2"/>
              <a:buChar char="ü"/>
            </a:pPr>
            <a:r>
              <a:rPr lang="en-US" dirty="0" smtClean="0"/>
              <a:t>It will not allow moving from bottom to up when there is a change in requirement then again we have to start from requirement phase.</a:t>
            </a:r>
          </a:p>
          <a:p>
            <a:pPr>
              <a:buFont typeface="Wingdings" pitchFamily="2" charset="2"/>
              <a:buChar char="ü"/>
            </a:pPr>
            <a:r>
              <a:rPr lang="en-US" dirty="0" smtClean="0"/>
              <a:t>Verification technique will not be available so that we cannot ensure everything is happening in each phase according to the requirement. Hence all the issues leads to find in testing phase</a:t>
            </a:r>
          </a:p>
          <a:p>
            <a:pPr>
              <a:buFont typeface="Wingdings" pitchFamily="2" charset="2"/>
              <a:buChar char="ü"/>
            </a:pPr>
            <a:r>
              <a:rPr lang="en-US" dirty="0" smtClean="0"/>
              <a:t>For any project which are having unstable requirements, it </a:t>
            </a:r>
            <a:r>
              <a:rPr lang="en-US" smtClean="0"/>
              <a:t>is not at </a:t>
            </a:r>
            <a:r>
              <a:rPr lang="en-US" dirty="0" smtClean="0"/>
              <a:t>all suitable, if we continue then it will become a deliver quality product in unexpected time and lot of budget required.</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388" y="381000"/>
            <a:ext cx="8515812" cy="5632311"/>
          </a:xfrm>
          <a:prstGeom prst="rect">
            <a:avLst/>
          </a:prstGeom>
        </p:spPr>
        <p:txBody>
          <a:bodyPr wrap="square">
            <a:spAutoFit/>
          </a:bodyPr>
          <a:lstStyle/>
          <a:p>
            <a:r>
              <a:rPr lang="en-US" b="1" u="sng" dirty="0" smtClean="0"/>
              <a:t>Spiral Model:</a:t>
            </a:r>
          </a:p>
          <a:p>
            <a:pPr>
              <a:buFont typeface="Wingdings" pitchFamily="2" charset="2"/>
              <a:buChar char="Ø"/>
            </a:pPr>
            <a:r>
              <a:rPr lang="en-US" dirty="0" smtClean="0"/>
              <a:t>This model is going to overcome few of the disadvantages getting in the waterfall model.</a:t>
            </a:r>
          </a:p>
          <a:p>
            <a:pPr>
              <a:buFont typeface="Wingdings" pitchFamily="2" charset="2"/>
              <a:buChar char="Ø"/>
            </a:pPr>
            <a:r>
              <a:rPr lang="en-US" dirty="0" smtClean="0"/>
              <a:t>In this model we will deliver entire project in multiple cycles and we are going to deliver few of the requirements in each cycle so that in ‘n’ number of cycles we will deliver entire project. </a:t>
            </a:r>
          </a:p>
          <a:p>
            <a:pPr>
              <a:buFont typeface="Wingdings" pitchFamily="2" charset="2"/>
              <a:buChar char="Ø"/>
            </a:pPr>
            <a:r>
              <a:rPr lang="en-US" dirty="0" smtClean="0"/>
              <a:t>If at all client asked us to change or update any of the requirements, we should need to incorporate and continue with the next cycle.</a:t>
            </a:r>
          </a:p>
          <a:p>
            <a:endParaRPr lang="en-US" dirty="0" smtClean="0"/>
          </a:p>
          <a:p>
            <a:r>
              <a:rPr lang="en-US" b="1" u="sng" dirty="0" smtClean="0"/>
              <a:t>Advantages:</a:t>
            </a:r>
          </a:p>
          <a:p>
            <a:pPr>
              <a:buFont typeface="Wingdings" pitchFamily="2" charset="2"/>
              <a:buChar char="ü"/>
            </a:pPr>
            <a:r>
              <a:rPr lang="en-US" dirty="0" smtClean="0"/>
              <a:t>High visibility will be there for </a:t>
            </a:r>
            <a:r>
              <a:rPr lang="en-US" smtClean="0"/>
              <a:t>client on his </a:t>
            </a:r>
            <a:r>
              <a:rPr lang="en-US" dirty="0" smtClean="0"/>
              <a:t>product or project.</a:t>
            </a:r>
          </a:p>
          <a:p>
            <a:pPr>
              <a:buFont typeface="Wingdings" pitchFamily="2" charset="2"/>
              <a:buChar char="ü"/>
            </a:pPr>
            <a:r>
              <a:rPr lang="en-US" dirty="0" smtClean="0"/>
              <a:t>For every cycle client will be receive some part of the application based on that client may give feedback to the company for updating or changing the any of the features.</a:t>
            </a:r>
          </a:p>
          <a:p>
            <a:pPr>
              <a:buFont typeface="Wingdings" pitchFamily="2" charset="2"/>
              <a:buChar char="ü"/>
            </a:pPr>
            <a:r>
              <a:rPr lang="en-US" dirty="0" smtClean="0"/>
              <a:t>Risk management will be handled properly for each cycle, it will allow us to deliver in </a:t>
            </a:r>
            <a:r>
              <a:rPr lang="en-US" dirty="0" err="1" smtClean="0"/>
              <a:t>ontime</a:t>
            </a:r>
            <a:r>
              <a:rPr lang="en-US" dirty="0" smtClean="0"/>
              <a:t>, if at all we did not get any major changes from the client.</a:t>
            </a:r>
          </a:p>
          <a:p>
            <a:endParaRPr lang="en-US" dirty="0" smtClean="0"/>
          </a:p>
          <a:p>
            <a:r>
              <a:rPr lang="en-US" b="1" u="sng" dirty="0" smtClean="0"/>
              <a:t>Drawbacks:</a:t>
            </a:r>
          </a:p>
          <a:p>
            <a:pPr>
              <a:buFont typeface="Wingdings" pitchFamily="2" charset="2"/>
              <a:buChar char="ü"/>
            </a:pPr>
            <a:r>
              <a:rPr lang="en-US" dirty="0" smtClean="0"/>
              <a:t>Defect identification will be happen only in the testing phase.</a:t>
            </a:r>
          </a:p>
          <a:p>
            <a:pPr>
              <a:buFont typeface="Wingdings" pitchFamily="2" charset="2"/>
              <a:buChar char="ü"/>
            </a:pPr>
            <a:r>
              <a:rPr lang="en-US" dirty="0" smtClean="0"/>
              <a:t>More time consuming.</a:t>
            </a:r>
          </a:p>
          <a:p>
            <a:pPr>
              <a:buFont typeface="Wingdings" pitchFamily="2" charset="2"/>
              <a:buChar char="ü"/>
            </a:pPr>
            <a:r>
              <a:rPr lang="en-US" dirty="0" smtClean="0"/>
              <a:t>More budget is required.</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352800" y="1523206"/>
            <a:ext cx="1600200" cy="16002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505200" y="1675606"/>
            <a:ext cx="1295400" cy="12954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657600" y="1828006"/>
            <a:ext cx="990600" cy="9906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733800" y="1904206"/>
            <a:ext cx="838200" cy="8382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810000" y="1980406"/>
            <a:ext cx="685800" cy="685800"/>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5400000">
            <a:off x="2058194" y="2132806"/>
            <a:ext cx="411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71600" y="2359818"/>
            <a:ext cx="541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438400" y="913606"/>
            <a:ext cx="373380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4800" y="4507468"/>
            <a:ext cx="8458200" cy="2062103"/>
          </a:xfrm>
          <a:prstGeom prst="rect">
            <a:avLst/>
          </a:prstGeom>
        </p:spPr>
        <p:txBody>
          <a:bodyPr wrap="square">
            <a:spAutoFit/>
          </a:bodyPr>
          <a:lstStyle/>
          <a:p>
            <a:r>
              <a:rPr lang="en-US" sz="2000" b="1" u="sng" dirty="0" smtClean="0"/>
              <a:t>Prototype Model:</a:t>
            </a:r>
          </a:p>
          <a:p>
            <a:pPr>
              <a:buFont typeface="Wingdings" pitchFamily="2" charset="2"/>
              <a:buChar char="Ø"/>
            </a:pPr>
            <a:r>
              <a:rPr lang="en-US" dirty="0" smtClean="0"/>
              <a:t>Based on the requirements received  from the client company is going to start preparing prototype by covering all the requirements. Company will share the same to the client for approval.</a:t>
            </a:r>
          </a:p>
          <a:p>
            <a:pPr>
              <a:buFont typeface="Wingdings" pitchFamily="2" charset="2"/>
              <a:buChar char="Ø"/>
            </a:pPr>
            <a:r>
              <a:rPr lang="en-US" dirty="0" smtClean="0"/>
              <a:t>If at all client reviewed and updated few more changes then we have to update our prototype and share it with the client. This process will continue till either acceptance or rejection of the prototype.</a:t>
            </a:r>
            <a:endParaRPr lang="en-US" dirty="0"/>
          </a:p>
        </p:txBody>
      </p:sp>
      <p:sp>
        <p:nvSpPr>
          <p:cNvPr id="15" name="Rectangle 14"/>
          <p:cNvSpPr/>
          <p:nvPr/>
        </p:nvSpPr>
        <p:spPr>
          <a:xfrm>
            <a:off x="4800600" y="682823"/>
            <a:ext cx="1176156" cy="307777"/>
          </a:xfrm>
          <a:prstGeom prst="rect">
            <a:avLst/>
          </a:prstGeom>
        </p:spPr>
        <p:txBody>
          <a:bodyPr wrap="none">
            <a:spAutoFit/>
          </a:bodyPr>
          <a:lstStyle/>
          <a:p>
            <a:r>
              <a:rPr lang="en-US" sz="1400" dirty="0" smtClean="0"/>
              <a:t>Requirement </a:t>
            </a:r>
            <a:endParaRPr lang="en-US" sz="1400" dirty="0"/>
          </a:p>
        </p:txBody>
      </p:sp>
      <p:sp>
        <p:nvSpPr>
          <p:cNvPr id="16" name="Rectangle 15"/>
          <p:cNvSpPr/>
          <p:nvPr/>
        </p:nvSpPr>
        <p:spPr>
          <a:xfrm>
            <a:off x="5605644" y="1749623"/>
            <a:ext cx="814582" cy="307777"/>
          </a:xfrm>
          <a:prstGeom prst="rect">
            <a:avLst/>
          </a:prstGeom>
        </p:spPr>
        <p:txBody>
          <a:bodyPr wrap="none">
            <a:spAutoFit/>
          </a:bodyPr>
          <a:lstStyle/>
          <a:p>
            <a:r>
              <a:rPr lang="en-US" sz="1400" dirty="0" smtClean="0"/>
              <a:t>Analysis </a:t>
            </a:r>
            <a:endParaRPr lang="en-US" sz="1400" dirty="0"/>
          </a:p>
        </p:txBody>
      </p:sp>
      <p:sp>
        <p:nvSpPr>
          <p:cNvPr id="17" name="Rectangle 16"/>
          <p:cNvSpPr/>
          <p:nvPr/>
        </p:nvSpPr>
        <p:spPr>
          <a:xfrm>
            <a:off x="5181600" y="3197423"/>
            <a:ext cx="938077" cy="307777"/>
          </a:xfrm>
          <a:prstGeom prst="rect">
            <a:avLst/>
          </a:prstGeom>
        </p:spPr>
        <p:txBody>
          <a:bodyPr wrap="none">
            <a:spAutoFit/>
          </a:bodyPr>
          <a:lstStyle/>
          <a:p>
            <a:r>
              <a:rPr lang="en-US" sz="1400" dirty="0" smtClean="0"/>
              <a:t>Designing </a:t>
            </a:r>
            <a:endParaRPr lang="en-US" sz="1400" dirty="0"/>
          </a:p>
        </p:txBody>
      </p:sp>
      <p:sp>
        <p:nvSpPr>
          <p:cNvPr id="18" name="Rectangle 17"/>
          <p:cNvSpPr/>
          <p:nvPr/>
        </p:nvSpPr>
        <p:spPr>
          <a:xfrm>
            <a:off x="3078710" y="3429000"/>
            <a:ext cx="731290" cy="307777"/>
          </a:xfrm>
          <a:prstGeom prst="rect">
            <a:avLst/>
          </a:prstGeom>
        </p:spPr>
        <p:txBody>
          <a:bodyPr wrap="none">
            <a:spAutoFit/>
          </a:bodyPr>
          <a:lstStyle/>
          <a:p>
            <a:r>
              <a:rPr lang="en-US" sz="1400" dirty="0" smtClean="0"/>
              <a:t>Coding </a:t>
            </a:r>
            <a:endParaRPr lang="en-US" sz="1400" dirty="0"/>
          </a:p>
        </p:txBody>
      </p:sp>
      <p:sp>
        <p:nvSpPr>
          <p:cNvPr id="19" name="Rectangle 18"/>
          <p:cNvSpPr/>
          <p:nvPr/>
        </p:nvSpPr>
        <p:spPr>
          <a:xfrm>
            <a:off x="1828800" y="2667000"/>
            <a:ext cx="737381" cy="307777"/>
          </a:xfrm>
          <a:prstGeom prst="rect">
            <a:avLst/>
          </a:prstGeom>
        </p:spPr>
        <p:txBody>
          <a:bodyPr wrap="none">
            <a:spAutoFit/>
          </a:bodyPr>
          <a:lstStyle/>
          <a:p>
            <a:r>
              <a:rPr lang="en-US" sz="1400" dirty="0" smtClean="0"/>
              <a:t>Testing </a:t>
            </a:r>
            <a:endParaRPr lang="en-US" sz="1400" dirty="0"/>
          </a:p>
        </p:txBody>
      </p:sp>
      <p:sp>
        <p:nvSpPr>
          <p:cNvPr id="20" name="Rectangle 19"/>
          <p:cNvSpPr/>
          <p:nvPr/>
        </p:nvSpPr>
        <p:spPr>
          <a:xfrm rot="19890159">
            <a:off x="1542125" y="1116653"/>
            <a:ext cx="2092624" cy="307777"/>
          </a:xfrm>
          <a:prstGeom prst="rect">
            <a:avLst/>
          </a:prstGeom>
        </p:spPr>
        <p:txBody>
          <a:bodyPr wrap="none">
            <a:spAutoFit/>
          </a:bodyPr>
          <a:lstStyle/>
          <a:p>
            <a:r>
              <a:rPr lang="en-US" sz="1400" dirty="0" smtClean="0"/>
              <a:t>Delivery and maintenance</a:t>
            </a:r>
            <a:endParaRPr lang="en-US" sz="1400" dirty="0"/>
          </a:p>
        </p:txBody>
      </p:sp>
      <p:cxnSp>
        <p:nvCxnSpPr>
          <p:cNvPr id="22" name="Straight Connector 21"/>
          <p:cNvCxnSpPr/>
          <p:nvPr/>
        </p:nvCxnSpPr>
        <p:spPr>
          <a:xfrm rot="5400000">
            <a:off x="4189412" y="761206"/>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4190206" y="9890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4190206" y="12176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4190206" y="14462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4190206" y="1674812"/>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4190206" y="1903412"/>
            <a:ext cx="152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067362" y="1981200"/>
            <a:ext cx="276038" cy="307777"/>
          </a:xfrm>
          <a:prstGeom prst="rect">
            <a:avLst/>
          </a:prstGeom>
        </p:spPr>
        <p:txBody>
          <a:bodyPr wrap="none">
            <a:spAutoFit/>
          </a:bodyPr>
          <a:lstStyle/>
          <a:p>
            <a:r>
              <a:rPr lang="en-US" sz="1400" dirty="0" smtClean="0"/>
              <a:t>1</a:t>
            </a:r>
            <a:endParaRPr lang="en-US" sz="1400" dirty="0"/>
          </a:p>
        </p:txBody>
      </p:sp>
      <p:sp>
        <p:nvSpPr>
          <p:cNvPr id="29" name="Rectangle 28"/>
          <p:cNvSpPr/>
          <p:nvPr/>
        </p:nvSpPr>
        <p:spPr>
          <a:xfrm>
            <a:off x="4216556" y="457200"/>
            <a:ext cx="279244" cy="307777"/>
          </a:xfrm>
          <a:prstGeom prst="rect">
            <a:avLst/>
          </a:prstGeom>
        </p:spPr>
        <p:txBody>
          <a:bodyPr wrap="none">
            <a:spAutoFit/>
          </a:bodyPr>
          <a:lstStyle/>
          <a:p>
            <a:r>
              <a:rPr lang="en-US" sz="1400" dirty="0" smtClean="0"/>
              <a:t>n</a:t>
            </a:r>
            <a:endParaRPr lang="en-US" sz="1400" dirty="0"/>
          </a:p>
        </p:txBody>
      </p:sp>
      <p:sp>
        <p:nvSpPr>
          <p:cNvPr id="31" name="Footer Placeholder 30"/>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2031325"/>
          </a:xfrm>
          <a:prstGeom prst="rect">
            <a:avLst/>
          </a:prstGeom>
        </p:spPr>
        <p:txBody>
          <a:bodyPr wrap="square">
            <a:spAutoFit/>
          </a:bodyPr>
          <a:lstStyle/>
          <a:p>
            <a:pPr>
              <a:buFont typeface="Wingdings" pitchFamily="2" charset="2"/>
              <a:buChar char="Ø"/>
            </a:pPr>
            <a:r>
              <a:rPr lang="en-US" dirty="0" smtClean="0"/>
              <a:t>If the client rejected the prototype then we have to stop our work on it.</a:t>
            </a:r>
          </a:p>
          <a:p>
            <a:pPr>
              <a:buFont typeface="Wingdings" pitchFamily="2" charset="2"/>
              <a:buChar char="Ø"/>
            </a:pPr>
            <a:r>
              <a:rPr lang="en-US" dirty="0" smtClean="0"/>
              <a:t>If at all he accepted the prototype then we have to kick start with the actual work on it.</a:t>
            </a:r>
          </a:p>
          <a:p>
            <a:endParaRPr lang="en-US" dirty="0" smtClean="0"/>
          </a:p>
          <a:p>
            <a:r>
              <a:rPr lang="en-US" b="1" u="sng" dirty="0" smtClean="0"/>
              <a:t>Advantages:</a:t>
            </a:r>
          </a:p>
          <a:p>
            <a:pPr>
              <a:buFont typeface="Wingdings" pitchFamily="2" charset="2"/>
              <a:buChar char="ü"/>
            </a:pPr>
            <a:r>
              <a:rPr lang="en-US" dirty="0" smtClean="0"/>
              <a:t>Client visibility will be more.</a:t>
            </a:r>
          </a:p>
          <a:p>
            <a:pPr>
              <a:buFont typeface="Wingdings" pitchFamily="2" charset="2"/>
              <a:buChar char="ü"/>
            </a:pPr>
            <a:r>
              <a:rPr lang="en-US" dirty="0" smtClean="0"/>
              <a:t>Scope of getting the projects from the client will be more based on the client satisfaction on prototype.</a:t>
            </a:r>
          </a:p>
        </p:txBody>
      </p:sp>
      <p:sp>
        <p:nvSpPr>
          <p:cNvPr id="3" name="Rectangle 2"/>
          <p:cNvSpPr/>
          <p:nvPr/>
        </p:nvSpPr>
        <p:spPr>
          <a:xfrm>
            <a:off x="3200400" y="2362200"/>
            <a:ext cx="2362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 </a:t>
            </a:r>
            <a:endParaRPr lang="en-US" dirty="0"/>
          </a:p>
        </p:txBody>
      </p:sp>
      <p:sp>
        <p:nvSpPr>
          <p:cNvPr id="4" name="Rectangle 3"/>
          <p:cNvSpPr/>
          <p:nvPr/>
        </p:nvSpPr>
        <p:spPr>
          <a:xfrm>
            <a:off x="3200400" y="3124200"/>
            <a:ext cx="2362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Analysis </a:t>
            </a:r>
            <a:endParaRPr lang="en-US" dirty="0"/>
          </a:p>
        </p:txBody>
      </p:sp>
      <p:sp>
        <p:nvSpPr>
          <p:cNvPr id="5" name="Rectangle 4"/>
          <p:cNvSpPr/>
          <p:nvPr/>
        </p:nvSpPr>
        <p:spPr>
          <a:xfrm>
            <a:off x="3200400" y="3886200"/>
            <a:ext cx="2362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 </a:t>
            </a:r>
            <a:endParaRPr lang="en-US" dirty="0"/>
          </a:p>
        </p:txBody>
      </p:sp>
      <p:sp>
        <p:nvSpPr>
          <p:cNvPr id="6" name="Rectangle 5"/>
          <p:cNvSpPr/>
          <p:nvPr/>
        </p:nvSpPr>
        <p:spPr>
          <a:xfrm>
            <a:off x="3200400" y="4648200"/>
            <a:ext cx="2362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a:t>
            </a:r>
            <a:endParaRPr lang="en-US" dirty="0"/>
          </a:p>
        </p:txBody>
      </p:sp>
      <p:sp>
        <p:nvSpPr>
          <p:cNvPr id="7" name="Rectangle 6"/>
          <p:cNvSpPr/>
          <p:nvPr/>
        </p:nvSpPr>
        <p:spPr>
          <a:xfrm>
            <a:off x="1600200" y="56388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 </a:t>
            </a:r>
            <a:endParaRPr lang="en-US" dirty="0"/>
          </a:p>
        </p:txBody>
      </p:sp>
      <p:sp>
        <p:nvSpPr>
          <p:cNvPr id="8" name="Rectangle 7"/>
          <p:cNvSpPr/>
          <p:nvPr/>
        </p:nvSpPr>
        <p:spPr>
          <a:xfrm>
            <a:off x="6019800" y="56388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Waterfall model</a:t>
            </a:r>
            <a:endParaRPr lang="en-US" dirty="0"/>
          </a:p>
        </p:txBody>
      </p:sp>
      <p:cxnSp>
        <p:nvCxnSpPr>
          <p:cNvPr id="14" name="Straight Arrow Connector 13"/>
          <p:cNvCxnSpPr/>
          <p:nvPr/>
        </p:nvCxnSpPr>
        <p:spPr>
          <a:xfrm rot="5400000">
            <a:off x="4190206" y="3656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191794" y="4418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191794" y="28948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33600" y="5334000"/>
            <a:ext cx="449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191794" y="51046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981200" y="5486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6476206" y="54856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752891" y="5026223"/>
            <a:ext cx="724109" cy="307777"/>
          </a:xfrm>
          <a:prstGeom prst="rect">
            <a:avLst/>
          </a:prstGeom>
        </p:spPr>
        <p:txBody>
          <a:bodyPr wrap="none">
            <a:spAutoFit/>
          </a:bodyPr>
          <a:lstStyle/>
          <a:p>
            <a:r>
              <a:rPr lang="en-US" sz="1400" dirty="0" smtClean="0"/>
              <a:t>Accept </a:t>
            </a:r>
            <a:endParaRPr lang="en-US" sz="1400" dirty="0"/>
          </a:p>
        </p:txBody>
      </p:sp>
      <p:sp>
        <p:nvSpPr>
          <p:cNvPr id="25" name="Rectangle 24"/>
          <p:cNvSpPr/>
          <p:nvPr/>
        </p:nvSpPr>
        <p:spPr>
          <a:xfrm>
            <a:off x="1752600" y="5029200"/>
            <a:ext cx="1035092" cy="307777"/>
          </a:xfrm>
          <a:prstGeom prst="rect">
            <a:avLst/>
          </a:prstGeom>
        </p:spPr>
        <p:txBody>
          <a:bodyPr wrap="none">
            <a:spAutoFit/>
          </a:bodyPr>
          <a:lstStyle/>
          <a:p>
            <a:r>
              <a:rPr lang="en-US" sz="1400" dirty="0" smtClean="0"/>
              <a:t>Not Accept </a:t>
            </a:r>
            <a:endParaRPr lang="en-US" sz="1400" dirty="0"/>
          </a:p>
        </p:txBody>
      </p:sp>
      <p:sp>
        <p:nvSpPr>
          <p:cNvPr id="26" name="Rectangle 25"/>
          <p:cNvSpPr/>
          <p:nvPr/>
        </p:nvSpPr>
        <p:spPr>
          <a:xfrm>
            <a:off x="4724400" y="4267200"/>
            <a:ext cx="585417" cy="307777"/>
          </a:xfrm>
          <a:prstGeom prst="rect">
            <a:avLst/>
          </a:prstGeom>
        </p:spPr>
        <p:txBody>
          <a:bodyPr wrap="none">
            <a:spAutoFit/>
          </a:bodyPr>
          <a:lstStyle/>
          <a:p>
            <a:r>
              <a:rPr lang="en-US" sz="1400" dirty="0" smtClean="0"/>
              <a:t>Send </a:t>
            </a:r>
            <a:endParaRPr lang="en-US" sz="1400" dirty="0"/>
          </a:p>
        </p:txBody>
      </p:sp>
      <p:sp>
        <p:nvSpPr>
          <p:cNvPr id="23" name="Footer Placeholder 22"/>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686800" cy="5632311"/>
          </a:xfrm>
          <a:prstGeom prst="rect">
            <a:avLst/>
          </a:prstGeom>
          <a:noFill/>
        </p:spPr>
        <p:txBody>
          <a:bodyPr wrap="square" rtlCol="0">
            <a:spAutoFit/>
          </a:bodyPr>
          <a:lstStyle/>
          <a:p>
            <a:r>
              <a:rPr lang="en-US" b="1" u="sng" dirty="0" smtClean="0"/>
              <a:t>QUALITY ASSURANCE</a:t>
            </a:r>
          </a:p>
          <a:p>
            <a:endParaRPr lang="en-US" dirty="0"/>
          </a:p>
          <a:p>
            <a:r>
              <a:rPr lang="en-US" dirty="0" smtClean="0"/>
              <a:t>It is the process of verifying all the standards and processes of company for giving right product to the customer.</a:t>
            </a:r>
          </a:p>
          <a:p>
            <a:r>
              <a:rPr lang="en-US" dirty="0" smtClean="0"/>
              <a:t>We are going to verify are we building the right product or not.</a:t>
            </a:r>
          </a:p>
          <a:p>
            <a:endParaRPr lang="en-US" dirty="0"/>
          </a:p>
          <a:p>
            <a:r>
              <a:rPr lang="en-US" b="1" u="sng" dirty="0" smtClean="0"/>
              <a:t>QUALITY CONTROL</a:t>
            </a:r>
          </a:p>
          <a:p>
            <a:endParaRPr lang="en-US" dirty="0"/>
          </a:p>
          <a:p>
            <a:r>
              <a:rPr lang="en-US" dirty="0" smtClean="0"/>
              <a:t>It is the process of validating the application, based on the requirements and verify are we building the product right or not.</a:t>
            </a:r>
          </a:p>
          <a:p>
            <a:endParaRPr lang="en-US" dirty="0"/>
          </a:p>
          <a:p>
            <a:r>
              <a:rPr lang="en-US" b="1" u="sng" dirty="0" smtClean="0"/>
              <a:t>VERIFICATION</a:t>
            </a:r>
          </a:p>
          <a:p>
            <a:endParaRPr lang="en-US" dirty="0"/>
          </a:p>
          <a:p>
            <a:r>
              <a:rPr lang="en-US" dirty="0" smtClean="0"/>
              <a:t>It is a technique in quality assurance and we will verify the process for delivering the right product to the customer.</a:t>
            </a:r>
          </a:p>
          <a:p>
            <a:endParaRPr lang="en-US" dirty="0"/>
          </a:p>
          <a:p>
            <a:r>
              <a:rPr lang="en-US" b="1" u="sng" dirty="0" smtClean="0"/>
              <a:t>VALIDATION</a:t>
            </a:r>
          </a:p>
          <a:p>
            <a:endParaRPr lang="en-US" dirty="0"/>
          </a:p>
          <a:p>
            <a:r>
              <a:rPr lang="en-US" dirty="0" smtClean="0"/>
              <a:t>It is a technique under quality control, here we will do the actual testing for delivering quality software to the customer.</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209" y="762000"/>
            <a:ext cx="8695191" cy="5078313"/>
          </a:xfrm>
          <a:prstGeom prst="rect">
            <a:avLst/>
          </a:prstGeom>
        </p:spPr>
        <p:txBody>
          <a:bodyPr wrap="square">
            <a:spAutoFit/>
          </a:bodyPr>
          <a:lstStyle/>
          <a:p>
            <a:r>
              <a:rPr lang="en-US" b="1" u="sng" dirty="0" smtClean="0"/>
              <a:t>Drawbacks:</a:t>
            </a:r>
          </a:p>
          <a:p>
            <a:pPr>
              <a:buFont typeface="Wingdings" pitchFamily="2" charset="2"/>
              <a:buChar char="ü"/>
            </a:pPr>
            <a:r>
              <a:rPr lang="en-US" dirty="0" smtClean="0"/>
              <a:t>The prototype cost will be taken care by the company, if at all client rejects the Prototype, company is going to loose entire cost spent on prototype.</a:t>
            </a:r>
          </a:p>
          <a:p>
            <a:pPr>
              <a:buFont typeface="Wingdings" pitchFamily="2" charset="2"/>
              <a:buChar char="ü"/>
            </a:pPr>
            <a:r>
              <a:rPr lang="en-US" dirty="0" smtClean="0"/>
              <a:t>Mistake done in requirement, analysis, design, coding are going to find in testing phase, due to this we may deliver in </a:t>
            </a:r>
            <a:r>
              <a:rPr lang="en-US" dirty="0" err="1" smtClean="0"/>
              <a:t>ontime</a:t>
            </a:r>
            <a:r>
              <a:rPr lang="en-US" dirty="0" smtClean="0"/>
              <a:t> or not.</a:t>
            </a:r>
          </a:p>
          <a:p>
            <a:pPr>
              <a:buFont typeface="Wingdings" pitchFamily="2" charset="2"/>
              <a:buChar char="ü"/>
            </a:pPr>
            <a:endParaRPr lang="en-US" dirty="0" smtClean="0"/>
          </a:p>
          <a:p>
            <a:pPr>
              <a:buFont typeface="Wingdings" pitchFamily="2" charset="2"/>
              <a:buChar char="ü"/>
            </a:pPr>
            <a:endParaRPr lang="en-US" dirty="0" smtClean="0"/>
          </a:p>
          <a:p>
            <a:r>
              <a:rPr lang="en-US" b="1" u="sng" dirty="0" smtClean="0"/>
              <a:t>V – V MODEL</a:t>
            </a:r>
          </a:p>
          <a:p>
            <a:pPr>
              <a:buFont typeface="Wingdings" pitchFamily="2" charset="2"/>
              <a:buChar char="Ø"/>
            </a:pPr>
            <a:endParaRPr lang="en-US" dirty="0" smtClean="0"/>
          </a:p>
          <a:p>
            <a:pPr>
              <a:buFont typeface="Wingdings" pitchFamily="2" charset="2"/>
              <a:buChar char="Ø"/>
            </a:pPr>
            <a:r>
              <a:rPr lang="en-US" dirty="0" smtClean="0"/>
              <a:t>We can also call it as a verification and validation model.</a:t>
            </a:r>
          </a:p>
          <a:p>
            <a:pPr>
              <a:buFont typeface="Wingdings" pitchFamily="2" charset="2"/>
              <a:buChar char="Ø"/>
            </a:pPr>
            <a:r>
              <a:rPr lang="en-US" dirty="0" smtClean="0"/>
              <a:t>By using verification in all the phases we are going to verify all the documents and standards whether we are on right track to deliver right product to the customer.</a:t>
            </a:r>
          </a:p>
          <a:p>
            <a:pPr>
              <a:buFont typeface="Wingdings" pitchFamily="2" charset="2"/>
              <a:buChar char="Ø"/>
            </a:pPr>
            <a:r>
              <a:rPr lang="en-US" dirty="0" smtClean="0"/>
              <a:t>Testing team involvement will be there right from starting of the project.</a:t>
            </a:r>
          </a:p>
          <a:p>
            <a:pPr>
              <a:buFont typeface="Wingdings" pitchFamily="2" charset="2"/>
              <a:buChar char="Ø"/>
            </a:pPr>
            <a:r>
              <a:rPr lang="en-US" dirty="0" err="1" smtClean="0"/>
              <a:t>Parallely</a:t>
            </a:r>
            <a:r>
              <a:rPr lang="en-US" dirty="0" smtClean="0"/>
              <a:t> to all the phases we will involve and we will design various scenarios and test cases.</a:t>
            </a:r>
          </a:p>
          <a:p>
            <a:pPr>
              <a:buFont typeface="Wingdings" pitchFamily="2" charset="2"/>
              <a:buChar char="Ø"/>
            </a:pPr>
            <a:r>
              <a:rPr lang="en-US" dirty="0" smtClean="0"/>
              <a:t>Once we get the build from development team we need to use designed test cases and go ahead with test case execution.</a:t>
            </a:r>
          </a:p>
          <a:p>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rot="10800000" flipH="1" flipV="1">
            <a:off x="1981200" y="914399"/>
            <a:ext cx="236220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343400" y="914399"/>
            <a:ext cx="236220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52600" y="1371599"/>
            <a:ext cx="5105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09800" y="1981199"/>
            <a:ext cx="419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43200" y="2590799"/>
            <a:ext cx="3276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124200" y="3198811"/>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76400" y="914399"/>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400800" y="912811"/>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71600" y="499646"/>
            <a:ext cx="1209755" cy="338554"/>
          </a:xfrm>
          <a:prstGeom prst="rect">
            <a:avLst/>
          </a:prstGeom>
          <a:noFill/>
        </p:spPr>
        <p:txBody>
          <a:bodyPr wrap="none" rtlCol="0">
            <a:spAutoFit/>
          </a:bodyPr>
          <a:lstStyle/>
          <a:p>
            <a:r>
              <a:rPr lang="en-US" sz="1600" b="1" dirty="0" smtClean="0"/>
              <a:t>Verification </a:t>
            </a:r>
            <a:endParaRPr lang="en-US" sz="1600" b="1" dirty="0"/>
          </a:p>
        </p:txBody>
      </p:sp>
      <p:sp>
        <p:nvSpPr>
          <p:cNvPr id="32" name="TextBox 31"/>
          <p:cNvSpPr txBox="1"/>
          <p:nvPr/>
        </p:nvSpPr>
        <p:spPr>
          <a:xfrm>
            <a:off x="6299088" y="499646"/>
            <a:ext cx="1046633" cy="338554"/>
          </a:xfrm>
          <a:prstGeom prst="rect">
            <a:avLst/>
          </a:prstGeom>
          <a:noFill/>
        </p:spPr>
        <p:txBody>
          <a:bodyPr wrap="none" rtlCol="0">
            <a:spAutoFit/>
          </a:bodyPr>
          <a:lstStyle/>
          <a:p>
            <a:r>
              <a:rPr lang="en-US" sz="1600" b="1" dirty="0" smtClean="0"/>
              <a:t>Validation</a:t>
            </a:r>
            <a:endParaRPr lang="en-US" sz="1600" b="1" dirty="0"/>
          </a:p>
        </p:txBody>
      </p:sp>
      <p:sp>
        <p:nvSpPr>
          <p:cNvPr id="33" name="TextBox 32"/>
          <p:cNvSpPr txBox="1"/>
          <p:nvPr/>
        </p:nvSpPr>
        <p:spPr>
          <a:xfrm>
            <a:off x="952892" y="1033046"/>
            <a:ext cx="1339597" cy="338554"/>
          </a:xfrm>
          <a:prstGeom prst="rect">
            <a:avLst/>
          </a:prstGeom>
          <a:noFill/>
        </p:spPr>
        <p:txBody>
          <a:bodyPr wrap="none" rtlCol="0">
            <a:spAutoFit/>
          </a:bodyPr>
          <a:lstStyle/>
          <a:p>
            <a:r>
              <a:rPr lang="en-US" sz="1600" b="1" dirty="0" smtClean="0"/>
              <a:t>Requirement </a:t>
            </a:r>
            <a:endParaRPr lang="en-US" sz="1600" b="1" dirty="0"/>
          </a:p>
        </p:txBody>
      </p:sp>
      <p:sp>
        <p:nvSpPr>
          <p:cNvPr id="34" name="TextBox 33"/>
          <p:cNvSpPr txBox="1"/>
          <p:nvPr/>
        </p:nvSpPr>
        <p:spPr>
          <a:xfrm>
            <a:off x="6515492" y="1066800"/>
            <a:ext cx="523798" cy="338554"/>
          </a:xfrm>
          <a:prstGeom prst="rect">
            <a:avLst/>
          </a:prstGeom>
          <a:noFill/>
        </p:spPr>
        <p:txBody>
          <a:bodyPr wrap="none" rtlCol="0">
            <a:spAutoFit/>
          </a:bodyPr>
          <a:lstStyle/>
          <a:p>
            <a:r>
              <a:rPr lang="en-US" sz="1600" b="1" dirty="0" smtClean="0"/>
              <a:t>UAT</a:t>
            </a:r>
            <a:endParaRPr lang="en-US" sz="1600" b="1" dirty="0"/>
          </a:p>
        </p:txBody>
      </p:sp>
      <p:sp>
        <p:nvSpPr>
          <p:cNvPr id="35" name="TextBox 34"/>
          <p:cNvSpPr txBox="1"/>
          <p:nvPr/>
        </p:nvSpPr>
        <p:spPr>
          <a:xfrm>
            <a:off x="1767715" y="1718846"/>
            <a:ext cx="927177" cy="338554"/>
          </a:xfrm>
          <a:prstGeom prst="rect">
            <a:avLst/>
          </a:prstGeom>
          <a:noFill/>
        </p:spPr>
        <p:txBody>
          <a:bodyPr wrap="none" rtlCol="0">
            <a:spAutoFit/>
          </a:bodyPr>
          <a:lstStyle/>
          <a:p>
            <a:r>
              <a:rPr lang="en-US" sz="1600" b="1" dirty="0" smtClean="0"/>
              <a:t>Analysis </a:t>
            </a:r>
            <a:endParaRPr lang="en-US" sz="1600" b="1" dirty="0"/>
          </a:p>
        </p:txBody>
      </p:sp>
      <p:sp>
        <p:nvSpPr>
          <p:cNvPr id="36" name="TextBox 35"/>
          <p:cNvSpPr txBox="1"/>
          <p:nvPr/>
        </p:nvSpPr>
        <p:spPr>
          <a:xfrm>
            <a:off x="2133600" y="2328446"/>
            <a:ext cx="1061509" cy="338554"/>
          </a:xfrm>
          <a:prstGeom prst="rect">
            <a:avLst/>
          </a:prstGeom>
          <a:noFill/>
        </p:spPr>
        <p:txBody>
          <a:bodyPr wrap="none" rtlCol="0">
            <a:spAutoFit/>
          </a:bodyPr>
          <a:lstStyle/>
          <a:p>
            <a:r>
              <a:rPr lang="en-US" sz="1600" b="1" dirty="0" smtClean="0"/>
              <a:t>Designing </a:t>
            </a:r>
            <a:endParaRPr lang="en-US" sz="1600" b="1" dirty="0"/>
          </a:p>
        </p:txBody>
      </p:sp>
      <p:sp>
        <p:nvSpPr>
          <p:cNvPr id="37" name="TextBox 36"/>
          <p:cNvSpPr txBox="1"/>
          <p:nvPr/>
        </p:nvSpPr>
        <p:spPr>
          <a:xfrm>
            <a:off x="2927169" y="2938046"/>
            <a:ext cx="819455" cy="338554"/>
          </a:xfrm>
          <a:prstGeom prst="rect">
            <a:avLst/>
          </a:prstGeom>
          <a:noFill/>
        </p:spPr>
        <p:txBody>
          <a:bodyPr wrap="none" rtlCol="0">
            <a:spAutoFit/>
          </a:bodyPr>
          <a:lstStyle/>
          <a:p>
            <a:r>
              <a:rPr lang="en-US" sz="1600" b="1" dirty="0" smtClean="0"/>
              <a:t>Coding </a:t>
            </a:r>
            <a:endParaRPr lang="en-US" sz="1600" b="1" dirty="0"/>
          </a:p>
        </p:txBody>
      </p:sp>
      <p:sp>
        <p:nvSpPr>
          <p:cNvPr id="38" name="TextBox 37"/>
          <p:cNvSpPr txBox="1"/>
          <p:nvPr/>
        </p:nvSpPr>
        <p:spPr>
          <a:xfrm>
            <a:off x="5060769" y="2938046"/>
            <a:ext cx="1190519" cy="338554"/>
          </a:xfrm>
          <a:prstGeom prst="rect">
            <a:avLst/>
          </a:prstGeom>
          <a:noFill/>
        </p:spPr>
        <p:txBody>
          <a:bodyPr wrap="none" rtlCol="0">
            <a:spAutoFit/>
          </a:bodyPr>
          <a:lstStyle/>
          <a:p>
            <a:r>
              <a:rPr lang="en-US" sz="1600" b="1" dirty="0" smtClean="0"/>
              <a:t>Unit Testing</a:t>
            </a:r>
            <a:endParaRPr lang="en-US" sz="1600" b="1" dirty="0"/>
          </a:p>
        </p:txBody>
      </p:sp>
      <p:sp>
        <p:nvSpPr>
          <p:cNvPr id="39" name="TextBox 38"/>
          <p:cNvSpPr txBox="1"/>
          <p:nvPr/>
        </p:nvSpPr>
        <p:spPr>
          <a:xfrm>
            <a:off x="5539575" y="2328446"/>
            <a:ext cx="1766381" cy="338554"/>
          </a:xfrm>
          <a:prstGeom prst="rect">
            <a:avLst/>
          </a:prstGeom>
          <a:noFill/>
        </p:spPr>
        <p:txBody>
          <a:bodyPr wrap="none" rtlCol="0">
            <a:spAutoFit/>
          </a:bodyPr>
          <a:lstStyle/>
          <a:p>
            <a:r>
              <a:rPr lang="en-US" sz="1600" b="1" dirty="0" smtClean="0"/>
              <a:t>Integration Testing</a:t>
            </a:r>
            <a:endParaRPr lang="en-US" sz="1600" b="1" dirty="0"/>
          </a:p>
        </p:txBody>
      </p:sp>
      <p:sp>
        <p:nvSpPr>
          <p:cNvPr id="40" name="TextBox 39"/>
          <p:cNvSpPr txBox="1"/>
          <p:nvPr/>
        </p:nvSpPr>
        <p:spPr>
          <a:xfrm>
            <a:off x="6042759" y="1718846"/>
            <a:ext cx="1433213" cy="338554"/>
          </a:xfrm>
          <a:prstGeom prst="rect">
            <a:avLst/>
          </a:prstGeom>
          <a:noFill/>
        </p:spPr>
        <p:txBody>
          <a:bodyPr wrap="none" rtlCol="0">
            <a:spAutoFit/>
          </a:bodyPr>
          <a:lstStyle/>
          <a:p>
            <a:r>
              <a:rPr lang="en-US" sz="1600" b="1" dirty="0" smtClean="0"/>
              <a:t>System Testing</a:t>
            </a:r>
            <a:endParaRPr lang="en-US" sz="1600" b="1" dirty="0"/>
          </a:p>
        </p:txBody>
      </p:sp>
      <p:sp>
        <p:nvSpPr>
          <p:cNvPr id="41" name="TextBox 40"/>
          <p:cNvSpPr txBox="1"/>
          <p:nvPr/>
        </p:nvSpPr>
        <p:spPr>
          <a:xfrm>
            <a:off x="228600" y="4417874"/>
            <a:ext cx="8686800" cy="2031325"/>
          </a:xfrm>
          <a:prstGeom prst="rect">
            <a:avLst/>
          </a:prstGeom>
          <a:noFill/>
        </p:spPr>
        <p:txBody>
          <a:bodyPr wrap="square" rtlCol="0">
            <a:spAutoFit/>
          </a:bodyPr>
          <a:lstStyle/>
          <a:p>
            <a:r>
              <a:rPr lang="en-US" b="1" dirty="0" smtClean="0"/>
              <a:t>Advantages:</a:t>
            </a:r>
          </a:p>
          <a:p>
            <a:endParaRPr lang="en-US" b="1" dirty="0" smtClean="0"/>
          </a:p>
          <a:p>
            <a:pPr>
              <a:buFont typeface="Wingdings" pitchFamily="2" charset="2"/>
              <a:buChar char="ü"/>
            </a:pPr>
            <a:r>
              <a:rPr lang="en-US" dirty="0" smtClean="0"/>
              <a:t>With the verification we can cross check in every phase whether we are on right track as per the requirement.</a:t>
            </a:r>
          </a:p>
          <a:p>
            <a:pPr>
              <a:buFont typeface="Wingdings" pitchFamily="2" charset="2"/>
              <a:buChar char="ü"/>
            </a:pPr>
            <a:r>
              <a:rPr lang="en-US" dirty="0" smtClean="0"/>
              <a:t>Testing team will be involving from start, any deviations to the requirements they can identify in the earlier stage.</a:t>
            </a:r>
          </a:p>
          <a:p>
            <a:pPr>
              <a:buFont typeface="Wingdings" pitchFamily="2" charset="2"/>
              <a:buChar char="ü"/>
            </a:pPr>
            <a:r>
              <a:rPr lang="en-US" dirty="0" smtClean="0"/>
              <a:t>We can assure quality  product or project deliver to the client in </a:t>
            </a:r>
            <a:r>
              <a:rPr lang="en-US" dirty="0" err="1" smtClean="0"/>
              <a:t>ontime</a:t>
            </a:r>
            <a:r>
              <a:rPr lang="en-US" dirty="0" smtClean="0"/>
              <a:t> and </a:t>
            </a:r>
            <a:r>
              <a:rPr lang="en-US" dirty="0" err="1" smtClean="0"/>
              <a:t>onbudget</a:t>
            </a:r>
            <a:r>
              <a:rPr lang="en-US" dirty="0" smtClean="0"/>
              <a:t>.</a:t>
            </a:r>
            <a:endParaRPr lang="en-US" dirty="0"/>
          </a:p>
        </p:txBody>
      </p:sp>
      <p:sp>
        <p:nvSpPr>
          <p:cNvPr id="22" name="Footer Placeholder 21"/>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388" y="664488"/>
            <a:ext cx="8439612" cy="5355312"/>
          </a:xfrm>
          <a:prstGeom prst="rect">
            <a:avLst/>
          </a:prstGeom>
        </p:spPr>
        <p:txBody>
          <a:bodyPr wrap="square">
            <a:spAutoFit/>
          </a:bodyPr>
          <a:lstStyle/>
          <a:p>
            <a:r>
              <a:rPr lang="en-US" b="1" dirty="0" smtClean="0"/>
              <a:t>Disadvantages:</a:t>
            </a:r>
          </a:p>
          <a:p>
            <a:endParaRPr lang="en-US" dirty="0" smtClean="0"/>
          </a:p>
          <a:p>
            <a:pPr>
              <a:buFont typeface="Wingdings" pitchFamily="2" charset="2"/>
              <a:buChar char="ü"/>
            </a:pPr>
            <a:r>
              <a:rPr lang="en-US" dirty="0" smtClean="0"/>
              <a:t>Stable requirements are required to continue this model.</a:t>
            </a:r>
          </a:p>
          <a:p>
            <a:pPr>
              <a:buFont typeface="Wingdings" pitchFamily="2" charset="2"/>
              <a:buChar char="ü"/>
            </a:pPr>
            <a:r>
              <a:rPr lang="en-US" dirty="0" smtClean="0"/>
              <a:t>More budget is required due to maintaining testing team from </a:t>
            </a:r>
            <a:r>
              <a:rPr lang="en-US" smtClean="0"/>
              <a:t>beginning of </a:t>
            </a:r>
            <a:r>
              <a:rPr lang="en-US" dirty="0" smtClean="0"/>
              <a:t>the project.  </a:t>
            </a:r>
          </a:p>
          <a:p>
            <a:pPr>
              <a:buFont typeface="Wingdings" pitchFamily="2" charset="2"/>
              <a:buChar char="ü"/>
            </a:pPr>
            <a:endParaRPr lang="en-US" dirty="0" smtClean="0"/>
          </a:p>
          <a:p>
            <a:endParaRPr lang="en-US" dirty="0" smtClean="0"/>
          </a:p>
          <a:p>
            <a:r>
              <a:rPr lang="en-US" b="1" u="sng" dirty="0" smtClean="0"/>
              <a:t>AGILE MODEL</a:t>
            </a:r>
          </a:p>
          <a:p>
            <a:endParaRPr lang="en-US" dirty="0" smtClean="0"/>
          </a:p>
          <a:p>
            <a:pPr algn="just">
              <a:buFont typeface="Wingdings" pitchFamily="2" charset="2"/>
              <a:buChar char="Ø"/>
            </a:pPr>
            <a:r>
              <a:rPr lang="en-US" dirty="0" smtClean="0"/>
              <a:t>For any projects/products which are not having stable requirements then they have to approach agile model as it is most suitable and more visibility to the client on daily basis.</a:t>
            </a:r>
          </a:p>
          <a:p>
            <a:pPr algn="just">
              <a:buFont typeface="Wingdings" pitchFamily="2" charset="2"/>
              <a:buChar char="Ø"/>
            </a:pPr>
            <a:endParaRPr lang="en-US" dirty="0" smtClean="0"/>
          </a:p>
          <a:p>
            <a:pPr algn="just">
              <a:buFont typeface="Wingdings" pitchFamily="2" charset="2"/>
              <a:buChar char="Ø"/>
            </a:pPr>
            <a:r>
              <a:rPr lang="en-US" dirty="0" smtClean="0"/>
              <a:t>Scrum master is the person who is going to manage all the testing and development activities on daily basis, he will monitor and ensure every thing is going on as per the sprint time lines.</a:t>
            </a:r>
          </a:p>
          <a:p>
            <a:pPr algn="just">
              <a:buFont typeface="Wingdings" pitchFamily="2" charset="2"/>
              <a:buChar char="Ø"/>
            </a:pPr>
            <a:endParaRPr lang="en-US" dirty="0" smtClean="0"/>
          </a:p>
          <a:p>
            <a:pPr algn="just">
              <a:buFont typeface="Wingdings" pitchFamily="2" charset="2"/>
              <a:buChar char="Ø"/>
            </a:pPr>
            <a:r>
              <a:rPr lang="en-US" dirty="0" smtClean="0"/>
              <a:t>Product owner is the person from client side and he will cross check all the activities from both development and testing team are working according to the client requirements.</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1"/>
            <a:ext cx="8458200" cy="2031325"/>
          </a:xfrm>
          <a:prstGeom prst="rect">
            <a:avLst/>
          </a:prstGeom>
        </p:spPr>
        <p:txBody>
          <a:bodyPr wrap="square">
            <a:spAutoFit/>
          </a:bodyPr>
          <a:lstStyle/>
          <a:p>
            <a:r>
              <a:rPr lang="en-US" dirty="0" smtClean="0"/>
              <a:t>All the requirements are splited into stories by the scrum master and he will derive tasks from the stories based on the priority to the client and depends on the time lines given by the team(Estimations) and he will include all those tasks into that sprint and according teams needs to work.</a:t>
            </a:r>
          </a:p>
          <a:p>
            <a:r>
              <a:rPr lang="en-US" dirty="0" smtClean="0"/>
              <a:t>Usually sprint duration will be nearly 2-3 weeks.</a:t>
            </a:r>
          </a:p>
          <a:p>
            <a:endParaRPr lang="en-US" dirty="0" smtClean="0"/>
          </a:p>
          <a:p>
            <a:r>
              <a:rPr lang="en-US" dirty="0" smtClean="0"/>
              <a:t>This process will continue till end of all the stories given by the client.</a:t>
            </a:r>
          </a:p>
        </p:txBody>
      </p:sp>
      <p:sp>
        <p:nvSpPr>
          <p:cNvPr id="3" name="Rectangle 2"/>
          <p:cNvSpPr/>
          <p:nvPr/>
        </p:nvSpPr>
        <p:spPr>
          <a:xfrm>
            <a:off x="685800" y="4648200"/>
            <a:ext cx="160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requirements</a:t>
            </a:r>
            <a:endParaRPr lang="en-US" dirty="0"/>
          </a:p>
        </p:txBody>
      </p:sp>
      <p:sp>
        <p:nvSpPr>
          <p:cNvPr id="4" name="Rectangle 3"/>
          <p:cNvSpPr/>
          <p:nvPr/>
        </p:nvSpPr>
        <p:spPr>
          <a:xfrm>
            <a:off x="3200400" y="4648200"/>
            <a:ext cx="160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Stories (scrum masters)</a:t>
            </a:r>
            <a:endParaRPr lang="en-US" dirty="0"/>
          </a:p>
        </p:txBody>
      </p:sp>
      <p:sp>
        <p:nvSpPr>
          <p:cNvPr id="5" name="Rectangle 4"/>
          <p:cNvSpPr/>
          <p:nvPr/>
        </p:nvSpPr>
        <p:spPr>
          <a:xfrm>
            <a:off x="6096000" y="4572000"/>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Tasks </a:t>
            </a:r>
            <a:endParaRPr lang="en-US" dirty="0"/>
          </a:p>
        </p:txBody>
      </p:sp>
      <p:sp>
        <p:nvSpPr>
          <p:cNvPr id="6" name="Rectangle 5"/>
          <p:cNvSpPr/>
          <p:nvPr/>
        </p:nvSpPr>
        <p:spPr>
          <a:xfrm>
            <a:off x="7848600" y="4572000"/>
            <a:ext cx="914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a:t>
            </a:r>
            <a:endParaRPr lang="en-US" dirty="0"/>
          </a:p>
        </p:txBody>
      </p:sp>
      <p:sp>
        <p:nvSpPr>
          <p:cNvPr id="7" name="Oval 6"/>
          <p:cNvSpPr/>
          <p:nvPr/>
        </p:nvSpPr>
        <p:spPr>
          <a:xfrm>
            <a:off x="4800600" y="2743200"/>
            <a:ext cx="14478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Sprint </a:t>
            </a:r>
            <a:endParaRPr lang="en-US" dirty="0"/>
          </a:p>
        </p:txBody>
      </p:sp>
      <p:sp>
        <p:nvSpPr>
          <p:cNvPr id="8" name="Rectangle 7"/>
          <p:cNvSpPr/>
          <p:nvPr/>
        </p:nvSpPr>
        <p:spPr>
          <a:xfrm>
            <a:off x="3505200" y="3700046"/>
            <a:ext cx="866584" cy="338554"/>
          </a:xfrm>
          <a:prstGeom prst="rect">
            <a:avLst/>
          </a:prstGeom>
        </p:spPr>
        <p:txBody>
          <a:bodyPr wrap="none">
            <a:spAutoFit/>
          </a:bodyPr>
          <a:lstStyle/>
          <a:p>
            <a:r>
              <a:rPr lang="en-US" sz="1600" dirty="0" smtClean="0"/>
              <a:t>Delivery</a:t>
            </a:r>
            <a:endParaRPr lang="en-US" sz="1600" dirty="0"/>
          </a:p>
        </p:txBody>
      </p:sp>
      <p:sp>
        <p:nvSpPr>
          <p:cNvPr id="9" name="Rectangle 8"/>
          <p:cNvSpPr/>
          <p:nvPr/>
        </p:nvSpPr>
        <p:spPr>
          <a:xfrm>
            <a:off x="3581400" y="2819400"/>
            <a:ext cx="765274" cy="338554"/>
          </a:xfrm>
          <a:prstGeom prst="rect">
            <a:avLst/>
          </a:prstGeom>
        </p:spPr>
        <p:txBody>
          <a:bodyPr wrap="none">
            <a:spAutoFit/>
          </a:bodyPr>
          <a:lstStyle/>
          <a:p>
            <a:r>
              <a:rPr lang="en-US" sz="1600" dirty="0" smtClean="0"/>
              <a:t>Testing</a:t>
            </a:r>
            <a:endParaRPr lang="en-US" sz="1600" dirty="0"/>
          </a:p>
        </p:txBody>
      </p:sp>
      <p:sp>
        <p:nvSpPr>
          <p:cNvPr id="10" name="Rectangle 9"/>
          <p:cNvSpPr/>
          <p:nvPr/>
        </p:nvSpPr>
        <p:spPr>
          <a:xfrm>
            <a:off x="4648200" y="2133600"/>
            <a:ext cx="760144" cy="338554"/>
          </a:xfrm>
          <a:prstGeom prst="rect">
            <a:avLst/>
          </a:prstGeom>
        </p:spPr>
        <p:txBody>
          <a:bodyPr wrap="none">
            <a:spAutoFit/>
          </a:bodyPr>
          <a:lstStyle/>
          <a:p>
            <a:r>
              <a:rPr lang="en-US" sz="1600" dirty="0" smtClean="0"/>
              <a:t>Coding</a:t>
            </a:r>
            <a:endParaRPr lang="en-US" sz="1600" dirty="0"/>
          </a:p>
        </p:txBody>
      </p:sp>
      <p:sp>
        <p:nvSpPr>
          <p:cNvPr id="11" name="Rectangle 10"/>
          <p:cNvSpPr/>
          <p:nvPr/>
        </p:nvSpPr>
        <p:spPr>
          <a:xfrm>
            <a:off x="6096000" y="2057400"/>
            <a:ext cx="1453155" cy="338554"/>
          </a:xfrm>
          <a:prstGeom prst="rect">
            <a:avLst/>
          </a:prstGeom>
        </p:spPr>
        <p:txBody>
          <a:bodyPr wrap="none">
            <a:spAutoFit/>
          </a:bodyPr>
          <a:lstStyle/>
          <a:p>
            <a:r>
              <a:rPr lang="en-US" sz="1600" dirty="0" smtClean="0"/>
              <a:t>Scrum Meeting</a:t>
            </a:r>
            <a:endParaRPr lang="en-US" sz="1600" dirty="0"/>
          </a:p>
        </p:txBody>
      </p:sp>
      <p:sp>
        <p:nvSpPr>
          <p:cNvPr id="12" name="Rectangle 11"/>
          <p:cNvSpPr/>
          <p:nvPr/>
        </p:nvSpPr>
        <p:spPr>
          <a:xfrm>
            <a:off x="6875886" y="2971800"/>
            <a:ext cx="744114" cy="338554"/>
          </a:xfrm>
          <a:prstGeom prst="rect">
            <a:avLst/>
          </a:prstGeom>
        </p:spPr>
        <p:txBody>
          <a:bodyPr wrap="none">
            <a:spAutoFit/>
          </a:bodyPr>
          <a:lstStyle/>
          <a:p>
            <a:r>
              <a:rPr lang="en-US" sz="1600" dirty="0" smtClean="0"/>
              <a:t>Design</a:t>
            </a:r>
            <a:endParaRPr lang="en-US" sz="1600" dirty="0"/>
          </a:p>
        </p:txBody>
      </p:sp>
      <p:sp>
        <p:nvSpPr>
          <p:cNvPr id="13" name="Rectangle 12"/>
          <p:cNvSpPr/>
          <p:nvPr/>
        </p:nvSpPr>
        <p:spPr>
          <a:xfrm>
            <a:off x="6691002" y="3776246"/>
            <a:ext cx="852798" cy="338554"/>
          </a:xfrm>
          <a:prstGeom prst="rect">
            <a:avLst/>
          </a:prstGeom>
        </p:spPr>
        <p:txBody>
          <a:bodyPr wrap="none">
            <a:spAutoFit/>
          </a:bodyPr>
          <a:lstStyle/>
          <a:p>
            <a:r>
              <a:rPr lang="en-US" sz="1600" dirty="0" smtClean="0"/>
              <a:t>Analysis</a:t>
            </a:r>
            <a:endParaRPr lang="en-US" sz="1600" dirty="0"/>
          </a:p>
        </p:txBody>
      </p:sp>
      <p:sp>
        <p:nvSpPr>
          <p:cNvPr id="14" name="Rectangle 13"/>
          <p:cNvSpPr/>
          <p:nvPr/>
        </p:nvSpPr>
        <p:spPr>
          <a:xfrm>
            <a:off x="2416955" y="4614446"/>
            <a:ext cx="707245" cy="338554"/>
          </a:xfrm>
          <a:prstGeom prst="rect">
            <a:avLst/>
          </a:prstGeom>
        </p:spPr>
        <p:txBody>
          <a:bodyPr wrap="none">
            <a:spAutoFit/>
          </a:bodyPr>
          <a:lstStyle/>
          <a:p>
            <a:r>
              <a:rPr lang="en-US" sz="1600" dirty="0" smtClean="0"/>
              <a:t>Divide</a:t>
            </a:r>
            <a:endParaRPr lang="en-US" sz="1600" dirty="0"/>
          </a:p>
        </p:txBody>
      </p:sp>
      <p:cxnSp>
        <p:nvCxnSpPr>
          <p:cNvPr id="16" name="Straight Arrow Connector 15"/>
          <p:cNvCxnSpPr>
            <a:stCxn id="3" idx="3"/>
            <a:endCxn id="4" idx="1"/>
          </p:cNvCxnSpPr>
          <p:nvPr/>
        </p:nvCxnSpPr>
        <p:spPr>
          <a:xfrm>
            <a:off x="2286000" y="49911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800600" y="4572000"/>
            <a:ext cx="1225015" cy="338554"/>
          </a:xfrm>
          <a:prstGeom prst="rect">
            <a:avLst/>
          </a:prstGeom>
        </p:spPr>
        <p:txBody>
          <a:bodyPr wrap="none">
            <a:spAutoFit/>
          </a:bodyPr>
          <a:lstStyle/>
          <a:p>
            <a:r>
              <a:rPr lang="en-US" sz="1600" dirty="0" smtClean="0"/>
              <a:t>High priority</a:t>
            </a:r>
            <a:endParaRPr lang="en-US" sz="1600" dirty="0"/>
          </a:p>
        </p:txBody>
      </p:sp>
      <p:cxnSp>
        <p:nvCxnSpPr>
          <p:cNvPr id="20" name="Straight Arrow Connector 19"/>
          <p:cNvCxnSpPr>
            <a:stCxn id="4" idx="3"/>
            <a:endCxn id="5" idx="1"/>
          </p:cNvCxnSpPr>
          <p:nvPr/>
        </p:nvCxnSpPr>
        <p:spPr>
          <a:xfrm>
            <a:off x="4800600" y="49911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3"/>
            <a:endCxn id="6" idx="1"/>
          </p:cNvCxnSpPr>
          <p:nvPr/>
        </p:nvCxnSpPr>
        <p:spPr>
          <a:xfrm>
            <a:off x="7010400" y="49911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122439" y="4444425"/>
            <a:ext cx="726161" cy="584775"/>
          </a:xfrm>
          <a:prstGeom prst="rect">
            <a:avLst/>
          </a:prstGeom>
        </p:spPr>
        <p:txBody>
          <a:bodyPr wrap="none">
            <a:spAutoFit/>
          </a:bodyPr>
          <a:lstStyle/>
          <a:p>
            <a:r>
              <a:rPr lang="en-US" sz="1600" dirty="0" smtClean="0"/>
              <a:t>Sprint </a:t>
            </a:r>
          </a:p>
          <a:p>
            <a:r>
              <a:rPr lang="en-US" sz="1600" dirty="0" smtClean="0"/>
              <a:t>Demo </a:t>
            </a:r>
            <a:endParaRPr lang="en-US" sz="1600" dirty="0"/>
          </a:p>
        </p:txBody>
      </p:sp>
      <p:cxnSp>
        <p:nvCxnSpPr>
          <p:cNvPr id="28" name="Straight Connector 27"/>
          <p:cNvCxnSpPr>
            <a:endCxn id="8" idx="3"/>
          </p:cNvCxnSpPr>
          <p:nvPr/>
        </p:nvCxnSpPr>
        <p:spPr>
          <a:xfrm rot="10800000" flipV="1">
            <a:off x="4371784" y="3733799"/>
            <a:ext cx="505016" cy="135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9" idx="3"/>
          </p:cNvCxnSpPr>
          <p:nvPr/>
        </p:nvCxnSpPr>
        <p:spPr>
          <a:xfrm rot="10800000">
            <a:off x="4346674" y="2988678"/>
            <a:ext cx="530126" cy="135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0" idx="2"/>
          </p:cNvCxnSpPr>
          <p:nvPr/>
        </p:nvCxnSpPr>
        <p:spPr>
          <a:xfrm rot="16200000" flipV="1">
            <a:off x="4969413" y="2531013"/>
            <a:ext cx="347246" cy="229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7"/>
            <a:endCxn id="11" idx="2"/>
          </p:cNvCxnSpPr>
          <p:nvPr/>
        </p:nvCxnSpPr>
        <p:spPr>
          <a:xfrm rot="5400000" flipH="1" flipV="1">
            <a:off x="6155420" y="2276908"/>
            <a:ext cx="548112" cy="786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2" idx="1"/>
          </p:cNvCxnSpPr>
          <p:nvPr/>
        </p:nvCxnSpPr>
        <p:spPr>
          <a:xfrm flipV="1">
            <a:off x="6248400" y="3141077"/>
            <a:ext cx="627486" cy="59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13" idx="1"/>
          </p:cNvCxnSpPr>
          <p:nvPr/>
        </p:nvCxnSpPr>
        <p:spPr>
          <a:xfrm>
            <a:off x="6172200" y="3810000"/>
            <a:ext cx="518802" cy="135523"/>
          </a:xfrm>
          <a:prstGeom prst="line">
            <a:avLst/>
          </a:prstGeom>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rot="19858430">
            <a:off x="5890867" y="4017205"/>
            <a:ext cx="263042" cy="143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6" idx="2"/>
          </p:cNvCxnSpPr>
          <p:nvPr/>
        </p:nvCxnSpPr>
        <p:spPr>
          <a:xfrm rot="5400000">
            <a:off x="8001000" y="57150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a:off x="2743200" y="6019800"/>
            <a:ext cx="556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2286000" y="55626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931555" y="5681246"/>
            <a:ext cx="1415452" cy="338554"/>
          </a:xfrm>
          <a:prstGeom prst="rect">
            <a:avLst/>
          </a:prstGeom>
        </p:spPr>
        <p:txBody>
          <a:bodyPr wrap="none">
            <a:spAutoFit/>
          </a:bodyPr>
          <a:lstStyle/>
          <a:p>
            <a:r>
              <a:rPr lang="en-US" sz="1600" dirty="0" smtClean="0"/>
              <a:t>Enhancements</a:t>
            </a:r>
            <a:endParaRPr lang="en-US" sz="1600" dirty="0"/>
          </a:p>
        </p:txBody>
      </p:sp>
      <p:sp>
        <p:nvSpPr>
          <p:cNvPr id="50" name="Rectangle 49"/>
          <p:cNvSpPr/>
          <p:nvPr/>
        </p:nvSpPr>
        <p:spPr>
          <a:xfrm>
            <a:off x="4953000" y="6062246"/>
            <a:ext cx="807722" cy="338554"/>
          </a:xfrm>
          <a:prstGeom prst="rect">
            <a:avLst/>
          </a:prstGeom>
        </p:spPr>
        <p:txBody>
          <a:bodyPr wrap="none">
            <a:spAutoFit/>
          </a:bodyPr>
          <a:lstStyle/>
          <a:p>
            <a:r>
              <a:rPr lang="en-US" sz="1600" dirty="0" smtClean="0"/>
              <a:t>Defects</a:t>
            </a:r>
            <a:endParaRPr lang="en-US" sz="1600" dirty="0"/>
          </a:p>
        </p:txBody>
      </p:sp>
      <p:sp>
        <p:nvSpPr>
          <p:cNvPr id="35" name="Footer Placeholder 3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52400"/>
            <a:ext cx="8382000" cy="6463308"/>
          </a:xfrm>
          <a:prstGeom prst="rect">
            <a:avLst/>
          </a:prstGeom>
        </p:spPr>
        <p:txBody>
          <a:bodyPr wrap="square">
            <a:spAutoFit/>
          </a:bodyPr>
          <a:lstStyle/>
          <a:p>
            <a:pPr algn="just"/>
            <a:r>
              <a:rPr lang="en-US" b="1" u="sng" dirty="0" smtClean="0"/>
              <a:t>Scrum Meeting/Daily Stand up meetings:</a:t>
            </a:r>
          </a:p>
          <a:p>
            <a:pPr algn="just"/>
            <a:endParaRPr lang="en-US" dirty="0" smtClean="0"/>
          </a:p>
          <a:p>
            <a:pPr algn="just"/>
            <a:r>
              <a:rPr lang="en-US" dirty="0" smtClean="0"/>
              <a:t>This is the meeting conducted by the scrum masters with development and testing teams for tracking the project/product development activities.</a:t>
            </a:r>
          </a:p>
          <a:p>
            <a:pPr algn="just"/>
            <a:r>
              <a:rPr lang="en-US" dirty="0" smtClean="0"/>
              <a:t>If at all anybody struck with any issues they can update those issues and resolutions will be found in this meeting.</a:t>
            </a:r>
          </a:p>
          <a:p>
            <a:pPr algn="just"/>
            <a:endParaRPr lang="en-US" dirty="0" smtClean="0"/>
          </a:p>
          <a:p>
            <a:pPr algn="just"/>
            <a:r>
              <a:rPr lang="en-US" dirty="0" smtClean="0"/>
              <a:t>Here every body need to update tasks covered on that day and planning of tomorrow and regarding the issues. </a:t>
            </a:r>
          </a:p>
          <a:p>
            <a:pPr algn="just"/>
            <a:r>
              <a:rPr lang="en-US" b="1" u="sng" dirty="0" smtClean="0"/>
              <a:t>Advantages</a:t>
            </a:r>
          </a:p>
          <a:p>
            <a:pPr algn="just">
              <a:buFont typeface="Wingdings" pitchFamily="2" charset="2"/>
              <a:buChar char="ü"/>
            </a:pPr>
            <a:r>
              <a:rPr lang="en-US" dirty="0" smtClean="0"/>
              <a:t>High visibility will be there to the client</a:t>
            </a:r>
          </a:p>
          <a:p>
            <a:pPr algn="just">
              <a:buFont typeface="Wingdings" pitchFamily="2" charset="2"/>
              <a:buChar char="ü"/>
            </a:pPr>
            <a:endParaRPr lang="en-US" dirty="0" smtClean="0"/>
          </a:p>
          <a:p>
            <a:pPr algn="just">
              <a:buFont typeface="Wingdings" pitchFamily="2" charset="2"/>
              <a:buChar char="ü"/>
            </a:pPr>
            <a:r>
              <a:rPr lang="en-US" dirty="0" smtClean="0"/>
              <a:t>On daily basis client will check this product or project features if at all he found to change any thing then immediately he can update to the scrum master so that development teams will try to change those feature instantly in coming sprints.</a:t>
            </a:r>
          </a:p>
          <a:p>
            <a:pPr algn="just">
              <a:buFont typeface="Wingdings" pitchFamily="2" charset="2"/>
              <a:buChar char="ü"/>
            </a:pPr>
            <a:endParaRPr lang="en-US" dirty="0" smtClean="0"/>
          </a:p>
          <a:p>
            <a:pPr algn="just">
              <a:buFont typeface="Wingdings" pitchFamily="2" charset="2"/>
              <a:buChar char="ü"/>
            </a:pPr>
            <a:r>
              <a:rPr lang="en-US" dirty="0" smtClean="0"/>
              <a:t>It wont take more time for the development and testing activities.</a:t>
            </a:r>
          </a:p>
          <a:p>
            <a:pPr algn="just"/>
            <a:r>
              <a:rPr lang="en-US" b="1" u="sng" dirty="0" smtClean="0"/>
              <a:t>Disadvantages </a:t>
            </a:r>
          </a:p>
          <a:p>
            <a:pPr algn="just"/>
            <a:endParaRPr lang="en-US" dirty="0" smtClean="0"/>
          </a:p>
          <a:p>
            <a:pPr algn="just">
              <a:buFont typeface="Wingdings" pitchFamily="2" charset="2"/>
              <a:buChar char="ü"/>
            </a:pPr>
            <a:r>
              <a:rPr lang="en-US" dirty="0" smtClean="0"/>
              <a:t>Poor documentation will be there</a:t>
            </a:r>
          </a:p>
          <a:p>
            <a:pPr algn="just">
              <a:buFont typeface="Wingdings" pitchFamily="2" charset="2"/>
              <a:buChar char="ü"/>
            </a:pPr>
            <a:endParaRPr lang="en-US" dirty="0" smtClean="0"/>
          </a:p>
          <a:p>
            <a:pPr algn="just">
              <a:buFont typeface="Wingdings" pitchFamily="2" charset="2"/>
              <a:buChar char="ü"/>
            </a:pPr>
            <a:r>
              <a:rPr lang="en-US" dirty="0" smtClean="0"/>
              <a:t>Both development and testing team will be allocated with some tasks. So that teams feels more busy with work. </a:t>
            </a:r>
          </a:p>
        </p:txBody>
      </p:sp>
      <p:sp>
        <p:nvSpPr>
          <p:cNvPr id="5" name="Footer Placeholder 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82000" cy="4801314"/>
          </a:xfrm>
          <a:prstGeom prst="rect">
            <a:avLst/>
          </a:prstGeom>
        </p:spPr>
        <p:txBody>
          <a:bodyPr wrap="square">
            <a:spAutoFit/>
          </a:bodyPr>
          <a:lstStyle/>
          <a:p>
            <a:pPr algn="ctr"/>
            <a:r>
              <a:rPr lang="en-US" b="1" dirty="0" smtClean="0"/>
              <a:t>TYPES OF ENVIRONMENTS</a:t>
            </a:r>
          </a:p>
          <a:p>
            <a:pPr algn="just"/>
            <a:endParaRPr lang="en-US" dirty="0" smtClean="0"/>
          </a:p>
          <a:p>
            <a:pPr algn="just"/>
            <a:r>
              <a:rPr lang="en-US" dirty="0" smtClean="0"/>
              <a:t>The place or area where we are going to develop the application or accessing the application is called environment. </a:t>
            </a:r>
          </a:p>
          <a:p>
            <a:pPr algn="just"/>
            <a:r>
              <a:rPr lang="en-US" dirty="0" smtClean="0"/>
              <a:t>Four types of environment will be there</a:t>
            </a:r>
          </a:p>
          <a:p>
            <a:pPr algn="just"/>
            <a:endParaRPr lang="en-US" dirty="0" smtClean="0"/>
          </a:p>
          <a:p>
            <a:pPr marL="342900" indent="-342900" algn="just">
              <a:buFont typeface="+mj-lt"/>
              <a:buAutoNum type="arabicPeriod"/>
            </a:pPr>
            <a:r>
              <a:rPr lang="en-US" dirty="0" smtClean="0"/>
              <a:t>Standalone environment or 1-tier architecture</a:t>
            </a:r>
          </a:p>
          <a:p>
            <a:pPr marL="342900" indent="-342900" algn="just">
              <a:buFont typeface="+mj-lt"/>
              <a:buAutoNum type="arabicPeriod"/>
            </a:pPr>
            <a:r>
              <a:rPr lang="en-US" dirty="0" smtClean="0"/>
              <a:t>Client-server environment or 2-tier architecture</a:t>
            </a:r>
          </a:p>
          <a:p>
            <a:pPr marL="342900" indent="-342900" algn="just">
              <a:buFont typeface="+mj-lt"/>
              <a:buAutoNum type="arabicPeriod"/>
            </a:pPr>
            <a:r>
              <a:rPr lang="en-US" dirty="0" smtClean="0"/>
              <a:t>Web environment or 3-tier architecture</a:t>
            </a:r>
          </a:p>
          <a:p>
            <a:pPr marL="342900" indent="-342900" algn="just">
              <a:buFont typeface="+mj-lt"/>
              <a:buAutoNum type="arabicPeriod"/>
            </a:pPr>
            <a:r>
              <a:rPr lang="en-US" dirty="0" smtClean="0"/>
              <a:t>Distributed environment or n-tier architecture</a:t>
            </a:r>
          </a:p>
          <a:p>
            <a:pPr marL="342900" indent="-342900" algn="just">
              <a:buFont typeface="+mj-lt"/>
              <a:buAutoNum type="arabicPeriod"/>
            </a:pPr>
            <a:endParaRPr lang="en-US" dirty="0" smtClean="0"/>
          </a:p>
          <a:p>
            <a:pPr algn="just"/>
            <a:r>
              <a:rPr lang="en-US" sz="2000" b="1" u="sng" dirty="0" smtClean="0"/>
              <a:t>1. Standalone Environment:</a:t>
            </a:r>
          </a:p>
          <a:p>
            <a:pPr algn="just"/>
            <a:endParaRPr lang="en-US" dirty="0" smtClean="0"/>
          </a:p>
          <a:p>
            <a:pPr algn="just">
              <a:buFont typeface="Wingdings" pitchFamily="2" charset="2"/>
              <a:buChar char="Ø"/>
            </a:pPr>
            <a:r>
              <a:rPr lang="en-US" dirty="0" smtClean="0"/>
              <a:t>Any application or software is installing or using in single system for personal usage then  that environment is called standalone environment.</a:t>
            </a:r>
          </a:p>
          <a:p>
            <a:pPr algn="just">
              <a:buFont typeface="Wingdings" pitchFamily="2" charset="2"/>
              <a:buChar char="Ø"/>
            </a:pPr>
            <a:r>
              <a:rPr lang="en-US" dirty="0" smtClean="0"/>
              <a:t>We cannot access the data from other systems because it will be limited to specific system.</a:t>
            </a:r>
          </a:p>
        </p:txBody>
      </p:sp>
      <p:sp>
        <p:nvSpPr>
          <p:cNvPr id="3" name="Rectangle 2"/>
          <p:cNvSpPr/>
          <p:nvPr/>
        </p:nvSpPr>
        <p:spPr>
          <a:xfrm>
            <a:off x="3657600" y="50292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
            </a:r>
          </a:p>
          <a:p>
            <a:pPr algn="ctr"/>
            <a:endParaRPr lang="en-US" dirty="0" smtClean="0"/>
          </a:p>
          <a:p>
            <a:pPr algn="ctr"/>
            <a:r>
              <a:rPr lang="en-US" dirty="0" smtClean="0"/>
              <a:t>BL</a:t>
            </a:r>
          </a:p>
          <a:p>
            <a:pPr algn="ctr"/>
            <a:endParaRPr lang="en-US" dirty="0" smtClean="0"/>
          </a:p>
          <a:p>
            <a:pPr algn="ctr"/>
            <a:r>
              <a:rPr lang="en-US" dirty="0" smtClean="0"/>
              <a:t>DL</a:t>
            </a:r>
            <a:endParaRPr lang="en-US" dirty="0"/>
          </a:p>
        </p:txBody>
      </p:sp>
      <p:sp>
        <p:nvSpPr>
          <p:cNvPr id="5" name="Footer Placeholder 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588" y="228600"/>
            <a:ext cx="8287212" cy="2585323"/>
          </a:xfrm>
          <a:prstGeom prst="rect">
            <a:avLst/>
          </a:prstGeom>
        </p:spPr>
        <p:txBody>
          <a:bodyPr wrap="square">
            <a:spAutoFit/>
          </a:bodyPr>
          <a:lstStyle/>
          <a:p>
            <a:r>
              <a:rPr lang="en-US" b="1" u="sng" dirty="0" smtClean="0"/>
              <a:t>2. Client Server Environment:</a:t>
            </a:r>
          </a:p>
          <a:p>
            <a:endParaRPr lang="en-US" dirty="0" smtClean="0"/>
          </a:p>
          <a:p>
            <a:pPr>
              <a:buFont typeface="Wingdings" pitchFamily="2" charset="2"/>
              <a:buChar char="Ø"/>
            </a:pPr>
            <a:r>
              <a:rPr lang="en-US" dirty="0" smtClean="0"/>
              <a:t>The application or software which we are able to access in the specific area or limited environment is called client server environment.</a:t>
            </a:r>
          </a:p>
          <a:p>
            <a:pPr>
              <a:buFont typeface="Wingdings" pitchFamily="2" charset="2"/>
              <a:buChar char="Ø"/>
            </a:pPr>
            <a:r>
              <a:rPr lang="en-US" dirty="0" smtClean="0"/>
              <a:t>We are making one system as a server and installing the application after that it will allow us to access the application from the server</a:t>
            </a:r>
          </a:p>
          <a:p>
            <a:endParaRPr lang="en-US" dirty="0" smtClean="0"/>
          </a:p>
          <a:p>
            <a:r>
              <a:rPr lang="en-US" dirty="0" smtClean="0"/>
              <a:t>Ex: companies internal sites, </a:t>
            </a:r>
            <a:r>
              <a:rPr lang="en-US" dirty="0" err="1" smtClean="0"/>
              <a:t>siri</a:t>
            </a:r>
            <a:r>
              <a:rPr lang="en-US" dirty="0" smtClean="0"/>
              <a:t> technologies</a:t>
            </a:r>
          </a:p>
          <a:p>
            <a:endParaRPr lang="en-US" dirty="0" smtClean="0"/>
          </a:p>
        </p:txBody>
      </p:sp>
      <p:sp>
        <p:nvSpPr>
          <p:cNvPr id="5" name="Rectangle 4"/>
          <p:cNvSpPr/>
          <p:nvPr/>
        </p:nvSpPr>
        <p:spPr>
          <a:xfrm>
            <a:off x="1981200" y="28194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DL</a:t>
            </a:r>
          </a:p>
          <a:p>
            <a:pPr algn="ctr"/>
            <a:endParaRPr lang="en-US" dirty="0" smtClean="0"/>
          </a:p>
          <a:p>
            <a:pPr algn="ctr"/>
            <a:endParaRPr lang="en-US" dirty="0" smtClean="0"/>
          </a:p>
          <a:p>
            <a:pPr algn="ctr"/>
            <a:r>
              <a:rPr lang="en-US" dirty="0" smtClean="0"/>
              <a:t>BL</a:t>
            </a:r>
          </a:p>
        </p:txBody>
      </p:sp>
      <p:sp>
        <p:nvSpPr>
          <p:cNvPr id="6" name="Rectangle 5"/>
          <p:cNvSpPr/>
          <p:nvPr/>
        </p:nvSpPr>
        <p:spPr>
          <a:xfrm>
            <a:off x="5181600" y="28194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
            </a:r>
          </a:p>
        </p:txBody>
      </p:sp>
      <p:cxnSp>
        <p:nvCxnSpPr>
          <p:cNvPr id="7" name="Straight Arrow Connector 6"/>
          <p:cNvCxnSpPr/>
          <p:nvPr/>
        </p:nvCxnSpPr>
        <p:spPr>
          <a:xfrm>
            <a:off x="3124200" y="3276600"/>
            <a:ext cx="2057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3124200" y="3886201"/>
            <a:ext cx="2057400" cy="15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800" y="4521875"/>
            <a:ext cx="8534400" cy="2031325"/>
          </a:xfrm>
          <a:prstGeom prst="rect">
            <a:avLst/>
          </a:prstGeom>
          <a:noFill/>
        </p:spPr>
        <p:txBody>
          <a:bodyPr wrap="square" rtlCol="0">
            <a:spAutoFit/>
          </a:bodyPr>
          <a:lstStyle/>
          <a:p>
            <a:r>
              <a:rPr lang="en-US" b="1" u="sng" dirty="0" smtClean="0"/>
              <a:t>3. Web Environment:</a:t>
            </a:r>
          </a:p>
          <a:p>
            <a:endParaRPr lang="en-US" dirty="0" smtClean="0"/>
          </a:p>
          <a:p>
            <a:r>
              <a:rPr lang="en-US" dirty="0" smtClean="0"/>
              <a:t>Any application or software which we are able to access from world wide web that environment is called web environment.</a:t>
            </a:r>
          </a:p>
          <a:p>
            <a:r>
              <a:rPr lang="en-US" dirty="0" smtClean="0"/>
              <a:t>Application will be displayed into the server and it will be linked with the internet by making or giving a URL based on that we can access the application by using the same URL in the internet.</a:t>
            </a:r>
            <a:endParaRPr lang="en-US" dirty="0"/>
          </a:p>
        </p:txBody>
      </p:sp>
      <p:sp>
        <p:nvSpPr>
          <p:cNvPr id="10" name="Rectangle 9"/>
          <p:cNvSpPr/>
          <p:nvPr/>
        </p:nvSpPr>
        <p:spPr>
          <a:xfrm>
            <a:off x="5344448" y="2511623"/>
            <a:ext cx="773225" cy="307777"/>
          </a:xfrm>
          <a:prstGeom prst="rect">
            <a:avLst/>
          </a:prstGeom>
        </p:spPr>
        <p:txBody>
          <a:bodyPr wrap="none">
            <a:spAutoFit/>
          </a:bodyPr>
          <a:lstStyle/>
          <a:p>
            <a:r>
              <a:rPr lang="en-US" sz="1400" b="1" dirty="0" smtClean="0"/>
              <a:t>SYSTEM</a:t>
            </a:r>
            <a:endParaRPr lang="en-US" sz="1400" b="1" dirty="0"/>
          </a:p>
        </p:txBody>
      </p:sp>
      <p:sp>
        <p:nvSpPr>
          <p:cNvPr id="11" name="Rectangle 10"/>
          <p:cNvSpPr/>
          <p:nvPr/>
        </p:nvSpPr>
        <p:spPr>
          <a:xfrm>
            <a:off x="2209800" y="2511623"/>
            <a:ext cx="751552" cy="307777"/>
          </a:xfrm>
          <a:prstGeom prst="rect">
            <a:avLst/>
          </a:prstGeom>
        </p:spPr>
        <p:txBody>
          <a:bodyPr wrap="none">
            <a:spAutoFit/>
          </a:bodyPr>
          <a:lstStyle/>
          <a:p>
            <a:r>
              <a:rPr lang="en-US" sz="1400" b="1" dirty="0" smtClean="0"/>
              <a:t>SERVER</a:t>
            </a:r>
            <a:endParaRPr lang="en-US" sz="1400" b="1" dirty="0"/>
          </a:p>
        </p:txBody>
      </p:sp>
      <p:sp>
        <p:nvSpPr>
          <p:cNvPr id="13" name="Footer Placeholder 12"/>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77000" y="4572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
            </a:r>
          </a:p>
        </p:txBody>
      </p:sp>
      <p:sp>
        <p:nvSpPr>
          <p:cNvPr id="6" name="Rectangle 5"/>
          <p:cNvSpPr/>
          <p:nvPr/>
        </p:nvSpPr>
        <p:spPr>
          <a:xfrm>
            <a:off x="4038600" y="4572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a:t>
            </a:r>
          </a:p>
        </p:txBody>
      </p:sp>
      <p:sp>
        <p:nvSpPr>
          <p:cNvPr id="7" name="Rectangle 6"/>
          <p:cNvSpPr/>
          <p:nvPr/>
        </p:nvSpPr>
        <p:spPr>
          <a:xfrm>
            <a:off x="1600200" y="4572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DL</a:t>
            </a:r>
          </a:p>
        </p:txBody>
      </p:sp>
      <p:cxnSp>
        <p:nvCxnSpPr>
          <p:cNvPr id="9" name="Straight Arrow Connector 8"/>
          <p:cNvCxnSpPr/>
          <p:nvPr/>
        </p:nvCxnSpPr>
        <p:spPr>
          <a:xfrm>
            <a:off x="2743200" y="8382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181600" y="8382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5181600" y="16002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a:off x="2743200" y="16002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763048" y="149423"/>
            <a:ext cx="751552" cy="307777"/>
          </a:xfrm>
          <a:prstGeom prst="rect">
            <a:avLst/>
          </a:prstGeom>
        </p:spPr>
        <p:txBody>
          <a:bodyPr wrap="none">
            <a:spAutoFit/>
          </a:bodyPr>
          <a:lstStyle/>
          <a:p>
            <a:r>
              <a:rPr lang="en-US" sz="1400" b="1" dirty="0" smtClean="0"/>
              <a:t>SERVER</a:t>
            </a:r>
            <a:endParaRPr lang="en-US" sz="1400" b="1" dirty="0"/>
          </a:p>
        </p:txBody>
      </p:sp>
      <p:sp>
        <p:nvSpPr>
          <p:cNvPr id="19" name="Rectangle 18"/>
          <p:cNvSpPr/>
          <p:nvPr/>
        </p:nvSpPr>
        <p:spPr>
          <a:xfrm>
            <a:off x="4277648" y="149423"/>
            <a:ext cx="751552" cy="307777"/>
          </a:xfrm>
          <a:prstGeom prst="rect">
            <a:avLst/>
          </a:prstGeom>
        </p:spPr>
        <p:txBody>
          <a:bodyPr wrap="none">
            <a:spAutoFit/>
          </a:bodyPr>
          <a:lstStyle/>
          <a:p>
            <a:r>
              <a:rPr lang="en-US" sz="1400" b="1" dirty="0" smtClean="0"/>
              <a:t>SERVER</a:t>
            </a:r>
            <a:endParaRPr lang="en-US" sz="1400" b="1" dirty="0"/>
          </a:p>
        </p:txBody>
      </p:sp>
      <p:sp>
        <p:nvSpPr>
          <p:cNvPr id="20" name="Rectangle 19"/>
          <p:cNvSpPr/>
          <p:nvPr/>
        </p:nvSpPr>
        <p:spPr>
          <a:xfrm>
            <a:off x="6716048" y="149423"/>
            <a:ext cx="697627" cy="307777"/>
          </a:xfrm>
          <a:prstGeom prst="rect">
            <a:avLst/>
          </a:prstGeom>
        </p:spPr>
        <p:txBody>
          <a:bodyPr wrap="none">
            <a:spAutoFit/>
          </a:bodyPr>
          <a:lstStyle/>
          <a:p>
            <a:r>
              <a:rPr lang="en-US" sz="1400" b="1" dirty="0" smtClean="0"/>
              <a:t>CLIENT</a:t>
            </a:r>
            <a:endParaRPr lang="en-US" sz="1400" b="1" dirty="0"/>
          </a:p>
        </p:txBody>
      </p:sp>
      <p:sp>
        <p:nvSpPr>
          <p:cNvPr id="23" name="Rectangle 22"/>
          <p:cNvSpPr/>
          <p:nvPr/>
        </p:nvSpPr>
        <p:spPr>
          <a:xfrm>
            <a:off x="152400" y="2133600"/>
            <a:ext cx="8763000" cy="2585323"/>
          </a:xfrm>
          <a:prstGeom prst="rect">
            <a:avLst/>
          </a:prstGeom>
        </p:spPr>
        <p:txBody>
          <a:bodyPr wrap="square">
            <a:spAutoFit/>
          </a:bodyPr>
          <a:lstStyle/>
          <a:p>
            <a:r>
              <a:rPr lang="en-US" b="1" u="sng" dirty="0" smtClean="0"/>
              <a:t>4. Distributed Environment:</a:t>
            </a:r>
          </a:p>
          <a:p>
            <a:endParaRPr lang="en-US" dirty="0" smtClean="0"/>
          </a:p>
          <a:p>
            <a:r>
              <a:rPr lang="en-US" dirty="0" smtClean="0"/>
              <a:t>Any application or software is installing or deploying into the server system in multiple locations using many business logic layers and database layers is called distributed environment.</a:t>
            </a:r>
          </a:p>
          <a:p>
            <a:r>
              <a:rPr lang="en-US" dirty="0" smtClean="0"/>
              <a:t>In this environment even though load is getting increased and though one or more servers will be down, then automatically requests will connect to the other business logic layers and database layers and it will give the response.</a:t>
            </a:r>
          </a:p>
          <a:p>
            <a:r>
              <a:rPr lang="en-US" dirty="0" smtClean="0"/>
              <a:t>Ex: Gmail application, Google</a:t>
            </a:r>
            <a:endParaRPr lang="en-US" dirty="0"/>
          </a:p>
        </p:txBody>
      </p:sp>
      <p:sp>
        <p:nvSpPr>
          <p:cNvPr id="24" name="Rectangle 23"/>
          <p:cNvSpPr/>
          <p:nvPr/>
        </p:nvSpPr>
        <p:spPr>
          <a:xfrm>
            <a:off x="6705600" y="50292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t>
            </a:r>
          </a:p>
          <a:p>
            <a:pPr algn="ctr"/>
            <a:r>
              <a:rPr lang="en-US" dirty="0" smtClean="0"/>
              <a:t>PL</a:t>
            </a:r>
          </a:p>
          <a:p>
            <a:pPr algn="ctr"/>
            <a:r>
              <a:rPr lang="en-US" dirty="0" smtClean="0"/>
              <a:t>PL</a:t>
            </a:r>
          </a:p>
        </p:txBody>
      </p:sp>
      <p:sp>
        <p:nvSpPr>
          <p:cNvPr id="25" name="Rectangle 24"/>
          <p:cNvSpPr/>
          <p:nvPr/>
        </p:nvSpPr>
        <p:spPr>
          <a:xfrm>
            <a:off x="4267200" y="50292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a:t>
            </a:r>
          </a:p>
          <a:p>
            <a:pPr algn="ctr"/>
            <a:r>
              <a:rPr lang="en-US" dirty="0" smtClean="0"/>
              <a:t>BL</a:t>
            </a:r>
          </a:p>
          <a:p>
            <a:pPr algn="ctr"/>
            <a:r>
              <a:rPr lang="en-US" dirty="0" smtClean="0"/>
              <a:t>BL</a:t>
            </a:r>
          </a:p>
        </p:txBody>
      </p:sp>
      <p:sp>
        <p:nvSpPr>
          <p:cNvPr id="26" name="Rectangle 25"/>
          <p:cNvSpPr/>
          <p:nvPr/>
        </p:nvSpPr>
        <p:spPr>
          <a:xfrm>
            <a:off x="1828800" y="5029200"/>
            <a:ext cx="1143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DBL</a:t>
            </a:r>
          </a:p>
          <a:p>
            <a:pPr algn="ctr"/>
            <a:r>
              <a:rPr lang="en-US" dirty="0" smtClean="0"/>
              <a:t>DBL</a:t>
            </a:r>
          </a:p>
          <a:p>
            <a:pPr algn="ctr"/>
            <a:r>
              <a:rPr lang="en-US" dirty="0" smtClean="0"/>
              <a:t>DBL</a:t>
            </a:r>
          </a:p>
        </p:txBody>
      </p:sp>
      <p:cxnSp>
        <p:nvCxnSpPr>
          <p:cNvPr id="27" name="Straight Arrow Connector 26"/>
          <p:cNvCxnSpPr/>
          <p:nvPr/>
        </p:nvCxnSpPr>
        <p:spPr>
          <a:xfrm>
            <a:off x="2971800" y="54102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410200" y="54102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0800000">
            <a:off x="5410200" y="61722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a:off x="2971800" y="6172200"/>
            <a:ext cx="1295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991648" y="4676001"/>
            <a:ext cx="751552" cy="307777"/>
          </a:xfrm>
          <a:prstGeom prst="rect">
            <a:avLst/>
          </a:prstGeom>
        </p:spPr>
        <p:txBody>
          <a:bodyPr wrap="none">
            <a:spAutoFit/>
          </a:bodyPr>
          <a:lstStyle/>
          <a:p>
            <a:r>
              <a:rPr lang="en-US" sz="1400" b="1" dirty="0" smtClean="0"/>
              <a:t>SERVER</a:t>
            </a:r>
            <a:endParaRPr lang="en-US" sz="1400" b="1" dirty="0"/>
          </a:p>
        </p:txBody>
      </p:sp>
      <p:sp>
        <p:nvSpPr>
          <p:cNvPr id="32" name="Rectangle 31"/>
          <p:cNvSpPr/>
          <p:nvPr/>
        </p:nvSpPr>
        <p:spPr>
          <a:xfrm>
            <a:off x="4506248" y="4721423"/>
            <a:ext cx="751552" cy="307777"/>
          </a:xfrm>
          <a:prstGeom prst="rect">
            <a:avLst/>
          </a:prstGeom>
        </p:spPr>
        <p:txBody>
          <a:bodyPr wrap="none">
            <a:spAutoFit/>
          </a:bodyPr>
          <a:lstStyle/>
          <a:p>
            <a:r>
              <a:rPr lang="en-US" sz="1400" b="1" dirty="0" smtClean="0"/>
              <a:t>SERVER</a:t>
            </a:r>
            <a:endParaRPr lang="en-US" sz="1400" b="1" dirty="0"/>
          </a:p>
        </p:txBody>
      </p:sp>
      <p:sp>
        <p:nvSpPr>
          <p:cNvPr id="33" name="Rectangle 32"/>
          <p:cNvSpPr/>
          <p:nvPr/>
        </p:nvSpPr>
        <p:spPr>
          <a:xfrm>
            <a:off x="6944648" y="4648200"/>
            <a:ext cx="697627" cy="307777"/>
          </a:xfrm>
          <a:prstGeom prst="rect">
            <a:avLst/>
          </a:prstGeom>
        </p:spPr>
        <p:txBody>
          <a:bodyPr wrap="none">
            <a:spAutoFit/>
          </a:bodyPr>
          <a:lstStyle/>
          <a:p>
            <a:r>
              <a:rPr lang="en-US" sz="1400" b="1" dirty="0" smtClean="0"/>
              <a:t>CLIENT</a:t>
            </a:r>
            <a:endParaRPr lang="en-US" sz="1400" b="1" dirty="0"/>
          </a:p>
        </p:txBody>
      </p:sp>
      <p:sp>
        <p:nvSpPr>
          <p:cNvPr id="35" name="Footer Placeholder 3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304800" y="304800"/>
            <a:ext cx="8534400" cy="4801314"/>
          </a:xfrm>
          <a:prstGeom prst="rect">
            <a:avLst/>
          </a:prstGeom>
        </p:spPr>
        <p:txBody>
          <a:bodyPr wrap="square">
            <a:spAutoFit/>
          </a:bodyPr>
          <a:lstStyle/>
          <a:p>
            <a:pPr algn="ctr"/>
            <a:r>
              <a:rPr lang="en-US" b="1" u="sng" dirty="0" smtClean="0"/>
              <a:t>TYPES OF TESTING</a:t>
            </a:r>
          </a:p>
          <a:p>
            <a:pPr algn="ctr"/>
            <a:endParaRPr lang="en-US" b="1" u="sng" dirty="0" smtClean="0"/>
          </a:p>
          <a:p>
            <a:endParaRPr lang="en-US" dirty="0" smtClean="0"/>
          </a:p>
          <a:p>
            <a:pPr marL="342900" indent="-342900">
              <a:buFont typeface="+mj-lt"/>
              <a:buAutoNum type="arabicPeriod"/>
            </a:pPr>
            <a:r>
              <a:rPr lang="en-US" dirty="0" smtClean="0"/>
              <a:t>Smoke Testing</a:t>
            </a:r>
          </a:p>
          <a:p>
            <a:pPr marL="342900" indent="-342900">
              <a:buFont typeface="+mj-lt"/>
              <a:buAutoNum type="arabicPeriod"/>
            </a:pPr>
            <a:r>
              <a:rPr lang="en-US" dirty="0" smtClean="0"/>
              <a:t>Sanity Testing</a:t>
            </a:r>
          </a:p>
          <a:p>
            <a:pPr marL="342900" indent="-342900">
              <a:buFont typeface="+mj-lt"/>
              <a:buAutoNum type="arabicPeriod"/>
            </a:pPr>
            <a:r>
              <a:rPr lang="en-US" dirty="0" smtClean="0"/>
              <a:t>Retesting </a:t>
            </a:r>
          </a:p>
          <a:p>
            <a:pPr marL="342900" indent="-342900">
              <a:buFont typeface="+mj-lt"/>
              <a:buAutoNum type="arabicPeriod"/>
            </a:pPr>
            <a:r>
              <a:rPr lang="en-US" dirty="0" smtClean="0"/>
              <a:t>Regression Testing</a:t>
            </a:r>
          </a:p>
          <a:p>
            <a:pPr marL="342900" indent="-342900">
              <a:buFont typeface="+mj-lt"/>
              <a:buAutoNum type="arabicPeriod"/>
            </a:pPr>
            <a:r>
              <a:rPr lang="en-US" dirty="0" smtClean="0"/>
              <a:t>Compatibility Testing</a:t>
            </a:r>
          </a:p>
          <a:p>
            <a:pPr marL="342900" indent="-342900">
              <a:buFont typeface="+mj-lt"/>
              <a:buAutoNum type="arabicPeriod"/>
            </a:pPr>
            <a:r>
              <a:rPr lang="en-US" dirty="0" smtClean="0"/>
              <a:t>Performance Testing</a:t>
            </a:r>
          </a:p>
          <a:p>
            <a:pPr marL="342900" indent="-342900">
              <a:buFont typeface="+mj-lt"/>
              <a:buAutoNum type="arabicPeriod"/>
            </a:pPr>
            <a:r>
              <a:rPr lang="en-US" dirty="0" smtClean="0"/>
              <a:t>Install/Uninstall Testing</a:t>
            </a:r>
          </a:p>
          <a:p>
            <a:pPr marL="342900" indent="-342900">
              <a:buFont typeface="+mj-lt"/>
              <a:buAutoNum type="arabicPeriod"/>
            </a:pPr>
            <a:r>
              <a:rPr lang="en-US" dirty="0" err="1" smtClean="0"/>
              <a:t>Adhoc</a:t>
            </a:r>
            <a:r>
              <a:rPr lang="en-US" dirty="0" smtClean="0"/>
              <a:t> Testing</a:t>
            </a:r>
          </a:p>
          <a:p>
            <a:pPr marL="342900" indent="-342900">
              <a:buFont typeface="+mj-lt"/>
              <a:buAutoNum type="arabicPeriod"/>
            </a:pPr>
            <a:r>
              <a:rPr lang="en-US" dirty="0" smtClean="0"/>
              <a:t>Usability Testing</a:t>
            </a:r>
          </a:p>
          <a:p>
            <a:pPr marL="342900" indent="-342900">
              <a:buFont typeface="+mj-lt"/>
              <a:buAutoNum type="arabicPeriod"/>
            </a:pPr>
            <a:r>
              <a:rPr lang="en-US" dirty="0" smtClean="0"/>
              <a:t>Security Testing</a:t>
            </a:r>
          </a:p>
          <a:p>
            <a:pPr marL="342900" indent="-342900">
              <a:buFont typeface="+mj-lt"/>
              <a:buAutoNum type="arabicPeriod"/>
            </a:pPr>
            <a:r>
              <a:rPr lang="en-US" dirty="0" smtClean="0"/>
              <a:t>Functional Testing</a:t>
            </a:r>
          </a:p>
          <a:p>
            <a:pPr marL="342900" indent="-342900">
              <a:buFont typeface="+mj-lt"/>
              <a:buAutoNum type="arabicPeriod"/>
            </a:pPr>
            <a:r>
              <a:rPr lang="en-US" dirty="0" smtClean="0"/>
              <a:t>GUI Testing</a:t>
            </a:r>
          </a:p>
          <a:p>
            <a:pPr marL="342900" indent="-342900">
              <a:buFont typeface="+mj-lt"/>
              <a:buAutoNum type="arabicPeriod"/>
            </a:pPr>
            <a:r>
              <a:rPr lang="en-US" dirty="0" smtClean="0"/>
              <a:t> End to End Testing</a:t>
            </a:r>
          </a:p>
          <a:p>
            <a:pPr marL="342900" indent="-342900">
              <a:buFont typeface="+mj-lt"/>
              <a:buAutoNum type="arabicPeriod"/>
            </a:pPr>
            <a:r>
              <a:rPr lang="en-US" dirty="0" smtClean="0"/>
              <a:t>Recovery Testing</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923" y="304800"/>
            <a:ext cx="8438277" cy="5170646"/>
          </a:xfrm>
          <a:prstGeom prst="rect">
            <a:avLst/>
          </a:prstGeom>
        </p:spPr>
        <p:txBody>
          <a:bodyPr wrap="square">
            <a:spAutoFit/>
          </a:bodyPr>
          <a:lstStyle/>
          <a:p>
            <a:r>
              <a:rPr lang="en-US" sz="2000" b="1" u="sng" dirty="0" smtClean="0"/>
              <a:t>1. Smoke Testing</a:t>
            </a:r>
          </a:p>
          <a:p>
            <a:endParaRPr lang="en-US" dirty="0" smtClean="0"/>
          </a:p>
          <a:p>
            <a:pPr>
              <a:buFont typeface="Wingdings" pitchFamily="2" charset="2"/>
              <a:buChar char="Ø"/>
            </a:pPr>
            <a:r>
              <a:rPr lang="en-US" dirty="0" smtClean="0"/>
              <a:t>It is type of testing conducted by the testing team for checking build stability whether it is meeting the acceptance criteria or not</a:t>
            </a:r>
          </a:p>
          <a:p>
            <a:pPr>
              <a:buFont typeface="Wingdings" pitchFamily="2" charset="2"/>
              <a:buChar char="Ø"/>
            </a:pPr>
            <a:endParaRPr lang="en-US" dirty="0" smtClean="0"/>
          </a:p>
          <a:p>
            <a:pPr>
              <a:buFont typeface="Wingdings" pitchFamily="2" charset="2"/>
              <a:buChar char="Ø"/>
            </a:pPr>
            <a:r>
              <a:rPr lang="en-US" dirty="0" smtClean="0"/>
              <a:t>In this testing we are going to verify all the basic functionalities are working or not based on this we will accept or reject the build.</a:t>
            </a:r>
          </a:p>
          <a:p>
            <a:pPr>
              <a:buFont typeface="Wingdings" pitchFamily="2" charset="2"/>
              <a:buChar char="Ø"/>
            </a:pPr>
            <a:endParaRPr lang="en-US" dirty="0" smtClean="0"/>
          </a:p>
          <a:p>
            <a:pPr>
              <a:buFont typeface="Wingdings" pitchFamily="2" charset="2"/>
              <a:buChar char="Ø"/>
            </a:pPr>
            <a:r>
              <a:rPr lang="en-US" dirty="0" smtClean="0"/>
              <a:t>In smoke testing, </a:t>
            </a:r>
            <a:r>
              <a:rPr lang="en-US" dirty="0" err="1" smtClean="0"/>
              <a:t>atleast</a:t>
            </a:r>
            <a:r>
              <a:rPr lang="en-US" dirty="0" smtClean="0"/>
              <a:t> 70-80% of the basic functionalities should work, then only we can say that it meets the acceptance criteria, accordingly our test lead will send a mail to development lead saying that we are accepting the build for major testing.</a:t>
            </a:r>
          </a:p>
          <a:p>
            <a:pPr>
              <a:buFont typeface="Wingdings" pitchFamily="2" charset="2"/>
              <a:buChar char="Ø"/>
            </a:pPr>
            <a:endParaRPr lang="en-US" dirty="0" smtClean="0"/>
          </a:p>
          <a:p>
            <a:pPr>
              <a:buFont typeface="Wingdings" pitchFamily="2" charset="2"/>
              <a:buChar char="Ø"/>
            </a:pPr>
            <a:r>
              <a:rPr lang="en-US" dirty="0" smtClean="0"/>
              <a:t>If build is not meeting the acceptance criteria then our test lead will send a mail to development lead saying that rejecting the build by specifying what all the features are not working.</a:t>
            </a:r>
          </a:p>
          <a:p>
            <a:pPr>
              <a:buFont typeface="Wingdings" pitchFamily="2" charset="2"/>
              <a:buChar char="Ø"/>
            </a:pPr>
            <a:endParaRPr lang="en-US" dirty="0" smtClean="0"/>
          </a:p>
          <a:p>
            <a:pPr>
              <a:buFont typeface="Wingdings" pitchFamily="2" charset="2"/>
              <a:buChar char="Ø"/>
            </a:pPr>
            <a:r>
              <a:rPr lang="en-US" dirty="0" smtClean="0"/>
              <a:t>Usually smoke testing will be done in 2-3 hours, but based on the company, it may vary.</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42292"/>
            <a:ext cx="8382000" cy="6186309"/>
          </a:xfrm>
          <a:prstGeom prst="rect">
            <a:avLst/>
          </a:prstGeom>
          <a:noFill/>
        </p:spPr>
        <p:txBody>
          <a:bodyPr wrap="square" rtlCol="0">
            <a:spAutoFit/>
          </a:bodyPr>
          <a:lstStyle/>
          <a:p>
            <a:pPr algn="ctr"/>
            <a:r>
              <a:rPr lang="en-US" b="1" u="sng" dirty="0" smtClean="0"/>
              <a:t>SOFTWARE DEVELOPMENT LIFE CYCLE</a:t>
            </a:r>
          </a:p>
          <a:p>
            <a:pPr algn="just"/>
            <a:endParaRPr lang="en-US" dirty="0"/>
          </a:p>
          <a:p>
            <a:pPr algn="just"/>
            <a:r>
              <a:rPr lang="en-US" dirty="0" smtClean="0"/>
              <a:t>SDLC is divided into 6 phases for developing any software , we have to choose one of the process for successfully delivering quality product to the customer. The phases as follows:</a:t>
            </a:r>
          </a:p>
          <a:p>
            <a:pPr algn="just"/>
            <a:endParaRPr lang="en-US" dirty="0"/>
          </a:p>
          <a:p>
            <a:pPr algn="just">
              <a:buFont typeface="Wingdings" pitchFamily="2" charset="2"/>
              <a:buChar char="Ø"/>
            </a:pPr>
            <a:r>
              <a:rPr lang="en-US" dirty="0" smtClean="0"/>
              <a:t>Requirement</a:t>
            </a:r>
          </a:p>
          <a:p>
            <a:pPr algn="just">
              <a:buFont typeface="Wingdings" pitchFamily="2" charset="2"/>
              <a:buChar char="Ø"/>
            </a:pPr>
            <a:r>
              <a:rPr lang="en-US" dirty="0" smtClean="0"/>
              <a:t>Analysis</a:t>
            </a:r>
          </a:p>
          <a:p>
            <a:pPr algn="just">
              <a:buFont typeface="Wingdings" pitchFamily="2" charset="2"/>
              <a:buChar char="Ø"/>
            </a:pPr>
            <a:r>
              <a:rPr lang="en-US" dirty="0" smtClean="0"/>
              <a:t>Design</a:t>
            </a:r>
          </a:p>
          <a:p>
            <a:pPr algn="just">
              <a:buFont typeface="Wingdings" pitchFamily="2" charset="2"/>
              <a:buChar char="Ø"/>
            </a:pPr>
            <a:r>
              <a:rPr lang="en-US" dirty="0" smtClean="0"/>
              <a:t>Coding</a:t>
            </a:r>
          </a:p>
          <a:p>
            <a:pPr algn="just">
              <a:buFont typeface="Wingdings" pitchFamily="2" charset="2"/>
              <a:buChar char="Ø"/>
            </a:pPr>
            <a:r>
              <a:rPr lang="en-US" dirty="0" smtClean="0"/>
              <a:t>Testing</a:t>
            </a:r>
          </a:p>
          <a:p>
            <a:pPr algn="just">
              <a:buFont typeface="Wingdings" pitchFamily="2" charset="2"/>
              <a:buChar char="Ø"/>
            </a:pPr>
            <a:r>
              <a:rPr lang="en-US" dirty="0" smtClean="0"/>
              <a:t>Delivery and Maintenance</a:t>
            </a:r>
          </a:p>
          <a:p>
            <a:pPr algn="just"/>
            <a:endParaRPr lang="en-US" dirty="0" smtClean="0"/>
          </a:p>
          <a:p>
            <a:pPr algn="just"/>
            <a:r>
              <a:rPr lang="en-US" b="1" u="sng" dirty="0" smtClean="0"/>
              <a:t>REQUIREMENT</a:t>
            </a:r>
          </a:p>
          <a:p>
            <a:pPr algn="just"/>
            <a:endParaRPr lang="en-US" dirty="0"/>
          </a:p>
          <a:p>
            <a:pPr algn="just"/>
            <a:r>
              <a:rPr lang="en-US" b="1" u="sng" dirty="0" smtClean="0"/>
              <a:t>Participant:</a:t>
            </a:r>
            <a:r>
              <a:rPr lang="en-US" b="1" u="sng" dirty="0"/>
              <a:t> </a:t>
            </a:r>
            <a:r>
              <a:rPr lang="en-US" dirty="0" smtClean="0"/>
              <a:t>Business Analyst, PM, Technical Lead, Development Lead</a:t>
            </a:r>
          </a:p>
          <a:p>
            <a:pPr algn="just"/>
            <a:endParaRPr lang="en-US" dirty="0"/>
          </a:p>
          <a:p>
            <a:pPr algn="just"/>
            <a:r>
              <a:rPr lang="en-US" b="1" u="sng" dirty="0" smtClean="0"/>
              <a:t>Process:</a:t>
            </a:r>
            <a:r>
              <a:rPr lang="en-US" dirty="0" smtClean="0"/>
              <a:t> Based on the appointment date given by the client along with project manager, development lead, technical lead( all are optional ) along with business analyst will go to the client location and gather all the requirements of a customer.</a:t>
            </a:r>
          </a:p>
          <a:p>
            <a:pPr algn="just"/>
            <a:r>
              <a:rPr lang="en-US" dirty="0" smtClean="0"/>
              <a:t>	After gathering the requirements from the client, they will come back to the company and they will start documenting the requirements which is easily</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6463308"/>
          </a:xfrm>
          <a:prstGeom prst="rect">
            <a:avLst/>
          </a:prstGeom>
        </p:spPr>
        <p:txBody>
          <a:bodyPr wrap="square">
            <a:spAutoFit/>
          </a:bodyPr>
          <a:lstStyle/>
          <a:p>
            <a:r>
              <a:rPr lang="en-US" b="1" u="sng" dirty="0" smtClean="0"/>
              <a:t>2. Sanity Testing:</a:t>
            </a:r>
          </a:p>
          <a:p>
            <a:endParaRPr lang="en-US" dirty="0" smtClean="0"/>
          </a:p>
          <a:p>
            <a:r>
              <a:rPr lang="en-US" dirty="0" smtClean="0"/>
              <a:t>It is used for finding the build stability for accepting the build for major testing by executing all the basic functionalities related test cases and next level major test cases.</a:t>
            </a:r>
          </a:p>
          <a:p>
            <a:endParaRPr lang="en-US" dirty="0" smtClean="0"/>
          </a:p>
          <a:p>
            <a:r>
              <a:rPr lang="en-US" dirty="0" smtClean="0"/>
              <a:t>If it meets acceptance criteria, then we will accept the build for major testing.</a:t>
            </a:r>
          </a:p>
          <a:p>
            <a:endParaRPr lang="en-US" dirty="0" smtClean="0"/>
          </a:p>
          <a:p>
            <a:r>
              <a:rPr lang="en-US" b="1" u="sng" dirty="0" smtClean="0"/>
              <a:t>3. Retesting:</a:t>
            </a:r>
          </a:p>
          <a:p>
            <a:endParaRPr lang="en-US" dirty="0" smtClean="0"/>
          </a:p>
          <a:p>
            <a:r>
              <a:rPr lang="en-US" dirty="0" smtClean="0"/>
              <a:t>It is first type of testing after smoke testing, whenever we have started our test case execution, then it there will be a chance for finding deviations in our application, then we have to update, these deviations or issues or bugs or defects to the development team.</a:t>
            </a:r>
          </a:p>
          <a:p>
            <a:endParaRPr lang="en-US" dirty="0" smtClean="0"/>
          </a:p>
          <a:p>
            <a:r>
              <a:rPr lang="en-US" dirty="0" smtClean="0"/>
              <a:t>Development team will cross check all the deviations and they will fix these all issues and sending back to the testing team for testing again to find whether fixed deviations are working according to the requirements are not. This type of testing is called retesting. </a:t>
            </a:r>
          </a:p>
          <a:p>
            <a:endParaRPr lang="en-US" dirty="0" smtClean="0"/>
          </a:p>
          <a:p>
            <a:r>
              <a:rPr lang="en-US" b="1" u="sng" dirty="0" smtClean="0"/>
              <a:t>4. Regression Testing:</a:t>
            </a:r>
          </a:p>
          <a:p>
            <a:endParaRPr lang="en-US" dirty="0" smtClean="0"/>
          </a:p>
          <a:p>
            <a:r>
              <a:rPr lang="en-US" dirty="0" smtClean="0"/>
              <a:t>It is type of testing used for finding the stability of the entire application.</a:t>
            </a:r>
          </a:p>
          <a:p>
            <a:endParaRPr lang="en-US" dirty="0" smtClean="0"/>
          </a:p>
          <a:p>
            <a:r>
              <a:rPr lang="en-US" dirty="0" smtClean="0"/>
              <a:t>This is used for finding the impacted features due to the fixing of the defects or addition of the new features.</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75272"/>
            <a:ext cx="8458200" cy="5355312"/>
          </a:xfrm>
          <a:prstGeom prst="rect">
            <a:avLst/>
          </a:prstGeom>
        </p:spPr>
        <p:txBody>
          <a:bodyPr wrap="square">
            <a:spAutoFit/>
          </a:bodyPr>
          <a:lstStyle/>
          <a:p>
            <a:r>
              <a:rPr lang="en-US" dirty="0" smtClean="0"/>
              <a:t>With these above two cases we are having chance of getting impacted, with this existing functionalities will not work even though changed feature or added feature are working.</a:t>
            </a:r>
          </a:p>
          <a:p>
            <a:endParaRPr lang="en-US" dirty="0" smtClean="0"/>
          </a:p>
          <a:p>
            <a:r>
              <a:rPr lang="en-US" dirty="0" smtClean="0"/>
              <a:t>After retesting we have to do the regression testing </a:t>
            </a:r>
          </a:p>
          <a:p>
            <a:endParaRPr lang="en-US" dirty="0" smtClean="0"/>
          </a:p>
          <a:p>
            <a:r>
              <a:rPr lang="en-US" dirty="0" smtClean="0"/>
              <a:t>ex: car repair of head lights</a:t>
            </a:r>
          </a:p>
          <a:p>
            <a:endParaRPr lang="en-US" dirty="0" smtClean="0"/>
          </a:p>
          <a:p>
            <a:r>
              <a:rPr lang="en-US" b="1" u="sng" dirty="0" smtClean="0"/>
              <a:t>5. Compatibility Testing:</a:t>
            </a:r>
          </a:p>
          <a:p>
            <a:endParaRPr lang="en-US" dirty="0" smtClean="0"/>
          </a:p>
          <a:p>
            <a:r>
              <a:rPr lang="en-US" dirty="0" smtClean="0"/>
              <a:t>This type of testing comes under system level testing.</a:t>
            </a:r>
          </a:p>
          <a:p>
            <a:r>
              <a:rPr lang="en-US" dirty="0" smtClean="0"/>
              <a:t>Here we are going to check entire application is supporting multiple software, hardware, browsers.</a:t>
            </a:r>
          </a:p>
          <a:p>
            <a:endParaRPr lang="en-US" dirty="0" smtClean="0"/>
          </a:p>
          <a:p>
            <a:r>
              <a:rPr lang="en-US" dirty="0" smtClean="0"/>
              <a:t>Compatibility will give us result our application is supporting all the browsers, operating system, environments, based on the client request.</a:t>
            </a:r>
          </a:p>
          <a:p>
            <a:endParaRPr lang="en-US" dirty="0" smtClean="0"/>
          </a:p>
          <a:p>
            <a:r>
              <a:rPr lang="en-US" dirty="0" smtClean="0"/>
              <a:t>Note: what are all the environments we have to check in the compatibility given by the client.</a:t>
            </a:r>
          </a:p>
          <a:p>
            <a:endParaRPr lang="en-US" dirty="0" smtClean="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399" y="76200"/>
            <a:ext cx="8839201" cy="6463308"/>
          </a:xfrm>
          <a:prstGeom prst="rect">
            <a:avLst/>
          </a:prstGeom>
        </p:spPr>
        <p:txBody>
          <a:bodyPr wrap="square">
            <a:spAutoFit/>
          </a:bodyPr>
          <a:lstStyle/>
          <a:p>
            <a:r>
              <a:rPr lang="en-US" b="1" u="sng" dirty="0" smtClean="0"/>
              <a:t>6. Performance Testing:</a:t>
            </a:r>
          </a:p>
          <a:p>
            <a:endParaRPr lang="en-US" dirty="0" smtClean="0"/>
          </a:p>
          <a:p>
            <a:r>
              <a:rPr lang="en-US" dirty="0" smtClean="0"/>
              <a:t>It is used for finding the application response time based on the multiple sets of load putting on the application.</a:t>
            </a:r>
          </a:p>
          <a:p>
            <a:endParaRPr lang="en-US" dirty="0" smtClean="0"/>
          </a:p>
          <a:p>
            <a:r>
              <a:rPr lang="en-US" dirty="0" smtClean="0"/>
              <a:t>Application is giving response in less time with multiple set of loads then we can say application performance is very high and it will be satisfactory to the customers.</a:t>
            </a:r>
          </a:p>
          <a:p>
            <a:endParaRPr lang="en-US" dirty="0" smtClean="0"/>
          </a:p>
          <a:p>
            <a:r>
              <a:rPr lang="en-US" dirty="0" smtClean="0"/>
              <a:t>If at all application is taking more time for giving the response then we can say application performance is very poor.</a:t>
            </a:r>
          </a:p>
          <a:p>
            <a:endParaRPr lang="en-US" dirty="0" smtClean="0"/>
          </a:p>
          <a:p>
            <a:r>
              <a:rPr lang="en-US" dirty="0" smtClean="0"/>
              <a:t>Performance testing is combination of </a:t>
            </a:r>
          </a:p>
          <a:p>
            <a:pPr marL="342900" indent="-342900">
              <a:buFont typeface="+mj-lt"/>
              <a:buAutoNum type="arabicPeriod"/>
            </a:pPr>
            <a:r>
              <a:rPr lang="en-US" dirty="0" smtClean="0"/>
              <a:t>Load testing </a:t>
            </a:r>
          </a:p>
          <a:p>
            <a:pPr marL="342900" indent="-342900">
              <a:buFont typeface="+mj-lt"/>
              <a:buAutoNum type="arabicPeriod"/>
            </a:pPr>
            <a:r>
              <a:rPr lang="en-US" dirty="0" smtClean="0"/>
              <a:t>Stress testing</a:t>
            </a:r>
          </a:p>
          <a:p>
            <a:pPr marL="342900" indent="-342900">
              <a:buFont typeface="+mj-lt"/>
              <a:buAutoNum type="arabicPeriod"/>
            </a:pPr>
            <a:endParaRPr lang="en-US" dirty="0" smtClean="0"/>
          </a:p>
          <a:p>
            <a:r>
              <a:rPr lang="en-US" b="1" u="sng" dirty="0" smtClean="0"/>
              <a:t>Load Testing:</a:t>
            </a:r>
          </a:p>
          <a:p>
            <a:r>
              <a:rPr lang="en-US" dirty="0" smtClean="0"/>
              <a:t>By giving the multiple set of loads, analyzing the performance time or response time is called load testing.</a:t>
            </a:r>
          </a:p>
          <a:p>
            <a:r>
              <a:rPr lang="en-US" dirty="0" smtClean="0"/>
              <a:t>Here in this testing we are going to find application response times for the different level of loads.</a:t>
            </a:r>
          </a:p>
          <a:p>
            <a:r>
              <a:rPr lang="en-US" b="1" u="sng" dirty="0" smtClean="0"/>
              <a:t>Stress Testing:</a:t>
            </a:r>
          </a:p>
          <a:p>
            <a:pPr>
              <a:buFont typeface="Wingdings" pitchFamily="2" charset="2"/>
              <a:buChar char="Ø"/>
            </a:pPr>
            <a:r>
              <a:rPr lang="en-US" dirty="0" smtClean="0"/>
              <a:t>By giving different set of loads continuously for some time, we are going to find application stability and where it is getting crashed will be analyzed in the stress testing.</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
            <a:ext cx="8839200" cy="5632311"/>
          </a:xfrm>
          <a:prstGeom prst="rect">
            <a:avLst/>
          </a:prstGeom>
        </p:spPr>
        <p:txBody>
          <a:bodyPr wrap="square">
            <a:spAutoFit/>
          </a:bodyPr>
          <a:lstStyle/>
          <a:p>
            <a:pPr>
              <a:buFont typeface="Wingdings" pitchFamily="2" charset="2"/>
              <a:buChar char="Ø"/>
            </a:pPr>
            <a:endParaRPr lang="en-US" dirty="0" smtClean="0"/>
          </a:p>
          <a:p>
            <a:pPr>
              <a:buFont typeface="Wingdings" pitchFamily="2" charset="2"/>
              <a:buChar char="Ø"/>
            </a:pPr>
            <a:r>
              <a:rPr lang="en-US" dirty="0" smtClean="0"/>
              <a:t>If at all they find peak level of load for the application is bearing, then they have to follow some other ways to overcome the same.</a:t>
            </a:r>
          </a:p>
          <a:p>
            <a:endParaRPr lang="en-US" dirty="0" smtClean="0"/>
          </a:p>
          <a:p>
            <a:r>
              <a:rPr lang="en-US" u="sng" dirty="0" smtClean="0"/>
              <a:t>Note:</a:t>
            </a:r>
            <a:r>
              <a:rPr lang="en-US" dirty="0" smtClean="0"/>
              <a:t> for the application which are used by the number of customers or end users globally then they have to concentrate more on performance testing for giving high satisfaction to </a:t>
            </a:r>
            <a:r>
              <a:rPr lang="en-US" smtClean="0"/>
              <a:t>the customers or end users. </a:t>
            </a:r>
            <a:endParaRPr lang="en-US" dirty="0" smtClean="0"/>
          </a:p>
          <a:p>
            <a:endParaRPr lang="en-US" dirty="0" smtClean="0"/>
          </a:p>
          <a:p>
            <a:r>
              <a:rPr lang="en-US" b="1" u="sng" dirty="0" smtClean="0"/>
              <a:t>7. Install/Uninstall Testing:</a:t>
            </a:r>
          </a:p>
          <a:p>
            <a:endParaRPr lang="en-US" b="1" dirty="0" smtClean="0"/>
          </a:p>
          <a:p>
            <a:r>
              <a:rPr lang="en-US" b="1" u="sng" dirty="0" smtClean="0"/>
              <a:t>Install Testing:</a:t>
            </a:r>
          </a:p>
          <a:p>
            <a:r>
              <a:rPr lang="en-US" dirty="0" smtClean="0"/>
              <a:t>Here in this section we are going to find how our product is installing properly or not for multiple hardware, software is called installation testing.</a:t>
            </a:r>
          </a:p>
          <a:p>
            <a:r>
              <a:rPr lang="en-US" dirty="0" smtClean="0"/>
              <a:t>This testing will be available only for the products which are used in standalone environments</a:t>
            </a:r>
          </a:p>
          <a:p>
            <a:endParaRPr lang="en-US" dirty="0" smtClean="0"/>
          </a:p>
          <a:p>
            <a:r>
              <a:rPr lang="en-US" b="1" u="sng" dirty="0" smtClean="0"/>
              <a:t>Uninstall Testing:</a:t>
            </a:r>
          </a:p>
          <a:p>
            <a:r>
              <a:rPr lang="en-US" dirty="0" smtClean="0"/>
              <a:t>If at all we install any product then it is going to create supporting data into our machine by using </a:t>
            </a:r>
            <a:r>
              <a:rPr lang="en-US" dirty="0" err="1" smtClean="0"/>
              <a:t>uninstallation</a:t>
            </a:r>
            <a:r>
              <a:rPr lang="en-US" dirty="0" smtClean="0"/>
              <a:t> testing we have to ensure supported data is getting removed properly or not.</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523" y="76200"/>
            <a:ext cx="8666877" cy="6463308"/>
          </a:xfrm>
          <a:prstGeom prst="rect">
            <a:avLst/>
          </a:prstGeom>
        </p:spPr>
        <p:txBody>
          <a:bodyPr wrap="square" numCol="1">
            <a:spAutoFit/>
          </a:bodyPr>
          <a:lstStyle/>
          <a:p>
            <a:r>
              <a:rPr lang="en-US" b="1" u="sng" dirty="0" smtClean="0"/>
              <a:t>8. </a:t>
            </a:r>
            <a:r>
              <a:rPr lang="en-US" b="1" u="sng" dirty="0" err="1" smtClean="0"/>
              <a:t>Adhoc</a:t>
            </a:r>
            <a:r>
              <a:rPr lang="en-US" b="1" u="sng" dirty="0" smtClean="0"/>
              <a:t> Testing:</a:t>
            </a:r>
          </a:p>
          <a:p>
            <a:endParaRPr lang="en-US" dirty="0" smtClean="0"/>
          </a:p>
          <a:p>
            <a:r>
              <a:rPr lang="en-US" dirty="0" smtClean="0"/>
              <a:t>Due to the lack of time, we could not able to manage the testing activities effectively then </a:t>
            </a:r>
            <a:r>
              <a:rPr lang="en-US" dirty="0" err="1" smtClean="0"/>
              <a:t>adhoc</a:t>
            </a:r>
            <a:r>
              <a:rPr lang="en-US" dirty="0" smtClean="0"/>
              <a:t> testing will be the testing playing major role.</a:t>
            </a:r>
          </a:p>
          <a:p>
            <a:endParaRPr lang="en-US" dirty="0" smtClean="0"/>
          </a:p>
          <a:p>
            <a:r>
              <a:rPr lang="en-US" dirty="0" smtClean="0"/>
              <a:t>Here we are not maintaining documentation like test scenario, test cases because due to insufficient time.</a:t>
            </a:r>
          </a:p>
          <a:p>
            <a:endParaRPr lang="en-US" dirty="0" smtClean="0"/>
          </a:p>
          <a:p>
            <a:r>
              <a:rPr lang="en-US" dirty="0" err="1" smtClean="0"/>
              <a:t>Adhoc</a:t>
            </a:r>
            <a:r>
              <a:rPr lang="en-US" dirty="0" smtClean="0"/>
              <a:t> testing is the testing done by the experienced testers based on experience they are having understanding on the requirements.</a:t>
            </a:r>
          </a:p>
          <a:p>
            <a:endParaRPr lang="en-US" dirty="0" smtClean="0"/>
          </a:p>
          <a:p>
            <a:r>
              <a:rPr lang="en-US" dirty="0" smtClean="0"/>
              <a:t>Note: </a:t>
            </a:r>
            <a:r>
              <a:rPr lang="en-US" dirty="0" err="1" smtClean="0"/>
              <a:t>adhoc</a:t>
            </a:r>
            <a:r>
              <a:rPr lang="en-US" dirty="0" smtClean="0"/>
              <a:t> testing will not give 100% quality application but as per the client request we have to do and deliver application to the client.</a:t>
            </a:r>
          </a:p>
          <a:p>
            <a:endParaRPr lang="en-US" dirty="0" smtClean="0"/>
          </a:p>
          <a:p>
            <a:r>
              <a:rPr lang="en-US" b="1" u="sng" dirty="0" smtClean="0"/>
              <a:t>9. Usability Testing:</a:t>
            </a:r>
          </a:p>
          <a:p>
            <a:endParaRPr lang="en-US" dirty="0" smtClean="0"/>
          </a:p>
          <a:p>
            <a:r>
              <a:rPr lang="en-US" dirty="0" smtClean="0"/>
              <a:t>It is the type of testing for finding the application graphical user interface (GUI) is user friendly or not.</a:t>
            </a:r>
          </a:p>
          <a:p>
            <a:endParaRPr lang="en-US" dirty="0" smtClean="0"/>
          </a:p>
          <a:p>
            <a:r>
              <a:rPr lang="en-US" dirty="0" smtClean="0"/>
              <a:t>Here we have to justify the entire application GUI using client or end user perspective whether it is easily understanding to the end user or not.</a:t>
            </a:r>
          </a:p>
          <a:p>
            <a:endParaRPr lang="en-US" dirty="0" smtClean="0"/>
          </a:p>
          <a:p>
            <a:r>
              <a:rPr lang="en-US" dirty="0" smtClean="0"/>
              <a:t>For doing the usability testing we need to have end user expectation on our application.</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63308"/>
          </a:xfrm>
          <a:prstGeom prst="rect">
            <a:avLst/>
          </a:prstGeom>
        </p:spPr>
        <p:txBody>
          <a:bodyPr wrap="square">
            <a:spAutoFit/>
          </a:bodyPr>
          <a:lstStyle/>
          <a:p>
            <a:r>
              <a:rPr lang="en-US" dirty="0" smtClean="0"/>
              <a:t>Note: UAT team is having high visibility on client or end user expectations then it will be easier for them to do the usability testing.</a:t>
            </a:r>
          </a:p>
          <a:p>
            <a:endParaRPr lang="en-US" dirty="0" smtClean="0"/>
          </a:p>
          <a:p>
            <a:r>
              <a:rPr lang="en-US" b="1" u="sng" dirty="0" smtClean="0"/>
              <a:t>10. Security Testing:</a:t>
            </a:r>
          </a:p>
          <a:p>
            <a:endParaRPr lang="en-US" dirty="0" smtClean="0"/>
          </a:p>
          <a:p>
            <a:r>
              <a:rPr lang="en-US" dirty="0" smtClean="0"/>
              <a:t>Security is nothing but how effectively protecting the entire application is called security.</a:t>
            </a:r>
          </a:p>
          <a:p>
            <a:endParaRPr lang="en-US" dirty="0" smtClean="0"/>
          </a:p>
          <a:p>
            <a:r>
              <a:rPr lang="en-US" dirty="0" smtClean="0"/>
              <a:t>In this testing we are finding or checking how much application or network is getting protected from </a:t>
            </a:r>
            <a:r>
              <a:rPr lang="en-US" dirty="0" err="1" smtClean="0"/>
              <a:t>unauthorised</a:t>
            </a:r>
            <a:r>
              <a:rPr lang="en-US" dirty="0" smtClean="0"/>
              <a:t> sources.</a:t>
            </a:r>
          </a:p>
          <a:p>
            <a:endParaRPr lang="en-US" dirty="0" smtClean="0"/>
          </a:p>
          <a:p>
            <a:r>
              <a:rPr lang="en-US" dirty="0" smtClean="0"/>
              <a:t>Majorly we will concentrate on below three types of </a:t>
            </a:r>
            <a:r>
              <a:rPr lang="en-US" dirty="0" err="1" smtClean="0"/>
              <a:t>testings</a:t>
            </a:r>
            <a:r>
              <a:rPr lang="en-US" dirty="0" smtClean="0"/>
              <a:t> under on security</a:t>
            </a:r>
          </a:p>
          <a:p>
            <a:pPr marL="342900" indent="-342900">
              <a:buFont typeface="+mj-lt"/>
              <a:buAutoNum type="arabicPeriod"/>
            </a:pPr>
            <a:r>
              <a:rPr lang="en-US" dirty="0" smtClean="0"/>
              <a:t>Authentication</a:t>
            </a:r>
          </a:p>
          <a:p>
            <a:pPr marL="342900" indent="-342900">
              <a:buFont typeface="+mj-lt"/>
              <a:buAutoNum type="arabicPeriod"/>
            </a:pPr>
            <a:r>
              <a:rPr lang="en-US" dirty="0" smtClean="0"/>
              <a:t>Network</a:t>
            </a:r>
          </a:p>
          <a:p>
            <a:pPr marL="342900" indent="-342900">
              <a:buFont typeface="+mj-lt"/>
              <a:buAutoNum type="arabicPeriod"/>
            </a:pPr>
            <a:r>
              <a:rPr lang="en-US" dirty="0" smtClean="0"/>
              <a:t>Application URL</a:t>
            </a:r>
          </a:p>
          <a:p>
            <a:pPr marL="342900" indent="-342900"/>
            <a:endParaRPr lang="en-US" b="1" u="sng" dirty="0" smtClean="0"/>
          </a:p>
          <a:p>
            <a:pPr marL="342900" indent="-342900"/>
            <a:r>
              <a:rPr lang="en-US" b="1" u="sng" dirty="0" smtClean="0"/>
              <a:t>Authentication:</a:t>
            </a:r>
          </a:p>
          <a:p>
            <a:pPr marL="342900" indent="-342900"/>
            <a:r>
              <a:rPr lang="en-US" dirty="0" smtClean="0"/>
              <a:t>Here we will check whether the application is successfully protecting from </a:t>
            </a:r>
            <a:r>
              <a:rPr lang="en-US" dirty="0" err="1" smtClean="0"/>
              <a:t>unauthorised</a:t>
            </a:r>
            <a:r>
              <a:rPr lang="en-US" dirty="0" smtClean="0"/>
              <a:t> </a:t>
            </a:r>
          </a:p>
          <a:p>
            <a:pPr marL="342900" indent="-342900"/>
            <a:r>
              <a:rPr lang="en-US" dirty="0" smtClean="0"/>
              <a:t>people when </a:t>
            </a:r>
            <a:r>
              <a:rPr lang="en-US" smtClean="0"/>
              <a:t>they do </a:t>
            </a:r>
            <a:r>
              <a:rPr lang="en-US" dirty="0" smtClean="0"/>
              <a:t>some of the miscellaneous actions on it.</a:t>
            </a:r>
          </a:p>
          <a:p>
            <a:pPr marL="342900" indent="-342900"/>
            <a:endParaRPr lang="en-US" dirty="0" smtClean="0"/>
          </a:p>
          <a:p>
            <a:r>
              <a:rPr lang="en-US" b="1" u="sng" dirty="0" smtClean="0"/>
              <a:t>Network:</a:t>
            </a:r>
          </a:p>
          <a:p>
            <a:r>
              <a:rPr lang="en-US" dirty="0" smtClean="0"/>
              <a:t>Here we are having bunch of systems connected to the network, we have to protect the information of entire network , For that we have to use the firewalls for restricting unauthorized sources.</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42292"/>
            <a:ext cx="8610600" cy="5078313"/>
          </a:xfrm>
          <a:prstGeom prst="rect">
            <a:avLst/>
          </a:prstGeom>
        </p:spPr>
        <p:txBody>
          <a:bodyPr wrap="square">
            <a:spAutoFit/>
          </a:bodyPr>
          <a:lstStyle/>
          <a:p>
            <a:r>
              <a:rPr lang="en-US" b="1" u="sng" dirty="0" smtClean="0"/>
              <a:t>Application URL:</a:t>
            </a:r>
          </a:p>
          <a:p>
            <a:r>
              <a:rPr lang="en-US" dirty="0" smtClean="0"/>
              <a:t>Here we are going to check applications security based on the URL, getting the URL from other source and trying to perform other operations . It should restrict for the unauthorized sources, it means should not allow to access the information.</a:t>
            </a:r>
          </a:p>
          <a:p>
            <a:endParaRPr lang="en-US" dirty="0" smtClean="0"/>
          </a:p>
          <a:p>
            <a:r>
              <a:rPr lang="en-US" b="1" u="sng" dirty="0" smtClean="0"/>
              <a:t>11. Functional Testing:</a:t>
            </a:r>
          </a:p>
          <a:p>
            <a:endParaRPr lang="en-US" b="1" u="sng" dirty="0" smtClean="0"/>
          </a:p>
          <a:p>
            <a:pPr>
              <a:buFont typeface="Wingdings" pitchFamily="2" charset="2"/>
              <a:buChar char="Ø"/>
            </a:pPr>
            <a:r>
              <a:rPr lang="en-US" dirty="0" smtClean="0"/>
              <a:t>It is the type of testing for finding application </a:t>
            </a:r>
            <a:r>
              <a:rPr lang="en-US" dirty="0" err="1" smtClean="0"/>
              <a:t>behaviour</a:t>
            </a:r>
            <a:r>
              <a:rPr lang="en-US" dirty="0" smtClean="0"/>
              <a:t>.</a:t>
            </a:r>
          </a:p>
          <a:p>
            <a:pPr>
              <a:buFont typeface="Wingdings" pitchFamily="2" charset="2"/>
              <a:buChar char="Ø"/>
            </a:pPr>
            <a:endParaRPr lang="en-US" dirty="0" smtClean="0"/>
          </a:p>
          <a:p>
            <a:pPr>
              <a:buFont typeface="Wingdings" pitchFamily="2" charset="2"/>
              <a:buChar char="Ø"/>
            </a:pPr>
            <a:r>
              <a:rPr lang="en-US" dirty="0" smtClean="0"/>
              <a:t>By using this testing we can justify whether entire application functionality is working according to the client requirements or not.</a:t>
            </a:r>
          </a:p>
          <a:p>
            <a:pPr>
              <a:buFont typeface="Wingdings" pitchFamily="2" charset="2"/>
              <a:buChar char="Ø"/>
            </a:pPr>
            <a:endParaRPr lang="en-US" dirty="0" smtClean="0"/>
          </a:p>
          <a:p>
            <a:pPr>
              <a:buFont typeface="Wingdings" pitchFamily="2" charset="2"/>
              <a:buChar char="Ø"/>
            </a:pPr>
            <a:r>
              <a:rPr lang="en-US" dirty="0" smtClean="0"/>
              <a:t>By doing some actions or operations on our application, we have to check application </a:t>
            </a:r>
            <a:r>
              <a:rPr lang="en-US" dirty="0" err="1" smtClean="0"/>
              <a:t>behaviour</a:t>
            </a:r>
            <a:r>
              <a:rPr lang="en-US" dirty="0" smtClean="0"/>
              <a:t> is according to the client expectations.</a:t>
            </a:r>
          </a:p>
          <a:p>
            <a:pPr>
              <a:buFont typeface="Wingdings" pitchFamily="2" charset="2"/>
              <a:buChar char="Ø"/>
            </a:pPr>
            <a:endParaRPr lang="en-US" dirty="0" smtClean="0"/>
          </a:p>
          <a:p>
            <a:pPr>
              <a:buFont typeface="Wingdings" pitchFamily="2" charset="2"/>
              <a:buChar char="Ø"/>
            </a:pPr>
            <a:r>
              <a:rPr lang="en-US" dirty="0" smtClean="0"/>
              <a:t>It is divided into 2 types:</a:t>
            </a:r>
          </a:p>
          <a:p>
            <a:pPr marL="342900" indent="-342900">
              <a:buFont typeface="+mj-lt"/>
              <a:buAutoNum type="arabicPeriod"/>
            </a:pPr>
            <a:r>
              <a:rPr lang="en-US" dirty="0" smtClean="0"/>
              <a:t>Functional Positive Testing</a:t>
            </a:r>
          </a:p>
          <a:p>
            <a:pPr marL="342900" indent="-342900">
              <a:buFont typeface="+mj-lt"/>
              <a:buAutoNum type="arabicPeriod"/>
            </a:pPr>
            <a:r>
              <a:rPr lang="en-US" dirty="0" smtClean="0"/>
              <a:t>Functional Negative Testing </a:t>
            </a:r>
            <a:endParaRPr lang="en-US" b="1" u="sng" dirty="0" smtClean="0"/>
          </a:p>
        </p:txBody>
      </p:sp>
      <p:sp>
        <p:nvSpPr>
          <p:cNvPr id="5" name="Footer Placeholder 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91" y="228600"/>
            <a:ext cx="8448009" cy="5909310"/>
          </a:xfrm>
          <a:prstGeom prst="rect">
            <a:avLst/>
          </a:prstGeom>
        </p:spPr>
        <p:txBody>
          <a:bodyPr wrap="square">
            <a:spAutoFit/>
          </a:bodyPr>
          <a:lstStyle/>
          <a:p>
            <a:pPr marL="342900" indent="-342900"/>
            <a:r>
              <a:rPr lang="en-US" b="1" u="sng" dirty="0" smtClean="0"/>
              <a:t>Functional Positive Testing:</a:t>
            </a:r>
          </a:p>
          <a:p>
            <a:pPr marL="342900" indent="-342900"/>
            <a:r>
              <a:rPr lang="en-US" dirty="0" smtClean="0"/>
              <a:t>We are checking functionality of the entire application with positive data or valid </a:t>
            </a:r>
          </a:p>
          <a:p>
            <a:pPr marL="342900" indent="-342900"/>
            <a:r>
              <a:rPr lang="en-US" dirty="0" smtClean="0"/>
              <a:t>Data and we have to justify whether our application is working according to the client expectations.</a:t>
            </a:r>
          </a:p>
          <a:p>
            <a:pPr marL="342900" indent="-342900"/>
            <a:endParaRPr lang="en-US" dirty="0" smtClean="0"/>
          </a:p>
          <a:p>
            <a:pPr marL="342900" indent="-342900"/>
            <a:r>
              <a:rPr lang="en-US" dirty="0" smtClean="0"/>
              <a:t>Ex: entering valid username, password into </a:t>
            </a:r>
            <a:r>
              <a:rPr lang="en-US" dirty="0" err="1" smtClean="0"/>
              <a:t>gmail</a:t>
            </a:r>
            <a:r>
              <a:rPr lang="en-US" dirty="0" smtClean="0"/>
              <a:t> login page  </a:t>
            </a:r>
          </a:p>
          <a:p>
            <a:endParaRPr lang="en-US" b="1" u="sng" dirty="0" smtClean="0"/>
          </a:p>
          <a:p>
            <a:r>
              <a:rPr lang="en-US" b="1" u="sng" dirty="0" smtClean="0"/>
              <a:t>Functional Negative Testing:</a:t>
            </a:r>
          </a:p>
          <a:p>
            <a:r>
              <a:rPr lang="en-US" dirty="0" smtClean="0"/>
              <a:t>By doing some operations or  activities  with the negative data or invalid data, we have to find out whether our application is restricting or not.</a:t>
            </a:r>
          </a:p>
          <a:p>
            <a:endParaRPr lang="en-US" dirty="0" smtClean="0"/>
          </a:p>
          <a:p>
            <a:r>
              <a:rPr lang="en-US" dirty="0" smtClean="0"/>
              <a:t>Ex: entering invalid data into </a:t>
            </a:r>
            <a:r>
              <a:rPr lang="en-US" dirty="0" err="1" smtClean="0"/>
              <a:t>gmail</a:t>
            </a:r>
            <a:r>
              <a:rPr lang="en-US" dirty="0" smtClean="0"/>
              <a:t> login page</a:t>
            </a:r>
          </a:p>
          <a:p>
            <a:endParaRPr lang="en-US" dirty="0" smtClean="0"/>
          </a:p>
          <a:p>
            <a:r>
              <a:rPr lang="en-US" b="1" u="sng" dirty="0" smtClean="0"/>
              <a:t>12. GUI Testing:</a:t>
            </a:r>
            <a:endParaRPr lang="en-US" dirty="0" smtClean="0"/>
          </a:p>
          <a:p>
            <a:r>
              <a:rPr lang="en-US" dirty="0" smtClean="0"/>
              <a:t>We are checking GUI of the application according to the client specifications given in SRS document.</a:t>
            </a:r>
          </a:p>
          <a:p>
            <a:endParaRPr lang="en-US" dirty="0" smtClean="0"/>
          </a:p>
          <a:p>
            <a:r>
              <a:rPr lang="en-US" dirty="0" smtClean="0"/>
              <a:t>Here we will do testing on GUI elements, such as all the elements or controls are properly displaying, alignment is fine or not, Tab Order.</a:t>
            </a:r>
          </a:p>
          <a:p>
            <a:endParaRPr lang="en-US" dirty="0" smtClean="0"/>
          </a:p>
          <a:p>
            <a:r>
              <a:rPr lang="en-US" dirty="0" smtClean="0"/>
              <a:t>Ex: in </a:t>
            </a:r>
            <a:r>
              <a:rPr lang="en-US" dirty="0" err="1" smtClean="0"/>
              <a:t>gmail</a:t>
            </a:r>
            <a:r>
              <a:rPr lang="en-US" dirty="0" smtClean="0"/>
              <a:t> username, </a:t>
            </a:r>
            <a:r>
              <a:rPr lang="en-US" dirty="0" err="1" smtClean="0"/>
              <a:t>pwd</a:t>
            </a:r>
            <a:r>
              <a:rPr lang="en-US" dirty="0" smtClean="0"/>
              <a:t> field, login and Cancel buttons are displaying or not.</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97346"/>
            <a:ext cx="8763000" cy="5355312"/>
          </a:xfrm>
          <a:prstGeom prst="rect">
            <a:avLst/>
          </a:prstGeom>
        </p:spPr>
        <p:txBody>
          <a:bodyPr wrap="square">
            <a:spAutoFit/>
          </a:bodyPr>
          <a:lstStyle/>
          <a:p>
            <a:r>
              <a:rPr lang="en-US" b="1" u="sng" dirty="0" smtClean="0"/>
              <a:t>13. End to End Testing:</a:t>
            </a:r>
          </a:p>
          <a:p>
            <a:r>
              <a:rPr lang="en-US" dirty="0" smtClean="0"/>
              <a:t>It is a type of testing where we can test all the functionalities of entire application to justify every feature is working according to the given client requirement.</a:t>
            </a:r>
          </a:p>
          <a:p>
            <a:endParaRPr lang="en-US" dirty="0" smtClean="0"/>
          </a:p>
          <a:p>
            <a:r>
              <a:rPr lang="en-US" dirty="0" smtClean="0"/>
              <a:t>Based on this testing we can find stability of the entire system with one environment.</a:t>
            </a:r>
          </a:p>
          <a:p>
            <a:endParaRPr lang="en-US" dirty="0" smtClean="0"/>
          </a:p>
          <a:p>
            <a:r>
              <a:rPr lang="en-US" dirty="0" smtClean="0"/>
              <a:t>Note: It is come under System Testing. </a:t>
            </a:r>
          </a:p>
          <a:p>
            <a:r>
              <a:rPr lang="en-US" dirty="0" smtClean="0"/>
              <a:t>Combination of End to End Testing and Compatibility testing is called System Testing.</a:t>
            </a:r>
          </a:p>
          <a:p>
            <a:endParaRPr lang="en-US" dirty="0" smtClean="0"/>
          </a:p>
          <a:p>
            <a:r>
              <a:rPr lang="en-US" b="1" u="sng" dirty="0" smtClean="0"/>
              <a:t>14. Recovery Testing:</a:t>
            </a:r>
          </a:p>
          <a:p>
            <a:r>
              <a:rPr lang="en-US" dirty="0" smtClean="0"/>
              <a:t>It is a type of testing used for finding the capability of the application, whenever it is getting crashed whether we are able to recover automatically or not.</a:t>
            </a:r>
          </a:p>
          <a:p>
            <a:endParaRPr lang="en-US" dirty="0" smtClean="0"/>
          </a:p>
          <a:p>
            <a:r>
              <a:rPr lang="en-US" dirty="0" smtClean="0"/>
              <a:t>If at all any application is not getting recovered then we can say it does not have enough quality.</a:t>
            </a:r>
          </a:p>
          <a:p>
            <a:endParaRPr lang="en-US" dirty="0" smtClean="0"/>
          </a:p>
          <a:p>
            <a:r>
              <a:rPr lang="en-US" dirty="0" smtClean="0"/>
              <a:t>Note: For Security Applications, testing team need to concentrate by making forcible application crashes and we have to check whether it is getting automatically recovered or not.</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523" y="152400"/>
            <a:ext cx="8590677" cy="6186309"/>
          </a:xfrm>
          <a:prstGeom prst="rect">
            <a:avLst/>
          </a:prstGeom>
        </p:spPr>
        <p:txBody>
          <a:bodyPr wrap="square">
            <a:spAutoFit/>
          </a:bodyPr>
          <a:lstStyle/>
          <a:p>
            <a:pPr algn="ctr"/>
            <a:r>
              <a:rPr lang="en-US" b="1" u="sng" dirty="0" smtClean="0"/>
              <a:t>SOFTWARE TESTING LIFE CYCLE (STLC)</a:t>
            </a:r>
          </a:p>
          <a:p>
            <a:endParaRPr lang="en-US" b="1" u="sng" dirty="0" smtClean="0"/>
          </a:p>
          <a:p>
            <a:r>
              <a:rPr lang="en-US" dirty="0" smtClean="0"/>
              <a:t>In STLC software testing is playing major role for delivering the quality product to the client.</a:t>
            </a:r>
          </a:p>
          <a:p>
            <a:r>
              <a:rPr lang="en-US" dirty="0" smtClean="0"/>
              <a:t>We should plan our testing activities accordingly based on the client request.</a:t>
            </a:r>
          </a:p>
          <a:p>
            <a:r>
              <a:rPr lang="en-US" dirty="0" smtClean="0"/>
              <a:t>Testing phase is divided into 6 phases:</a:t>
            </a:r>
          </a:p>
          <a:p>
            <a:endParaRPr lang="en-US" dirty="0" smtClean="0"/>
          </a:p>
          <a:p>
            <a:pPr marL="342900" indent="-342900">
              <a:buFont typeface="+mj-lt"/>
              <a:buAutoNum type="arabicPeriod"/>
            </a:pPr>
            <a:r>
              <a:rPr lang="en-US" dirty="0" smtClean="0"/>
              <a:t>Test Planning</a:t>
            </a:r>
          </a:p>
          <a:p>
            <a:pPr marL="342900" indent="-342900">
              <a:buFont typeface="+mj-lt"/>
              <a:buAutoNum type="arabicPeriod"/>
            </a:pPr>
            <a:r>
              <a:rPr lang="en-US" dirty="0" smtClean="0"/>
              <a:t>Test Development</a:t>
            </a:r>
          </a:p>
          <a:p>
            <a:pPr marL="342900" indent="-342900">
              <a:buFont typeface="+mj-lt"/>
              <a:buAutoNum type="arabicPeriod"/>
            </a:pPr>
            <a:r>
              <a:rPr lang="en-US" dirty="0" smtClean="0"/>
              <a:t>Test Execution</a:t>
            </a:r>
          </a:p>
          <a:p>
            <a:pPr marL="342900" indent="-342900">
              <a:buFont typeface="+mj-lt"/>
              <a:buAutoNum type="arabicPeriod"/>
            </a:pPr>
            <a:r>
              <a:rPr lang="en-US" dirty="0" smtClean="0"/>
              <a:t>Result Analysis</a:t>
            </a:r>
          </a:p>
          <a:p>
            <a:pPr marL="342900" indent="-342900">
              <a:buFont typeface="+mj-lt"/>
              <a:buAutoNum type="arabicPeriod"/>
            </a:pPr>
            <a:r>
              <a:rPr lang="en-US" dirty="0" smtClean="0"/>
              <a:t>Defect Tracking</a:t>
            </a:r>
          </a:p>
          <a:p>
            <a:pPr marL="342900" indent="-342900">
              <a:buFont typeface="+mj-lt"/>
              <a:buAutoNum type="arabicPeriod"/>
            </a:pPr>
            <a:r>
              <a:rPr lang="en-US" dirty="0" smtClean="0"/>
              <a:t>Reporting </a:t>
            </a:r>
          </a:p>
          <a:p>
            <a:pPr marL="342900" indent="-342900">
              <a:buFont typeface="+mj-lt"/>
              <a:buAutoNum type="arabicPeriod"/>
            </a:pPr>
            <a:endParaRPr lang="en-US" dirty="0" smtClean="0"/>
          </a:p>
          <a:p>
            <a:pPr marL="342900" indent="-342900"/>
            <a:r>
              <a:rPr lang="en-US" b="1" u="sng" dirty="0" smtClean="0"/>
              <a:t>Test Planning:</a:t>
            </a:r>
          </a:p>
          <a:p>
            <a:pPr marL="342900" indent="-342900"/>
            <a:r>
              <a:rPr lang="en-US" dirty="0" smtClean="0"/>
              <a:t>We are going to plan our testing activities for entire project along with scope, staffing,</a:t>
            </a:r>
          </a:p>
          <a:p>
            <a:pPr marL="342900" indent="-342900"/>
            <a:r>
              <a:rPr lang="en-US" dirty="0" smtClean="0"/>
              <a:t>schedule.</a:t>
            </a:r>
          </a:p>
          <a:p>
            <a:pPr marL="342900" indent="-342900"/>
            <a:r>
              <a:rPr lang="en-US" dirty="0" smtClean="0"/>
              <a:t>By including all above test lead is going to prepare test plan document and he will share it </a:t>
            </a:r>
          </a:p>
          <a:p>
            <a:pPr marL="342900" indent="-342900"/>
            <a:r>
              <a:rPr lang="en-US" dirty="0" smtClean="0"/>
              <a:t>to the client for approval.</a:t>
            </a:r>
          </a:p>
          <a:p>
            <a:pPr marL="342900" indent="-342900"/>
            <a:r>
              <a:rPr lang="en-US" dirty="0" smtClean="0"/>
              <a:t>Once we get the approval from the client we are going to start our actual testing activities.</a:t>
            </a:r>
          </a:p>
          <a:p>
            <a:pPr marL="342900" indent="-342900"/>
            <a:endParaRPr lang="en-US" dirty="0" smtClean="0"/>
          </a:p>
          <a:p>
            <a:pPr marL="342900" indent="-342900"/>
            <a:r>
              <a:rPr lang="en-US" dirty="0" smtClean="0"/>
              <a:t>Note: test plan is the first deliverable to the client from testing team.</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251" y="533400"/>
            <a:ext cx="8510749" cy="3693319"/>
          </a:xfrm>
          <a:prstGeom prst="rect">
            <a:avLst/>
          </a:prstGeom>
          <a:noFill/>
        </p:spPr>
        <p:txBody>
          <a:bodyPr wrap="square" rtlCol="0">
            <a:spAutoFit/>
          </a:bodyPr>
          <a:lstStyle/>
          <a:p>
            <a:r>
              <a:rPr lang="en-US" dirty="0" smtClean="0"/>
              <a:t>understandable to all the teams. After that business analyst will share documented requirements to the customer, he will verify all his requirements are covered or documented and he will update to the business analyst if at all any requirements need to updating documented requirements.</a:t>
            </a:r>
          </a:p>
          <a:p>
            <a:r>
              <a:rPr lang="en-US" dirty="0" smtClean="0"/>
              <a:t>Once business analyst will get the approval from the client then he will give sign off to the requirement document.</a:t>
            </a:r>
          </a:p>
          <a:p>
            <a:endParaRPr lang="en-US" dirty="0"/>
          </a:p>
          <a:p>
            <a:r>
              <a:rPr lang="en-US" b="1" u="sng" dirty="0"/>
              <a:t>Output:</a:t>
            </a:r>
            <a:r>
              <a:rPr lang="en-US" dirty="0" smtClean="0"/>
              <a:t> </a:t>
            </a:r>
          </a:p>
          <a:p>
            <a:r>
              <a:rPr lang="en-US" dirty="0" smtClean="0"/>
              <a:t>SRS - Software requirement specification</a:t>
            </a:r>
          </a:p>
          <a:p>
            <a:r>
              <a:rPr lang="en-US" dirty="0" smtClean="0"/>
              <a:t>BRS - Business requirement specification</a:t>
            </a:r>
          </a:p>
          <a:p>
            <a:r>
              <a:rPr lang="en-US" dirty="0" smtClean="0"/>
              <a:t>FRS - Functional requirement specification</a:t>
            </a:r>
          </a:p>
          <a:p>
            <a:r>
              <a:rPr lang="en-US" dirty="0" smtClean="0"/>
              <a:t>BD - Business document</a:t>
            </a:r>
          </a:p>
          <a:p>
            <a:r>
              <a:rPr lang="en-US" dirty="0" smtClean="0"/>
              <a:t>BDD - Business design document </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787" y="228600"/>
            <a:ext cx="8645613" cy="6463308"/>
          </a:xfrm>
          <a:prstGeom prst="rect">
            <a:avLst/>
          </a:prstGeom>
        </p:spPr>
        <p:txBody>
          <a:bodyPr wrap="square">
            <a:spAutoFit/>
          </a:bodyPr>
          <a:lstStyle/>
          <a:p>
            <a:r>
              <a:rPr lang="en-US" b="1" u="sng" dirty="0" smtClean="0"/>
              <a:t>Test Development:</a:t>
            </a:r>
          </a:p>
          <a:p>
            <a:endParaRPr lang="en-US" dirty="0" smtClean="0"/>
          </a:p>
          <a:p>
            <a:r>
              <a:rPr lang="en-US" dirty="0" smtClean="0"/>
              <a:t>Based on the test plan we are going to start writing test scenarios, test cases.</a:t>
            </a:r>
          </a:p>
          <a:p>
            <a:endParaRPr lang="en-US" dirty="0" smtClean="0"/>
          </a:p>
          <a:p>
            <a:r>
              <a:rPr lang="en-US" dirty="0" smtClean="0"/>
              <a:t>We have to complete preparing scenarios and test cases as per the schedule mentioned in our plan.</a:t>
            </a:r>
          </a:p>
          <a:p>
            <a:endParaRPr lang="en-US" dirty="0" smtClean="0"/>
          </a:p>
          <a:p>
            <a:r>
              <a:rPr lang="en-US" b="1" u="sng" dirty="0" smtClean="0"/>
              <a:t>Test Execution:</a:t>
            </a:r>
          </a:p>
          <a:p>
            <a:endParaRPr lang="en-US" dirty="0" smtClean="0"/>
          </a:p>
          <a:p>
            <a:r>
              <a:rPr lang="en-US" dirty="0" smtClean="0"/>
              <a:t>By using test cases, once we get the build from the development team then we have to start performing all these validations to find what are all working and what are all not working.</a:t>
            </a:r>
          </a:p>
          <a:p>
            <a:endParaRPr lang="en-US" dirty="0" smtClean="0"/>
          </a:p>
          <a:p>
            <a:r>
              <a:rPr lang="en-US" b="1" u="sng" dirty="0" smtClean="0"/>
              <a:t>Result Analysis:</a:t>
            </a:r>
          </a:p>
          <a:p>
            <a:endParaRPr lang="en-US" dirty="0" smtClean="0"/>
          </a:p>
          <a:p>
            <a:r>
              <a:rPr lang="en-US" dirty="0" smtClean="0"/>
              <a:t>Based on the test case execution, here we are going to verify the test case results and analyzing the results for finding genuine issues.</a:t>
            </a:r>
          </a:p>
          <a:p>
            <a:endParaRPr lang="en-US" dirty="0" smtClean="0"/>
          </a:p>
          <a:p>
            <a:r>
              <a:rPr lang="en-US" b="1" u="sng" dirty="0" smtClean="0"/>
              <a:t>Defect Tracking:</a:t>
            </a:r>
          </a:p>
          <a:p>
            <a:endParaRPr lang="en-US" dirty="0" smtClean="0"/>
          </a:p>
          <a:p>
            <a:r>
              <a:rPr lang="en-US" dirty="0" smtClean="0"/>
              <a:t>If at all any failed test cases we are going to update all those issues to the development team by using any of the tools like </a:t>
            </a:r>
            <a:r>
              <a:rPr lang="en-US" dirty="0" err="1" smtClean="0"/>
              <a:t>bugzilla</a:t>
            </a:r>
            <a:r>
              <a:rPr lang="en-US" dirty="0" smtClean="0"/>
              <a:t>, </a:t>
            </a:r>
            <a:r>
              <a:rPr lang="en-US" dirty="0" err="1" smtClean="0"/>
              <a:t>jira</a:t>
            </a:r>
            <a:r>
              <a:rPr lang="en-US" dirty="0" smtClean="0"/>
              <a:t>, QC, </a:t>
            </a:r>
            <a:r>
              <a:rPr lang="en-US" dirty="0" err="1" smtClean="0"/>
              <a:t>testopia</a:t>
            </a:r>
            <a:r>
              <a:rPr lang="en-US" dirty="0" smtClean="0"/>
              <a:t>, </a:t>
            </a:r>
            <a:r>
              <a:rPr lang="en-US" dirty="0" err="1" smtClean="0"/>
              <a:t>tfs</a:t>
            </a:r>
            <a:r>
              <a:rPr lang="en-US" dirty="0" smtClean="0"/>
              <a:t>(Team foundation server) ,……….. </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5987" y="304800"/>
            <a:ext cx="8493213" cy="1754326"/>
          </a:xfrm>
          <a:prstGeom prst="rect">
            <a:avLst/>
          </a:prstGeom>
        </p:spPr>
        <p:txBody>
          <a:bodyPr wrap="square">
            <a:spAutoFit/>
          </a:bodyPr>
          <a:lstStyle/>
          <a:p>
            <a:r>
              <a:rPr lang="en-US" b="1" u="sng" dirty="0" smtClean="0"/>
              <a:t>Reporting:</a:t>
            </a:r>
          </a:p>
          <a:p>
            <a:endParaRPr lang="en-US" dirty="0" smtClean="0"/>
          </a:p>
          <a:p>
            <a:r>
              <a:rPr lang="en-US" dirty="0" smtClean="0"/>
              <a:t>Based on the above phase and test cases results, defect reports, we have  to update to the client on stability of the application.</a:t>
            </a:r>
          </a:p>
          <a:p>
            <a:endParaRPr lang="en-US" dirty="0" smtClean="0"/>
          </a:p>
          <a:p>
            <a:r>
              <a:rPr lang="en-US" dirty="0" smtClean="0"/>
              <a:t>We have to report on daily basis, weekly basis, monthly basis based on the client request.</a:t>
            </a:r>
            <a:endParaRPr lang="en-US" dirty="0"/>
          </a:p>
        </p:txBody>
      </p:sp>
      <p:sp>
        <p:nvSpPr>
          <p:cNvPr id="5" name="Footer Placeholder 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68069"/>
            <a:ext cx="8610600" cy="6463308"/>
          </a:xfrm>
          <a:prstGeom prst="rect">
            <a:avLst/>
          </a:prstGeom>
        </p:spPr>
        <p:txBody>
          <a:bodyPr wrap="square">
            <a:spAutoFit/>
          </a:bodyPr>
          <a:lstStyle/>
          <a:p>
            <a:pPr algn="ctr"/>
            <a:r>
              <a:rPr lang="en-US" sz="2000" b="1" dirty="0" smtClean="0"/>
              <a:t>TEST PLAN </a:t>
            </a:r>
          </a:p>
          <a:p>
            <a:endParaRPr lang="en-US" dirty="0" smtClean="0"/>
          </a:p>
          <a:p>
            <a:r>
              <a:rPr lang="en-US" b="1" u="sng" dirty="0" smtClean="0"/>
              <a:t>Test Plan Contents:</a:t>
            </a:r>
          </a:p>
          <a:p>
            <a:endParaRPr lang="en-US" dirty="0" smtClean="0"/>
          </a:p>
          <a:p>
            <a:r>
              <a:rPr lang="en-US" dirty="0" smtClean="0"/>
              <a:t>1. Introduction</a:t>
            </a:r>
          </a:p>
          <a:p>
            <a:r>
              <a:rPr lang="en-US" dirty="0" smtClean="0"/>
              <a:t>2. Purpose</a:t>
            </a:r>
          </a:p>
          <a:p>
            <a:r>
              <a:rPr lang="en-US" dirty="0" smtClean="0"/>
              <a:t>3. Scope and Goals</a:t>
            </a:r>
          </a:p>
          <a:p>
            <a:r>
              <a:rPr lang="en-US" dirty="0" smtClean="0"/>
              <a:t>4. Features that are  not to be tested</a:t>
            </a:r>
          </a:p>
          <a:p>
            <a:r>
              <a:rPr lang="en-US" dirty="0" smtClean="0"/>
              <a:t>5. Definitions and Abbreviations</a:t>
            </a:r>
          </a:p>
          <a:p>
            <a:r>
              <a:rPr lang="en-US" dirty="0" smtClean="0"/>
              <a:t>6. References</a:t>
            </a:r>
          </a:p>
          <a:p>
            <a:r>
              <a:rPr lang="en-US" dirty="0" smtClean="0"/>
              <a:t>7. Product/Project Architecture</a:t>
            </a:r>
          </a:p>
          <a:p>
            <a:r>
              <a:rPr lang="en-US" dirty="0" smtClean="0"/>
              <a:t>8. Test Environment</a:t>
            </a:r>
          </a:p>
          <a:p>
            <a:r>
              <a:rPr lang="en-US" dirty="0" smtClean="0"/>
              <a:t>	a) Required Hardware</a:t>
            </a:r>
          </a:p>
          <a:p>
            <a:r>
              <a:rPr lang="en-US" dirty="0" smtClean="0"/>
              <a:t>	b) Required Software</a:t>
            </a:r>
          </a:p>
          <a:p>
            <a:r>
              <a:rPr lang="en-US" dirty="0" smtClean="0"/>
              <a:t>9. Assumptions</a:t>
            </a:r>
          </a:p>
          <a:p>
            <a:r>
              <a:rPr lang="en-US" dirty="0" smtClean="0"/>
              <a:t>10. Constraints</a:t>
            </a:r>
          </a:p>
          <a:p>
            <a:r>
              <a:rPr lang="en-US" dirty="0" smtClean="0"/>
              <a:t>11. Test Coverage</a:t>
            </a:r>
          </a:p>
          <a:p>
            <a:r>
              <a:rPr lang="en-US" dirty="0" smtClean="0"/>
              <a:t>	a) Functional Testing</a:t>
            </a:r>
          </a:p>
          <a:p>
            <a:r>
              <a:rPr lang="en-US" dirty="0" smtClean="0"/>
              <a:t>	b) User Interface Testing</a:t>
            </a:r>
          </a:p>
          <a:p>
            <a:r>
              <a:rPr lang="en-US" dirty="0" smtClean="0"/>
              <a:t>	c) Performance Testing</a:t>
            </a:r>
          </a:p>
          <a:p>
            <a:r>
              <a:rPr lang="en-US" dirty="0" smtClean="0"/>
              <a:t>	d) Security Testing</a:t>
            </a:r>
          </a:p>
          <a:p>
            <a:r>
              <a:rPr lang="en-US" dirty="0" smtClean="0"/>
              <a:t>	e) Recovery Testing</a:t>
            </a:r>
          </a:p>
          <a:p>
            <a:r>
              <a:rPr lang="en-US" dirty="0" smtClean="0"/>
              <a:t>	f) Compatibility Testing</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4524315"/>
          </a:xfrm>
          <a:prstGeom prst="rect">
            <a:avLst/>
          </a:prstGeom>
        </p:spPr>
        <p:txBody>
          <a:bodyPr wrap="square">
            <a:spAutoFit/>
          </a:bodyPr>
          <a:lstStyle/>
          <a:p>
            <a:r>
              <a:rPr lang="en-US" dirty="0" smtClean="0"/>
              <a:t>12. Test Strategy / Approach</a:t>
            </a:r>
          </a:p>
          <a:p>
            <a:r>
              <a:rPr lang="en-US" dirty="0" smtClean="0"/>
              <a:t>13. Test Deliverables</a:t>
            </a:r>
          </a:p>
          <a:p>
            <a:r>
              <a:rPr lang="en-US" dirty="0" smtClean="0"/>
              <a:t>14. Human Resource Requirement</a:t>
            </a:r>
          </a:p>
          <a:p>
            <a:r>
              <a:rPr lang="en-US" dirty="0" smtClean="0"/>
              <a:t>	a) Staff Requirement for Testing</a:t>
            </a:r>
          </a:p>
          <a:p>
            <a:r>
              <a:rPr lang="en-US" dirty="0" smtClean="0"/>
              <a:t>	b) Roles and Responsibilities</a:t>
            </a:r>
          </a:p>
          <a:p>
            <a:r>
              <a:rPr lang="en-US" dirty="0" smtClean="0"/>
              <a:t>15. Test Schedule</a:t>
            </a:r>
          </a:p>
          <a:p>
            <a:r>
              <a:rPr lang="en-US" dirty="0" smtClean="0"/>
              <a:t>16. Readiness Criteria</a:t>
            </a:r>
          </a:p>
          <a:p>
            <a:r>
              <a:rPr lang="en-US" dirty="0" smtClean="0"/>
              <a:t>17. Acceptance Criteria</a:t>
            </a:r>
          </a:p>
          <a:p>
            <a:r>
              <a:rPr lang="en-US" dirty="0" smtClean="0"/>
              <a:t>18. Defect Classification</a:t>
            </a:r>
          </a:p>
          <a:p>
            <a:r>
              <a:rPr lang="en-US" dirty="0" smtClean="0"/>
              <a:t>19. Defect Management</a:t>
            </a:r>
          </a:p>
          <a:p>
            <a:r>
              <a:rPr lang="en-US" dirty="0" smtClean="0"/>
              <a:t>20. Testing Resumption Criteria</a:t>
            </a:r>
          </a:p>
          <a:p>
            <a:r>
              <a:rPr lang="en-US" dirty="0" smtClean="0"/>
              <a:t>21. Tools and Techniques</a:t>
            </a:r>
          </a:p>
          <a:p>
            <a:r>
              <a:rPr lang="en-US" dirty="0" smtClean="0"/>
              <a:t>22. Risk Identification and Contingency Planning</a:t>
            </a:r>
          </a:p>
          <a:p>
            <a:r>
              <a:rPr lang="en-US" dirty="0" smtClean="0"/>
              <a:t>23. Test Case List</a:t>
            </a:r>
          </a:p>
          <a:p>
            <a:r>
              <a:rPr lang="en-US" dirty="0" smtClean="0"/>
              <a:t>24. Test data</a:t>
            </a:r>
          </a:p>
          <a:p>
            <a:r>
              <a:rPr lang="en-US" dirty="0" smtClean="0"/>
              <a:t>25. Traceability Matrix</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6463308"/>
          </a:xfrm>
          <a:prstGeom prst="rect">
            <a:avLst/>
          </a:prstGeom>
        </p:spPr>
        <p:txBody>
          <a:bodyPr wrap="square">
            <a:spAutoFit/>
          </a:bodyPr>
          <a:lstStyle/>
          <a:p>
            <a:r>
              <a:rPr lang="en-US" b="1" u="sng" dirty="0" smtClean="0"/>
              <a:t>1. Introduction:</a:t>
            </a:r>
          </a:p>
          <a:p>
            <a:r>
              <a:rPr lang="en-US" dirty="0" smtClean="0"/>
              <a:t>	Here we are going to update overview of the test plan document. It will describe basic thing of this document.</a:t>
            </a:r>
          </a:p>
          <a:p>
            <a:endParaRPr lang="en-US" dirty="0" smtClean="0"/>
          </a:p>
          <a:p>
            <a:r>
              <a:rPr lang="en-US" b="1" u="sng" dirty="0" smtClean="0"/>
              <a:t>2. Purpose:</a:t>
            </a:r>
          </a:p>
          <a:p>
            <a:r>
              <a:rPr lang="en-US" b="1" dirty="0" smtClean="0"/>
              <a:t>	</a:t>
            </a:r>
            <a:r>
              <a:rPr lang="en-US" dirty="0" smtClean="0"/>
              <a:t>Here in this section we are going to update use of this document more clearly which is understandable to everybody in our project.</a:t>
            </a:r>
          </a:p>
          <a:p>
            <a:endParaRPr lang="en-US" dirty="0" smtClean="0"/>
          </a:p>
          <a:p>
            <a:r>
              <a:rPr lang="en-US" b="1" u="sng" dirty="0" smtClean="0"/>
              <a:t>3. Scope and Goals:</a:t>
            </a:r>
          </a:p>
          <a:p>
            <a:r>
              <a:rPr lang="en-US" dirty="0" smtClean="0"/>
              <a:t>	This section having all the features in our scope for testing and what are all goals we have to achieve in time manner.</a:t>
            </a:r>
          </a:p>
          <a:p>
            <a:endParaRPr lang="en-US" dirty="0" smtClean="0"/>
          </a:p>
          <a:p>
            <a:r>
              <a:rPr lang="en-US" b="1" u="sng" dirty="0" smtClean="0"/>
              <a:t>4. Features that are not to be tested:</a:t>
            </a:r>
          </a:p>
          <a:p>
            <a:r>
              <a:rPr lang="en-US" dirty="0" smtClean="0"/>
              <a:t>	Here in this section we are having features list which are out of scope.</a:t>
            </a:r>
          </a:p>
          <a:p>
            <a:r>
              <a:rPr lang="en-US" dirty="0" smtClean="0"/>
              <a:t>Note: Mainly in security application, the client will give non-security features to the companies and he will take care testing of the security features.</a:t>
            </a:r>
          </a:p>
          <a:p>
            <a:endParaRPr lang="en-US" dirty="0" smtClean="0"/>
          </a:p>
          <a:p>
            <a:r>
              <a:rPr lang="en-US" b="1" u="sng" dirty="0" smtClean="0"/>
              <a:t>5. Definitions and Abbreviations:</a:t>
            </a:r>
          </a:p>
          <a:p>
            <a:r>
              <a:rPr lang="en-US" dirty="0" smtClean="0"/>
              <a:t>	Here we are having all the short names and their abbreviations</a:t>
            </a:r>
          </a:p>
          <a:p>
            <a:r>
              <a:rPr lang="en-US" dirty="0" smtClean="0"/>
              <a:t>Ex: SIT = System Integration Testing</a:t>
            </a:r>
          </a:p>
          <a:p>
            <a:r>
              <a:rPr lang="en-US" dirty="0" smtClean="0"/>
              <a:t>       UAT = User Acceptance Testing</a:t>
            </a:r>
          </a:p>
          <a:p>
            <a:r>
              <a:rPr lang="en-US" dirty="0" smtClean="0"/>
              <a:t>       PVT = Production Validation Testing</a:t>
            </a:r>
          </a:p>
          <a:p>
            <a:r>
              <a:rPr lang="en-US" dirty="0" smtClean="0"/>
              <a:t>       NA =  Not Applicable</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3693319"/>
          </a:xfrm>
          <a:prstGeom prst="rect">
            <a:avLst/>
          </a:prstGeom>
        </p:spPr>
        <p:txBody>
          <a:bodyPr wrap="square">
            <a:spAutoFit/>
          </a:bodyPr>
          <a:lstStyle/>
          <a:p>
            <a:r>
              <a:rPr lang="en-US" b="1" dirty="0" smtClean="0"/>
              <a:t>6. References:</a:t>
            </a:r>
          </a:p>
          <a:p>
            <a:r>
              <a:rPr lang="en-US" dirty="0" smtClean="0"/>
              <a:t>For preparing this document , All required documents list will be given in this section.</a:t>
            </a:r>
          </a:p>
          <a:p>
            <a:r>
              <a:rPr lang="en-US" dirty="0" smtClean="0"/>
              <a:t>Ex: SRS, FRD, BRS</a:t>
            </a:r>
          </a:p>
          <a:p>
            <a:endParaRPr lang="en-US" dirty="0" smtClean="0"/>
          </a:p>
          <a:p>
            <a:r>
              <a:rPr lang="en-US" b="1" dirty="0" smtClean="0"/>
              <a:t>7. Product Architecture:</a:t>
            </a:r>
          </a:p>
          <a:p>
            <a:r>
              <a:rPr lang="en-US" dirty="0" smtClean="0"/>
              <a:t>Here in this section, we are having entire project or product functionality flow in the single diagram. It will represent overview of entire application.</a:t>
            </a:r>
          </a:p>
          <a:p>
            <a:endParaRPr lang="en-US" dirty="0" smtClean="0"/>
          </a:p>
          <a:p>
            <a:r>
              <a:rPr lang="en-US" b="1" dirty="0" smtClean="0"/>
              <a:t>8. Test Environment:</a:t>
            </a:r>
          </a:p>
          <a:p>
            <a:r>
              <a:rPr lang="en-US" dirty="0" smtClean="0"/>
              <a:t>Here we are having environment related data and based on the environment, required hardware and software details will be mentioned in this section.</a:t>
            </a:r>
          </a:p>
          <a:p>
            <a:endParaRPr lang="en-US" dirty="0" smtClean="0"/>
          </a:p>
          <a:p>
            <a:r>
              <a:rPr lang="en-US" b="1" dirty="0" smtClean="0"/>
              <a:t>Required Hardware:</a:t>
            </a:r>
          </a:p>
        </p:txBody>
      </p:sp>
      <p:graphicFrame>
        <p:nvGraphicFramePr>
          <p:cNvPr id="3" name="Diagram 2"/>
          <p:cNvGraphicFramePr/>
          <p:nvPr/>
        </p:nvGraphicFramePr>
        <p:xfrm>
          <a:off x="1066800" y="4140200"/>
          <a:ext cx="6477000" cy="172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066800" y="787400"/>
          <a:ext cx="6629400" cy="248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245608" y="304800"/>
            <a:ext cx="8593592" cy="5909310"/>
          </a:xfrm>
          <a:prstGeom prst="rect">
            <a:avLst/>
          </a:prstGeom>
        </p:spPr>
        <p:txBody>
          <a:bodyPr wrap="square">
            <a:spAutoFit/>
          </a:bodyPr>
          <a:lstStyle/>
          <a:p>
            <a:r>
              <a:rPr lang="en-US" b="1" dirty="0" smtClean="0"/>
              <a:t>Required Software:</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r>
              <a:rPr lang="en-US" b="1" dirty="0" smtClean="0"/>
              <a:t>9. Assumptions and Dependences:</a:t>
            </a:r>
          </a:p>
          <a:p>
            <a:r>
              <a:rPr lang="en-US" dirty="0" smtClean="0"/>
              <a:t>Here in this section for releasing or delivering the quality product to the customer in </a:t>
            </a:r>
            <a:r>
              <a:rPr lang="en-US" dirty="0" err="1" smtClean="0"/>
              <a:t>ontime</a:t>
            </a:r>
            <a:r>
              <a:rPr lang="en-US" dirty="0" smtClean="0"/>
              <a:t>, what are all the solutions for the problems and their dependencies will be analyzed  and those assumptions will be mentioned. </a:t>
            </a:r>
          </a:p>
          <a:p>
            <a:r>
              <a:rPr lang="en-US" dirty="0" smtClean="0"/>
              <a:t>Here assumption means assuming something and hoping deliver the product in </a:t>
            </a:r>
            <a:r>
              <a:rPr lang="en-US" dirty="0" err="1" smtClean="0"/>
              <a:t>ontime</a:t>
            </a:r>
            <a:r>
              <a:rPr lang="en-US" dirty="0" smtClean="0"/>
              <a:t>.</a:t>
            </a:r>
          </a:p>
          <a:p>
            <a:r>
              <a:rPr lang="en-US" dirty="0" smtClean="0"/>
              <a:t>Ex: 1) getting build from the development team in </a:t>
            </a:r>
            <a:r>
              <a:rPr lang="en-US" dirty="0" err="1" smtClean="0"/>
              <a:t>ontime</a:t>
            </a:r>
            <a:endParaRPr lang="en-US" dirty="0" smtClean="0"/>
          </a:p>
          <a:p>
            <a:r>
              <a:rPr lang="en-US" dirty="0" smtClean="0"/>
              <a:t>2) We are going to complete test case execution in </a:t>
            </a:r>
            <a:r>
              <a:rPr lang="en-US" dirty="0" err="1" smtClean="0"/>
              <a:t>ontime</a:t>
            </a:r>
            <a:r>
              <a:rPr lang="en-US" dirty="0" smtClean="0"/>
              <a:t>.</a:t>
            </a:r>
          </a:p>
          <a:p>
            <a:r>
              <a:rPr lang="en-US" dirty="0" smtClean="0"/>
              <a:t>3) Having all the requirements in SRS and test plan will be accepted by the client.</a:t>
            </a:r>
            <a:endParaRPr lang="en-US" dirty="0"/>
          </a:p>
        </p:txBody>
      </p:sp>
      <p:sp>
        <p:nvSpPr>
          <p:cNvPr id="5" name="Footer Placeholder 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4290"/>
            <a:ext cx="8534400" cy="6740307"/>
          </a:xfrm>
          <a:prstGeom prst="rect">
            <a:avLst/>
          </a:prstGeom>
        </p:spPr>
        <p:txBody>
          <a:bodyPr wrap="square">
            <a:spAutoFit/>
          </a:bodyPr>
          <a:lstStyle/>
          <a:p>
            <a:r>
              <a:rPr lang="en-US" b="1" dirty="0" smtClean="0"/>
              <a:t>10. Constraints:</a:t>
            </a:r>
          </a:p>
          <a:p>
            <a:r>
              <a:rPr lang="en-US" dirty="0" smtClean="0"/>
              <a:t>Here in this section we are having all the conditions for delivering quality product to the customer.</a:t>
            </a:r>
          </a:p>
          <a:p>
            <a:r>
              <a:rPr lang="en-US" dirty="0" smtClean="0"/>
              <a:t>Ex: 1) Some hardware is meeting or not available.</a:t>
            </a:r>
          </a:p>
          <a:p>
            <a:r>
              <a:rPr lang="en-US" dirty="0" smtClean="0"/>
              <a:t>2) Lack of the resources.</a:t>
            </a:r>
          </a:p>
          <a:p>
            <a:endParaRPr lang="en-US" dirty="0" smtClean="0"/>
          </a:p>
          <a:p>
            <a:r>
              <a:rPr lang="en-US" b="1" dirty="0" smtClean="0"/>
              <a:t>11. Test Coverage:</a:t>
            </a:r>
          </a:p>
          <a:p>
            <a:r>
              <a:rPr lang="en-US" dirty="0" smtClean="0"/>
              <a:t>Here we will mention what are all the testing types we are going to use in our project will be mentioned here.</a:t>
            </a:r>
          </a:p>
          <a:p>
            <a:endParaRPr lang="en-US" dirty="0" smtClean="0"/>
          </a:p>
          <a:p>
            <a:pPr>
              <a:buFont typeface="Wingdings" pitchFamily="2" charset="2"/>
              <a:buChar char="Ø"/>
            </a:pPr>
            <a:r>
              <a:rPr lang="en-US" dirty="0" smtClean="0"/>
              <a:t>Functionality Testing</a:t>
            </a:r>
          </a:p>
          <a:p>
            <a:pPr>
              <a:buFont typeface="Wingdings" pitchFamily="2" charset="2"/>
              <a:buChar char="Ø"/>
            </a:pPr>
            <a:r>
              <a:rPr lang="en-US" dirty="0" smtClean="0"/>
              <a:t>User Interface Testing</a:t>
            </a:r>
          </a:p>
          <a:p>
            <a:pPr>
              <a:buFont typeface="Wingdings" pitchFamily="2" charset="2"/>
              <a:buChar char="Ø"/>
            </a:pPr>
            <a:r>
              <a:rPr lang="en-US" dirty="0" smtClean="0"/>
              <a:t>Security Testing</a:t>
            </a:r>
          </a:p>
          <a:p>
            <a:pPr>
              <a:buFont typeface="Wingdings" pitchFamily="2" charset="2"/>
              <a:buChar char="Ø"/>
            </a:pPr>
            <a:r>
              <a:rPr lang="en-US" dirty="0" smtClean="0"/>
              <a:t>Recovery Testing</a:t>
            </a:r>
          </a:p>
          <a:p>
            <a:endParaRPr lang="en-US" dirty="0" smtClean="0"/>
          </a:p>
          <a:p>
            <a:r>
              <a:rPr lang="en-US" b="1" dirty="0" smtClean="0"/>
              <a:t>12. Test Strategy or Approach:</a:t>
            </a:r>
          </a:p>
          <a:p>
            <a:r>
              <a:rPr lang="en-US" dirty="0" smtClean="0"/>
              <a:t>Here in this section we will keep how we are going to test the entire application, what are all the testing levels we are following for the project mentioned here.</a:t>
            </a:r>
          </a:p>
          <a:p>
            <a:endParaRPr lang="en-US" dirty="0" smtClean="0"/>
          </a:p>
          <a:p>
            <a:pPr>
              <a:buFont typeface="Wingdings" pitchFamily="2" charset="2"/>
              <a:buChar char="Ø"/>
            </a:pPr>
            <a:r>
              <a:rPr lang="en-US" dirty="0" smtClean="0"/>
              <a:t>Unit testing </a:t>
            </a:r>
          </a:p>
          <a:p>
            <a:pPr>
              <a:buFont typeface="Wingdings" pitchFamily="2" charset="2"/>
              <a:buChar char="Ø"/>
            </a:pPr>
            <a:r>
              <a:rPr lang="en-US" dirty="0" smtClean="0"/>
              <a:t>Module testing</a:t>
            </a:r>
          </a:p>
          <a:p>
            <a:pPr>
              <a:buFont typeface="Wingdings" pitchFamily="2" charset="2"/>
              <a:buChar char="Ø"/>
            </a:pPr>
            <a:r>
              <a:rPr lang="en-US" dirty="0" smtClean="0"/>
              <a:t>Integration testing</a:t>
            </a:r>
          </a:p>
          <a:p>
            <a:pPr>
              <a:buFont typeface="Wingdings" pitchFamily="2" charset="2"/>
              <a:buChar char="Ø"/>
            </a:pPr>
            <a:r>
              <a:rPr lang="en-US" dirty="0" smtClean="0"/>
              <a:t>System testing</a:t>
            </a:r>
          </a:p>
          <a:p>
            <a:pPr>
              <a:buFont typeface="Wingdings" pitchFamily="2" charset="2"/>
              <a:buChar char="Ø"/>
            </a:pPr>
            <a:r>
              <a:rPr lang="en-US" dirty="0" smtClean="0"/>
              <a:t>User acceptance testing , preproduction testing, production testing</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3970318"/>
          </a:xfrm>
          <a:prstGeom prst="rect">
            <a:avLst/>
          </a:prstGeom>
        </p:spPr>
        <p:txBody>
          <a:bodyPr wrap="square">
            <a:spAutoFit/>
          </a:bodyPr>
          <a:lstStyle/>
          <a:p>
            <a:r>
              <a:rPr lang="en-US" b="1" dirty="0" smtClean="0"/>
              <a:t>13. Tests Deliverables:</a:t>
            </a:r>
          </a:p>
          <a:p>
            <a:r>
              <a:rPr lang="en-US" dirty="0" smtClean="0"/>
              <a:t>Here we will mention what are all the documents or information need to pass to the client in periodic fashion will be mentioned here.</a:t>
            </a:r>
          </a:p>
          <a:p>
            <a:pPr>
              <a:buFont typeface="Wingdings" pitchFamily="2" charset="2"/>
              <a:buChar char="Ø"/>
            </a:pPr>
            <a:r>
              <a:rPr lang="en-US" dirty="0" smtClean="0"/>
              <a:t>Test plan</a:t>
            </a:r>
          </a:p>
          <a:p>
            <a:pPr>
              <a:buFont typeface="Wingdings" pitchFamily="2" charset="2"/>
              <a:buChar char="Ø"/>
            </a:pPr>
            <a:r>
              <a:rPr lang="en-US" dirty="0" smtClean="0"/>
              <a:t>Test scenario</a:t>
            </a:r>
          </a:p>
          <a:p>
            <a:pPr>
              <a:buFont typeface="Wingdings" pitchFamily="2" charset="2"/>
              <a:buChar char="Ø"/>
            </a:pPr>
            <a:r>
              <a:rPr lang="en-US" dirty="0" smtClean="0"/>
              <a:t>Test case</a:t>
            </a:r>
          </a:p>
          <a:p>
            <a:pPr>
              <a:buFont typeface="Wingdings" pitchFamily="2" charset="2"/>
              <a:buChar char="Ø"/>
            </a:pPr>
            <a:r>
              <a:rPr lang="en-US" dirty="0" smtClean="0"/>
              <a:t>Test case execution results</a:t>
            </a:r>
          </a:p>
          <a:p>
            <a:pPr>
              <a:buFont typeface="Wingdings" pitchFamily="2" charset="2"/>
              <a:buChar char="Ø"/>
            </a:pPr>
            <a:r>
              <a:rPr lang="en-US" dirty="0" smtClean="0"/>
              <a:t>Bug report</a:t>
            </a:r>
          </a:p>
          <a:p>
            <a:pPr>
              <a:buFont typeface="Wingdings" pitchFamily="2" charset="2"/>
              <a:buChar char="Ø"/>
            </a:pPr>
            <a:r>
              <a:rPr lang="en-US" dirty="0" smtClean="0"/>
              <a:t>Build stability report</a:t>
            </a:r>
          </a:p>
          <a:p>
            <a:pPr>
              <a:buFont typeface="Wingdings" pitchFamily="2" charset="2"/>
              <a:buChar char="Ø"/>
            </a:pPr>
            <a:r>
              <a:rPr lang="en-US" dirty="0" smtClean="0"/>
              <a:t>Application functionality report</a:t>
            </a:r>
          </a:p>
          <a:p>
            <a:endParaRPr lang="en-US" dirty="0" smtClean="0"/>
          </a:p>
          <a:p>
            <a:r>
              <a:rPr lang="en-US" b="1" dirty="0" smtClean="0"/>
              <a:t>14. Human Resource Requirement:</a:t>
            </a:r>
          </a:p>
          <a:p>
            <a:r>
              <a:rPr lang="en-US" dirty="0" smtClean="0"/>
              <a:t>Here in this section, we are having testing team resource names and their responsibilities will be mentioned clearly in this section.</a:t>
            </a:r>
          </a:p>
        </p:txBody>
      </p:sp>
      <p:graphicFrame>
        <p:nvGraphicFramePr>
          <p:cNvPr id="5" name="Table 4"/>
          <p:cNvGraphicFramePr>
            <a:graphicFrameLocks noGrp="1"/>
          </p:cNvGraphicFramePr>
          <p:nvPr/>
        </p:nvGraphicFramePr>
        <p:xfrm>
          <a:off x="457200" y="4267200"/>
          <a:ext cx="8153400" cy="1005840"/>
        </p:xfrm>
        <a:graphic>
          <a:graphicData uri="http://schemas.openxmlformats.org/drawingml/2006/table">
            <a:tbl>
              <a:tblPr firstRow="1" bandRow="1">
                <a:tableStyleId>{5C22544A-7EE6-4342-B048-85BDC9FD1C3A}</a:tableStyleId>
              </a:tblPr>
              <a:tblGrid>
                <a:gridCol w="2038350"/>
                <a:gridCol w="2038350"/>
                <a:gridCol w="2038350"/>
                <a:gridCol w="2038350"/>
              </a:tblGrid>
              <a:tr h="530167">
                <a:tc>
                  <a:txBody>
                    <a:bodyPr/>
                    <a:lstStyle/>
                    <a:p>
                      <a:r>
                        <a:rPr lang="en-US" dirty="0" smtClean="0"/>
                        <a:t>Skill Level</a:t>
                      </a:r>
                      <a:endParaRPr lang="en-US" dirty="0"/>
                    </a:p>
                  </a:txBody>
                  <a:tcPr/>
                </a:tc>
                <a:tc>
                  <a:txBody>
                    <a:bodyPr/>
                    <a:lstStyle/>
                    <a:p>
                      <a:r>
                        <a:rPr lang="en-US" dirty="0" smtClean="0"/>
                        <a:t>Specific Areas for Testing</a:t>
                      </a:r>
                      <a:endParaRPr lang="en-US" dirty="0"/>
                    </a:p>
                  </a:txBody>
                  <a:tcPr/>
                </a:tc>
                <a:tc>
                  <a:txBody>
                    <a:bodyPr/>
                    <a:lstStyle/>
                    <a:p>
                      <a:r>
                        <a:rPr lang="en-US" dirty="0" smtClean="0"/>
                        <a:t>Effort</a:t>
                      </a:r>
                      <a:endParaRPr lang="en-US" dirty="0"/>
                    </a:p>
                  </a:txBody>
                  <a:tcPr/>
                </a:tc>
                <a:tc>
                  <a:txBody>
                    <a:bodyPr/>
                    <a:lstStyle/>
                    <a:p>
                      <a:r>
                        <a:rPr lang="en-US" dirty="0" smtClean="0"/>
                        <a:t>Training Required</a:t>
                      </a:r>
                      <a:endParaRPr lang="en-US" dirty="0"/>
                    </a:p>
                  </a:txBody>
                  <a:tcPr/>
                </a:tc>
              </a:tr>
              <a:tr h="30295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Table 5"/>
          <p:cNvGraphicFramePr>
            <a:graphicFrameLocks noGrp="1"/>
          </p:cNvGraphicFramePr>
          <p:nvPr/>
        </p:nvGraphicFramePr>
        <p:xfrm>
          <a:off x="457200" y="5562600"/>
          <a:ext cx="8153400" cy="895927"/>
        </p:xfrm>
        <a:graphic>
          <a:graphicData uri="http://schemas.openxmlformats.org/drawingml/2006/table">
            <a:tbl>
              <a:tblPr firstRow="1" bandRow="1">
                <a:tableStyleId>{5C22544A-7EE6-4342-B048-85BDC9FD1C3A}</a:tableStyleId>
              </a:tblPr>
              <a:tblGrid>
                <a:gridCol w="2038350"/>
                <a:gridCol w="2038350"/>
                <a:gridCol w="2038350"/>
                <a:gridCol w="2038350"/>
              </a:tblGrid>
              <a:tr h="530167">
                <a:tc>
                  <a:txBody>
                    <a:bodyPr/>
                    <a:lstStyle/>
                    <a:p>
                      <a:r>
                        <a:rPr lang="en-US" dirty="0" smtClean="0"/>
                        <a:t>SI</a:t>
                      </a:r>
                      <a:r>
                        <a:rPr lang="en-US" baseline="0" dirty="0" smtClean="0"/>
                        <a:t> No</a:t>
                      </a:r>
                      <a:endParaRPr lang="en-US" dirty="0"/>
                    </a:p>
                  </a:txBody>
                  <a:tcPr/>
                </a:tc>
                <a:tc>
                  <a:txBody>
                    <a:bodyPr/>
                    <a:lstStyle/>
                    <a:p>
                      <a:r>
                        <a:rPr lang="en-US" dirty="0" smtClean="0"/>
                        <a:t>Resource Name</a:t>
                      </a:r>
                      <a:endParaRPr lang="en-US" dirty="0"/>
                    </a:p>
                  </a:txBody>
                  <a:tcPr/>
                </a:tc>
                <a:tc>
                  <a:txBody>
                    <a:bodyPr/>
                    <a:lstStyle/>
                    <a:p>
                      <a:r>
                        <a:rPr lang="en-US" dirty="0" smtClean="0"/>
                        <a:t>Designation</a:t>
                      </a:r>
                      <a:endParaRPr lang="en-US" dirty="0"/>
                    </a:p>
                  </a:txBody>
                  <a:tcPr/>
                </a:tc>
                <a:tc>
                  <a:txBody>
                    <a:bodyPr/>
                    <a:lstStyle/>
                    <a:p>
                      <a:r>
                        <a:rPr lang="en-US" dirty="0" err="1" smtClean="0"/>
                        <a:t>Responsibilites</a:t>
                      </a:r>
                      <a:r>
                        <a:rPr lang="en-US" baseline="0" dirty="0" smtClean="0"/>
                        <a:t> </a:t>
                      </a:r>
                      <a:endParaRPr lang="en-US" dirty="0"/>
                    </a:p>
                  </a:txBody>
                  <a:tcPr/>
                </a:tc>
              </a:tr>
              <a:tr h="30295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Footer Placeholder 7"/>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5078313"/>
          </a:xfrm>
          <a:prstGeom prst="rect">
            <a:avLst/>
          </a:prstGeom>
        </p:spPr>
        <p:txBody>
          <a:bodyPr wrap="square">
            <a:spAutoFit/>
          </a:bodyPr>
          <a:lstStyle/>
          <a:p>
            <a:r>
              <a:rPr lang="en-US" b="1" dirty="0" smtClean="0"/>
              <a:t>15. Test Schedule:</a:t>
            </a:r>
          </a:p>
          <a:p>
            <a:r>
              <a:rPr lang="en-US" dirty="0" smtClean="0"/>
              <a:t>Here we will mention clear dates for entire project testing activities more clearly along with who are all responsible for completing the tasks in deadlines will be mentioned here. Based on this schedule testing team will follow and they will start and end their activities accordingly.</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dirty="0" smtClean="0"/>
              <a:t>16. Readiness Criteria:</a:t>
            </a:r>
          </a:p>
          <a:p>
            <a:r>
              <a:rPr lang="en-US" dirty="0" smtClean="0"/>
              <a:t>Here in this section what are all the requirements needed for continuing with testing after we get the build from the development team will be mentioned here.</a:t>
            </a:r>
          </a:p>
          <a:p>
            <a:r>
              <a:rPr lang="en-US" dirty="0" smtClean="0"/>
              <a:t>Ex: SRS document should be signoff from the client.</a:t>
            </a:r>
          </a:p>
          <a:p>
            <a:r>
              <a:rPr lang="en-US" dirty="0" smtClean="0"/>
              <a:t>       Test plan should be approved from the client</a:t>
            </a:r>
          </a:p>
          <a:p>
            <a:r>
              <a:rPr lang="en-US" dirty="0" smtClean="0"/>
              <a:t>        Test cases and scenarios should be prepared </a:t>
            </a:r>
            <a:r>
              <a:rPr lang="en-US" dirty="0" err="1" smtClean="0"/>
              <a:t>ontime</a:t>
            </a:r>
            <a:r>
              <a:rPr lang="en-US" dirty="0" smtClean="0"/>
              <a:t>.</a:t>
            </a:r>
          </a:p>
          <a:p>
            <a:r>
              <a:rPr lang="en-US" dirty="0" smtClean="0"/>
              <a:t>        Environment should be ready for testing.</a:t>
            </a:r>
          </a:p>
        </p:txBody>
      </p:sp>
      <p:graphicFrame>
        <p:nvGraphicFramePr>
          <p:cNvPr id="3" name="Table 2"/>
          <p:cNvGraphicFramePr>
            <a:graphicFrameLocks noGrp="1"/>
          </p:cNvGraphicFramePr>
          <p:nvPr/>
        </p:nvGraphicFramePr>
        <p:xfrm>
          <a:off x="304800" y="1925320"/>
          <a:ext cx="8382000" cy="1010920"/>
        </p:xfrm>
        <a:graphic>
          <a:graphicData uri="http://schemas.openxmlformats.org/drawingml/2006/table">
            <a:tbl>
              <a:tblPr firstRow="1" bandRow="1">
                <a:tableStyleId>{5C22544A-7EE6-4342-B048-85BDC9FD1C3A}</a:tableStyleId>
              </a:tblPr>
              <a:tblGrid>
                <a:gridCol w="1397000"/>
                <a:gridCol w="1397000"/>
                <a:gridCol w="1397000"/>
                <a:gridCol w="1143000"/>
                <a:gridCol w="1651000"/>
                <a:gridCol w="1397000"/>
              </a:tblGrid>
              <a:tr h="370840">
                <a:tc>
                  <a:txBody>
                    <a:bodyPr/>
                    <a:lstStyle/>
                    <a:p>
                      <a:r>
                        <a:rPr lang="en-US" dirty="0" smtClean="0"/>
                        <a:t>Levels of testing</a:t>
                      </a:r>
                      <a:endParaRPr lang="en-US" dirty="0"/>
                    </a:p>
                  </a:txBody>
                  <a:tcPr/>
                </a:tc>
                <a:tc>
                  <a:txBody>
                    <a:bodyPr/>
                    <a:lstStyle/>
                    <a:p>
                      <a:r>
                        <a:rPr lang="en-US" dirty="0" smtClean="0"/>
                        <a:t>Person responsible</a:t>
                      </a:r>
                      <a:endParaRPr lang="en-US" dirty="0"/>
                    </a:p>
                  </a:txBody>
                  <a:tcPr/>
                </a:tc>
                <a:tc>
                  <a:txBody>
                    <a:bodyPr/>
                    <a:lstStyle/>
                    <a:p>
                      <a:r>
                        <a:rPr lang="en-US" dirty="0" smtClean="0"/>
                        <a:t>Documents and records</a:t>
                      </a:r>
                      <a:endParaRPr lang="en-US" dirty="0"/>
                    </a:p>
                  </a:txBody>
                  <a:tcPr/>
                </a:tc>
                <a:tc>
                  <a:txBody>
                    <a:bodyPr/>
                    <a:lstStyle/>
                    <a:p>
                      <a:r>
                        <a:rPr lang="en-US" dirty="0" smtClean="0"/>
                        <a:t>Approval</a:t>
                      </a:r>
                      <a:r>
                        <a:rPr lang="en-US" baseline="0" dirty="0" smtClean="0"/>
                        <a:t> authority</a:t>
                      </a:r>
                      <a:endParaRPr lang="en-US" dirty="0"/>
                    </a:p>
                  </a:txBody>
                  <a:tcPr/>
                </a:tc>
                <a:tc>
                  <a:txBody>
                    <a:bodyPr/>
                    <a:lstStyle/>
                    <a:p>
                      <a:r>
                        <a:rPr lang="en-US" dirty="0" smtClean="0"/>
                        <a:t>To be completed on</a:t>
                      </a:r>
                      <a:endParaRPr lang="en-US" dirty="0"/>
                    </a:p>
                  </a:txBody>
                  <a:tcPr/>
                </a:tc>
                <a:tc>
                  <a:txBody>
                    <a:bodyPr/>
                    <a:lstStyle/>
                    <a:p>
                      <a:r>
                        <a:rPr lang="en-US" dirty="0" smtClean="0"/>
                        <a:t>Testing strategy</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Footer Placeholder 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451" y="76200"/>
            <a:ext cx="8510749" cy="6463308"/>
          </a:xfrm>
          <a:prstGeom prst="rect">
            <a:avLst/>
          </a:prstGeom>
          <a:noFill/>
        </p:spPr>
        <p:txBody>
          <a:bodyPr wrap="square" rtlCol="0">
            <a:spAutoFit/>
          </a:bodyPr>
          <a:lstStyle/>
          <a:p>
            <a:pPr algn="just"/>
            <a:r>
              <a:rPr lang="en-US" b="1" u="sng" dirty="0" smtClean="0"/>
              <a:t>ANALYSIS PHASE</a:t>
            </a:r>
          </a:p>
          <a:p>
            <a:pPr algn="just"/>
            <a:endParaRPr lang="en-US" dirty="0"/>
          </a:p>
          <a:p>
            <a:pPr marL="342900" indent="-342900" algn="just">
              <a:buFont typeface="+mj-lt"/>
              <a:buAutoNum type="arabicPeriod"/>
            </a:pPr>
            <a:r>
              <a:rPr lang="en-US" dirty="0" smtClean="0"/>
              <a:t>Feasibility Study</a:t>
            </a:r>
          </a:p>
          <a:p>
            <a:pPr marL="342900" indent="-342900" algn="just">
              <a:buFont typeface="+mj-lt"/>
              <a:buAutoNum type="arabicPeriod"/>
            </a:pPr>
            <a:r>
              <a:rPr lang="en-US" dirty="0" smtClean="0"/>
              <a:t>Selection of Technology and Environment</a:t>
            </a:r>
          </a:p>
          <a:p>
            <a:pPr marL="342900" indent="-342900" algn="just">
              <a:buFont typeface="+mj-lt"/>
              <a:buAutoNum type="arabicPeriod"/>
            </a:pPr>
            <a:r>
              <a:rPr lang="en-US" dirty="0" smtClean="0"/>
              <a:t>Requirement Analysis</a:t>
            </a:r>
          </a:p>
          <a:p>
            <a:pPr marL="342900" indent="-342900" algn="just">
              <a:buFont typeface="+mj-lt"/>
              <a:buAutoNum type="arabicPeriod"/>
            </a:pPr>
            <a:r>
              <a:rPr lang="en-US" dirty="0" smtClean="0"/>
              <a:t>Team Building</a:t>
            </a:r>
          </a:p>
          <a:p>
            <a:pPr marL="342900" indent="-342900" algn="just">
              <a:buFont typeface="+mj-lt"/>
              <a:buAutoNum type="arabicPeriod"/>
            </a:pPr>
            <a:r>
              <a:rPr lang="en-US" dirty="0" smtClean="0"/>
              <a:t>Understanding Document</a:t>
            </a:r>
          </a:p>
          <a:p>
            <a:pPr marL="342900" indent="-342900" algn="just">
              <a:buFont typeface="+mj-lt"/>
              <a:buAutoNum type="arabicPeriod"/>
            </a:pPr>
            <a:r>
              <a:rPr lang="en-US" dirty="0" smtClean="0"/>
              <a:t>Planning</a:t>
            </a:r>
          </a:p>
          <a:p>
            <a:pPr algn="just"/>
            <a:r>
              <a:rPr lang="en-US" b="1" u="sng" dirty="0" smtClean="0"/>
              <a:t>Feasibility Study:</a:t>
            </a:r>
          </a:p>
          <a:p>
            <a:pPr algn="just"/>
            <a:r>
              <a:rPr lang="en-US" dirty="0"/>
              <a:t>	</a:t>
            </a:r>
            <a:r>
              <a:rPr lang="en-US" dirty="0" smtClean="0"/>
              <a:t>As per the budget and time provided by the bidding teams here we are going to cross verify whether we are able to complete entire project by above budget and time.</a:t>
            </a:r>
          </a:p>
          <a:p>
            <a:pPr algn="just"/>
            <a:r>
              <a:rPr lang="en-US" dirty="0"/>
              <a:t>	</a:t>
            </a:r>
            <a:r>
              <a:rPr lang="en-US" dirty="0" smtClean="0"/>
              <a:t>If there discussion demands any changes in the budget or time with the help of business analyst they will take it to the customer.</a:t>
            </a:r>
          </a:p>
          <a:p>
            <a:pPr algn="just"/>
            <a:endParaRPr lang="en-US" dirty="0"/>
          </a:p>
          <a:p>
            <a:pPr algn="just"/>
            <a:r>
              <a:rPr lang="en-US" b="1" u="sng" dirty="0" smtClean="0"/>
              <a:t>Selection of technology and environment:</a:t>
            </a:r>
          </a:p>
          <a:p>
            <a:pPr algn="just"/>
            <a:r>
              <a:rPr lang="en-US" dirty="0"/>
              <a:t>	</a:t>
            </a:r>
            <a:r>
              <a:rPr lang="en-US" dirty="0" smtClean="0"/>
              <a:t>Project manager will discuss with the architects of development lead for selecting the which technology is suitable for our project along with the environment based on the type of project.</a:t>
            </a:r>
          </a:p>
          <a:p>
            <a:pPr algn="just"/>
            <a:endParaRPr lang="en-US" dirty="0"/>
          </a:p>
          <a:p>
            <a:pPr algn="just"/>
            <a:r>
              <a:rPr lang="en-US" b="1" u="sng" dirty="0" smtClean="0"/>
              <a:t>Requirement Analysis:</a:t>
            </a:r>
          </a:p>
          <a:p>
            <a:pPr algn="just"/>
            <a:r>
              <a:rPr lang="en-US" dirty="0"/>
              <a:t>	</a:t>
            </a:r>
            <a:r>
              <a:rPr lang="en-US" dirty="0" smtClean="0"/>
              <a:t>project manager , development lead, test lead are going to discuss with the business analyst  for understanding of the requirements more clearly, if at all they are having any doubts or queries they are going to ask in this session.</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542" y="304800"/>
            <a:ext cx="8519658" cy="5355312"/>
          </a:xfrm>
          <a:prstGeom prst="rect">
            <a:avLst/>
          </a:prstGeom>
        </p:spPr>
        <p:txBody>
          <a:bodyPr wrap="square">
            <a:spAutoFit/>
          </a:bodyPr>
          <a:lstStyle/>
          <a:p>
            <a:r>
              <a:rPr lang="en-US" b="1" dirty="0" smtClean="0"/>
              <a:t>17. Acceptance Criteria:</a:t>
            </a:r>
          </a:p>
          <a:p>
            <a:r>
              <a:rPr lang="en-US" dirty="0" smtClean="0"/>
              <a:t>Here in this section we will update customers acceptance condition of entire project, when delivering the project to the customer.</a:t>
            </a:r>
          </a:p>
          <a:p>
            <a:r>
              <a:rPr lang="en-US" dirty="0" smtClean="0"/>
              <a:t>Based on the test cases results and defect status. Client will conclude whether we may accept or will give few more enhancements.</a:t>
            </a:r>
          </a:p>
          <a:p>
            <a:endParaRPr lang="en-US" dirty="0" smtClean="0"/>
          </a:p>
          <a:p>
            <a:r>
              <a:rPr lang="en-US" b="1" dirty="0" smtClean="0"/>
              <a:t>18. Defect Classifications:</a:t>
            </a:r>
          </a:p>
          <a:p>
            <a:r>
              <a:rPr lang="en-US" dirty="0" smtClean="0"/>
              <a:t>Here we will mention different defect types which we are going to rise in our project.</a:t>
            </a:r>
          </a:p>
          <a:p>
            <a:r>
              <a:rPr lang="en-US" dirty="0" smtClean="0"/>
              <a:t>Ex: Critical, high, medium, low</a:t>
            </a:r>
          </a:p>
          <a:p>
            <a:endParaRPr lang="en-US" dirty="0" smtClean="0"/>
          </a:p>
          <a:p>
            <a:r>
              <a:rPr lang="en-US" b="1" dirty="0" smtClean="0"/>
              <a:t>19. Defect Management:</a:t>
            </a:r>
          </a:p>
          <a:p>
            <a:r>
              <a:rPr lang="en-US" dirty="0" smtClean="0"/>
              <a:t>Here in this section we are having all the process how we are going to manage our issues or defects in our project.</a:t>
            </a:r>
          </a:p>
          <a:p>
            <a:r>
              <a:rPr lang="en-US" dirty="0" smtClean="0"/>
              <a:t>ex: 1) To whom we need to assign the defect either to development lead or development member will be mentioned here.</a:t>
            </a:r>
          </a:p>
          <a:p>
            <a:endParaRPr lang="en-US" dirty="0" smtClean="0"/>
          </a:p>
          <a:p>
            <a:r>
              <a:rPr lang="en-US" b="1" dirty="0" smtClean="0"/>
              <a:t>20. Testing Resumption Criteria:</a:t>
            </a:r>
          </a:p>
          <a:p>
            <a:r>
              <a:rPr lang="en-US" dirty="0" smtClean="0"/>
              <a:t>Here in this section we will mention when we are going to resume our testing activities after suspending the build, it will be clearly mentioned in this section.</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5632311"/>
          </a:xfrm>
          <a:prstGeom prst="rect">
            <a:avLst/>
          </a:prstGeom>
        </p:spPr>
        <p:txBody>
          <a:bodyPr wrap="square">
            <a:spAutoFit/>
          </a:bodyPr>
          <a:lstStyle/>
          <a:p>
            <a:r>
              <a:rPr lang="en-US" b="1" dirty="0" smtClean="0"/>
              <a:t>21. Tools and Techniques:</a:t>
            </a:r>
          </a:p>
          <a:p>
            <a:r>
              <a:rPr lang="en-US" dirty="0" smtClean="0"/>
              <a:t>Here in this section we will update required tools information and required techniques for continuing with testing comfortably.</a:t>
            </a:r>
          </a:p>
          <a:p>
            <a:endParaRPr lang="en-US" dirty="0" smtClean="0"/>
          </a:p>
          <a:p>
            <a:r>
              <a:rPr lang="en-US" b="1" dirty="0" smtClean="0"/>
              <a:t>22. Risk Identification and Contingency Planning:</a:t>
            </a:r>
          </a:p>
          <a:p>
            <a:r>
              <a:rPr lang="en-US" dirty="0" smtClean="0"/>
              <a:t>Here in this section we will mention all the possible risks and their solutions clearly mentioned here.</a:t>
            </a:r>
          </a:p>
          <a:p>
            <a:r>
              <a:rPr lang="en-US" dirty="0" smtClean="0"/>
              <a:t>Note: Contingency planning means identifying the solution.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dirty="0" smtClean="0"/>
              <a:t>23. Test Case List:</a:t>
            </a:r>
          </a:p>
          <a:p>
            <a:r>
              <a:rPr lang="en-US" dirty="0" smtClean="0"/>
              <a:t>Here we will mention test case document name, once we have done with test case preparation, test case document name and location should need to update in our test plan document for all the testing team members reference.</a:t>
            </a:r>
            <a:endParaRPr lang="en-US" dirty="0"/>
          </a:p>
        </p:txBody>
      </p:sp>
      <p:graphicFrame>
        <p:nvGraphicFramePr>
          <p:cNvPr id="3" name="Table 2"/>
          <p:cNvGraphicFramePr>
            <a:graphicFrameLocks noGrp="1"/>
          </p:cNvGraphicFramePr>
          <p:nvPr/>
        </p:nvGraphicFramePr>
        <p:xfrm>
          <a:off x="381001" y="2895600"/>
          <a:ext cx="8305801" cy="1651000"/>
        </p:xfrm>
        <a:graphic>
          <a:graphicData uri="http://schemas.openxmlformats.org/drawingml/2006/table">
            <a:tbl>
              <a:tblPr firstRow="1" bandRow="1">
                <a:tableStyleId>{5C22544A-7EE6-4342-B048-85BDC9FD1C3A}</a:tableStyleId>
              </a:tblPr>
              <a:tblGrid>
                <a:gridCol w="823098"/>
                <a:gridCol w="2843427"/>
                <a:gridCol w="2169984"/>
                <a:gridCol w="2469292"/>
              </a:tblGrid>
              <a:tr h="370840">
                <a:tc>
                  <a:txBody>
                    <a:bodyPr/>
                    <a:lstStyle/>
                    <a:p>
                      <a:r>
                        <a:rPr lang="en-US" dirty="0" smtClean="0"/>
                        <a:t>S No</a:t>
                      </a:r>
                      <a:endParaRPr lang="en-US" dirty="0"/>
                    </a:p>
                  </a:txBody>
                  <a:tcPr/>
                </a:tc>
                <a:tc>
                  <a:txBody>
                    <a:bodyPr/>
                    <a:lstStyle/>
                    <a:p>
                      <a:r>
                        <a:rPr lang="en-US" dirty="0" smtClean="0"/>
                        <a:t>Risk</a:t>
                      </a:r>
                      <a:endParaRPr lang="en-US" dirty="0"/>
                    </a:p>
                  </a:txBody>
                  <a:tcPr/>
                </a:tc>
                <a:tc>
                  <a:txBody>
                    <a:bodyPr/>
                    <a:lstStyle/>
                    <a:p>
                      <a:r>
                        <a:rPr lang="en-US" dirty="0" smtClean="0"/>
                        <a:t>Nature of Impact</a:t>
                      </a:r>
                      <a:endParaRPr lang="en-US" dirty="0"/>
                    </a:p>
                  </a:txBody>
                  <a:tcPr/>
                </a:tc>
                <a:tc>
                  <a:txBody>
                    <a:bodyPr/>
                    <a:lstStyle/>
                    <a:p>
                      <a:r>
                        <a:rPr lang="en-US" dirty="0" smtClean="0"/>
                        <a:t>Contingency Planning</a:t>
                      </a:r>
                      <a:endParaRPr lang="en-US" dirty="0"/>
                    </a:p>
                  </a:txBody>
                  <a:tcPr/>
                </a:tc>
              </a:tr>
              <a:tr h="370840">
                <a:tc>
                  <a:txBody>
                    <a:bodyPr/>
                    <a:lstStyle/>
                    <a:p>
                      <a:r>
                        <a:rPr lang="en-US" dirty="0" smtClean="0"/>
                        <a:t>1</a:t>
                      </a:r>
                      <a:endParaRPr lang="en-US" dirty="0"/>
                    </a:p>
                  </a:txBody>
                  <a:tcPr/>
                </a:tc>
                <a:tc>
                  <a:txBody>
                    <a:bodyPr/>
                    <a:lstStyle/>
                    <a:p>
                      <a:r>
                        <a:rPr lang="en-US" dirty="0" smtClean="0"/>
                        <a:t>2 resources are</a:t>
                      </a:r>
                      <a:r>
                        <a:rPr lang="en-US" baseline="0" dirty="0" smtClean="0"/>
                        <a:t> not available</a:t>
                      </a:r>
                      <a:endParaRPr lang="en-US" dirty="0"/>
                    </a:p>
                  </a:txBody>
                  <a:tcPr/>
                </a:tc>
                <a:tc>
                  <a:txBody>
                    <a:bodyPr/>
                    <a:lstStyle/>
                    <a:p>
                      <a:r>
                        <a:rPr lang="en-US" dirty="0" smtClean="0"/>
                        <a:t>Work</a:t>
                      </a:r>
                      <a:r>
                        <a:rPr lang="en-US" baseline="0" dirty="0" smtClean="0"/>
                        <a:t> is getting effected </a:t>
                      </a:r>
                      <a:endParaRPr lang="en-US" dirty="0"/>
                    </a:p>
                  </a:txBody>
                  <a:tcPr/>
                </a:tc>
                <a:tc>
                  <a:txBody>
                    <a:bodyPr/>
                    <a:lstStyle/>
                    <a:p>
                      <a:r>
                        <a:rPr lang="en-US" dirty="0" smtClean="0"/>
                        <a:t>Recreate another 2 resources</a:t>
                      </a:r>
                    </a:p>
                  </a:txBody>
                  <a:tcPr/>
                </a:tc>
              </a:tr>
              <a:tr h="370840">
                <a:tc>
                  <a:txBody>
                    <a:bodyPr/>
                    <a:lstStyle/>
                    <a:p>
                      <a:r>
                        <a:rPr lang="en-US" dirty="0" smtClean="0"/>
                        <a:t>2</a:t>
                      </a:r>
                      <a:endParaRPr lang="en-US" dirty="0"/>
                    </a:p>
                  </a:txBody>
                  <a:tcPr/>
                </a:tc>
                <a:tc>
                  <a:txBody>
                    <a:bodyPr/>
                    <a:lstStyle/>
                    <a:p>
                      <a:r>
                        <a:rPr lang="en-US" dirty="0" smtClean="0"/>
                        <a:t>Build not delivered on time</a:t>
                      </a:r>
                      <a:endParaRPr lang="en-US" dirty="0"/>
                    </a:p>
                  </a:txBody>
                  <a:tcPr/>
                </a:tc>
                <a:tc>
                  <a:txBody>
                    <a:bodyPr/>
                    <a:lstStyle/>
                    <a:p>
                      <a:r>
                        <a:rPr lang="en-US" dirty="0" smtClean="0"/>
                        <a:t>Test</a:t>
                      </a:r>
                      <a:r>
                        <a:rPr lang="en-US" baseline="0" dirty="0" smtClean="0"/>
                        <a:t> plan gets effected</a:t>
                      </a:r>
                      <a:endParaRPr lang="en-US" dirty="0"/>
                    </a:p>
                  </a:txBody>
                  <a:tcPr/>
                </a:tc>
                <a:tc>
                  <a:txBody>
                    <a:bodyPr/>
                    <a:lstStyle/>
                    <a:p>
                      <a:r>
                        <a:rPr lang="en-US" dirty="0" smtClean="0"/>
                        <a:t>Test</a:t>
                      </a:r>
                      <a:r>
                        <a:rPr lang="en-US" baseline="0" dirty="0" smtClean="0"/>
                        <a:t> plan  should need to be updated</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382000" cy="1477328"/>
          </a:xfrm>
          <a:prstGeom prst="rect">
            <a:avLst/>
          </a:prstGeom>
        </p:spPr>
        <p:txBody>
          <a:bodyPr wrap="square">
            <a:spAutoFit/>
          </a:bodyPr>
          <a:lstStyle/>
          <a:p>
            <a:r>
              <a:rPr lang="en-US" b="1" dirty="0" smtClean="0"/>
              <a:t>24. Test Data:</a:t>
            </a:r>
          </a:p>
          <a:p>
            <a:r>
              <a:rPr lang="en-US" dirty="0" smtClean="0"/>
              <a:t>Here we will mention the data required for testing clearly.</a:t>
            </a:r>
          </a:p>
          <a:p>
            <a:endParaRPr lang="en-US" dirty="0" smtClean="0"/>
          </a:p>
          <a:p>
            <a:r>
              <a:rPr lang="en-US" b="1" dirty="0" smtClean="0"/>
              <a:t>25. Traceability Matrix:</a:t>
            </a:r>
          </a:p>
          <a:p>
            <a:r>
              <a:rPr lang="en-US" dirty="0" smtClean="0"/>
              <a:t>Will be discussed in coming classes.</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8686800" cy="3139321"/>
          </a:xfrm>
          <a:prstGeom prst="rect">
            <a:avLst/>
          </a:prstGeom>
        </p:spPr>
        <p:txBody>
          <a:bodyPr wrap="square">
            <a:spAutoFit/>
          </a:bodyPr>
          <a:lstStyle/>
          <a:p>
            <a:r>
              <a:rPr lang="en-US" b="1" dirty="0" smtClean="0"/>
              <a:t>Test Development:</a:t>
            </a:r>
          </a:p>
          <a:p>
            <a:r>
              <a:rPr lang="en-US" dirty="0" smtClean="0"/>
              <a:t>Here in this phase we are developing the test cases by deriving from scenarios which are derived from requirements.</a:t>
            </a:r>
          </a:p>
          <a:p>
            <a:r>
              <a:rPr lang="en-US" dirty="0" smtClean="0"/>
              <a:t>Note: Deliverable(Output) from test development phase is test case document.</a:t>
            </a:r>
          </a:p>
          <a:p>
            <a:endParaRPr lang="en-US" dirty="0" smtClean="0"/>
          </a:p>
          <a:p>
            <a:pPr marL="342900" indent="-342900">
              <a:buAutoNum type="arabicPeriod"/>
            </a:pPr>
            <a:r>
              <a:rPr lang="en-US" b="1" dirty="0" smtClean="0"/>
              <a:t>Test Bed:</a:t>
            </a:r>
          </a:p>
          <a:p>
            <a:pPr marL="342900" indent="-342900"/>
            <a:r>
              <a:rPr lang="en-US" dirty="0" smtClean="0"/>
              <a:t> 	It is type of environment where we are going to work on application is called test bed.</a:t>
            </a:r>
          </a:p>
          <a:p>
            <a:pPr marL="342900" indent="-342900"/>
            <a:endParaRPr lang="en-US" dirty="0" smtClean="0"/>
          </a:p>
          <a:p>
            <a:pPr marL="342900" indent="-342900"/>
            <a:r>
              <a:rPr lang="en-US" b="1" dirty="0" smtClean="0"/>
              <a:t>2. Test Scenario:</a:t>
            </a:r>
          </a:p>
          <a:p>
            <a:pPr marL="342900" indent="-342900"/>
            <a:r>
              <a:rPr lang="en-US" dirty="0" smtClean="0"/>
              <a:t>	It is high level verification point for testing the application. We can derive  scenarios from the client requirement document.</a:t>
            </a:r>
          </a:p>
        </p:txBody>
      </p:sp>
      <p:graphicFrame>
        <p:nvGraphicFramePr>
          <p:cNvPr id="3" name="Table 2"/>
          <p:cNvGraphicFramePr>
            <a:graphicFrameLocks noGrp="1"/>
          </p:cNvGraphicFramePr>
          <p:nvPr/>
        </p:nvGraphicFramePr>
        <p:xfrm>
          <a:off x="457200" y="4343400"/>
          <a:ext cx="8229600" cy="1010920"/>
        </p:xfrm>
        <a:graphic>
          <a:graphicData uri="http://schemas.openxmlformats.org/drawingml/2006/table">
            <a:tbl>
              <a:tblPr firstRow="1" bandRow="1">
                <a:tableStyleId>{5C22544A-7EE6-4342-B048-85BDC9FD1C3A}</a:tableStyleId>
              </a:tblPr>
              <a:tblGrid>
                <a:gridCol w="685800"/>
                <a:gridCol w="1371600"/>
                <a:gridCol w="1524000"/>
                <a:gridCol w="1600200"/>
                <a:gridCol w="1447800"/>
                <a:gridCol w="1600200"/>
              </a:tblGrid>
              <a:tr h="370840">
                <a:tc>
                  <a:txBody>
                    <a:bodyPr/>
                    <a:lstStyle/>
                    <a:p>
                      <a:r>
                        <a:rPr lang="en-US" dirty="0" smtClean="0"/>
                        <a:t>S No </a:t>
                      </a:r>
                      <a:endParaRPr lang="en-US" dirty="0"/>
                    </a:p>
                  </a:txBody>
                  <a:tcPr/>
                </a:tc>
                <a:tc>
                  <a:txBody>
                    <a:bodyPr/>
                    <a:lstStyle/>
                    <a:p>
                      <a:r>
                        <a:rPr lang="en-US" dirty="0" smtClean="0"/>
                        <a:t>Scenario Id </a:t>
                      </a:r>
                      <a:endParaRPr lang="en-US" dirty="0"/>
                    </a:p>
                  </a:txBody>
                  <a:tcPr/>
                </a:tc>
                <a:tc>
                  <a:txBody>
                    <a:bodyPr/>
                    <a:lstStyle/>
                    <a:p>
                      <a:r>
                        <a:rPr lang="en-US" dirty="0" smtClean="0"/>
                        <a:t>Scenario description</a:t>
                      </a:r>
                      <a:endParaRPr lang="en-US" dirty="0"/>
                    </a:p>
                  </a:txBody>
                  <a:tcPr/>
                </a:tc>
                <a:tc>
                  <a:txBody>
                    <a:bodyPr/>
                    <a:lstStyle/>
                    <a:p>
                      <a:r>
                        <a:rPr lang="en-US" smtClean="0"/>
                        <a:t>Requirement</a:t>
                      </a:r>
                      <a:r>
                        <a:rPr lang="en-US" baseline="0" smtClean="0"/>
                        <a:t> </a:t>
                      </a:r>
                      <a:r>
                        <a:rPr lang="en-US" smtClean="0"/>
                        <a:t>document ID</a:t>
                      </a:r>
                      <a:endParaRPr lang="en-US" dirty="0"/>
                    </a:p>
                  </a:txBody>
                  <a:tcPr/>
                </a:tc>
                <a:tc>
                  <a:txBody>
                    <a:bodyPr/>
                    <a:lstStyle/>
                    <a:p>
                      <a:r>
                        <a:rPr lang="en-US" dirty="0" smtClean="0"/>
                        <a:t>Expected TC Count</a:t>
                      </a:r>
                      <a:endParaRPr lang="en-US" dirty="0"/>
                    </a:p>
                  </a:txBody>
                  <a:tcPr/>
                </a:tc>
                <a:tc>
                  <a:txBody>
                    <a:bodyPr/>
                    <a:lstStyle/>
                    <a:p>
                      <a:r>
                        <a:rPr lang="en-US" dirty="0" smtClean="0"/>
                        <a:t>Time Required for TC’s</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Footer Placeholder 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1200329"/>
          </a:xfrm>
          <a:prstGeom prst="rect">
            <a:avLst/>
          </a:prstGeom>
        </p:spPr>
        <p:txBody>
          <a:bodyPr wrap="square">
            <a:spAutoFit/>
          </a:bodyPr>
          <a:lstStyle/>
          <a:p>
            <a:r>
              <a:rPr lang="en-US" b="1" dirty="0" smtClean="0"/>
              <a:t>3. Test Case:</a:t>
            </a:r>
          </a:p>
          <a:p>
            <a:r>
              <a:rPr lang="en-US" dirty="0" smtClean="0"/>
              <a:t>It is a low level verification point which we can derive from test scenarios. For testing the application we have to come up with as many number of cases from the requirements for delivering the quality product to the customer.</a:t>
            </a:r>
          </a:p>
        </p:txBody>
      </p:sp>
      <p:graphicFrame>
        <p:nvGraphicFramePr>
          <p:cNvPr id="3" name="Table 2"/>
          <p:cNvGraphicFramePr>
            <a:graphicFrameLocks noGrp="1"/>
          </p:cNvGraphicFramePr>
          <p:nvPr/>
        </p:nvGraphicFramePr>
        <p:xfrm>
          <a:off x="381001" y="1925320"/>
          <a:ext cx="8305798" cy="1285240"/>
        </p:xfrm>
        <a:graphic>
          <a:graphicData uri="http://schemas.openxmlformats.org/drawingml/2006/table">
            <a:tbl>
              <a:tblPr firstRow="1" bandRow="1">
                <a:tableStyleId>{5C22544A-7EE6-4342-B048-85BDC9FD1C3A}</a:tableStyleId>
              </a:tblPr>
              <a:tblGrid>
                <a:gridCol w="457199"/>
                <a:gridCol w="1039462"/>
                <a:gridCol w="897997"/>
                <a:gridCol w="823164"/>
                <a:gridCol w="673498"/>
                <a:gridCol w="1047663"/>
                <a:gridCol w="823164"/>
                <a:gridCol w="673498"/>
                <a:gridCol w="823164"/>
                <a:gridCol w="1046989"/>
              </a:tblGrid>
              <a:tr h="370840">
                <a:tc>
                  <a:txBody>
                    <a:bodyPr/>
                    <a:lstStyle/>
                    <a:p>
                      <a:r>
                        <a:rPr lang="en-US" dirty="0" smtClean="0"/>
                        <a:t>TC Id</a:t>
                      </a:r>
                      <a:endParaRPr lang="en-US" dirty="0"/>
                    </a:p>
                  </a:txBody>
                  <a:tcPr/>
                </a:tc>
                <a:tc>
                  <a:txBody>
                    <a:bodyPr/>
                    <a:lstStyle/>
                    <a:p>
                      <a:r>
                        <a:rPr lang="en-US" dirty="0" smtClean="0"/>
                        <a:t>Scenario Id</a:t>
                      </a:r>
                      <a:endParaRPr lang="en-US" dirty="0"/>
                    </a:p>
                  </a:txBody>
                  <a:tcPr/>
                </a:tc>
                <a:tc>
                  <a:txBody>
                    <a:bodyPr/>
                    <a:lstStyle/>
                    <a:p>
                      <a:r>
                        <a:rPr lang="en-US" dirty="0" smtClean="0"/>
                        <a:t>Test Description</a:t>
                      </a:r>
                      <a:endParaRPr lang="en-US" dirty="0"/>
                    </a:p>
                  </a:txBody>
                  <a:tcPr/>
                </a:tc>
                <a:tc>
                  <a:txBody>
                    <a:bodyPr/>
                    <a:lstStyle/>
                    <a:p>
                      <a:r>
                        <a:rPr lang="en-US" dirty="0" smtClean="0"/>
                        <a:t>Pre-requisite</a:t>
                      </a:r>
                      <a:endParaRPr lang="en-US" dirty="0"/>
                    </a:p>
                  </a:txBody>
                  <a:tcPr/>
                </a:tc>
                <a:tc>
                  <a:txBody>
                    <a:bodyPr/>
                    <a:lstStyle/>
                    <a:p>
                      <a:r>
                        <a:rPr lang="en-US" dirty="0" smtClean="0"/>
                        <a:t>Test steps</a:t>
                      </a:r>
                      <a:endParaRPr lang="en-US" dirty="0"/>
                    </a:p>
                  </a:txBody>
                  <a:tcPr/>
                </a:tc>
                <a:tc>
                  <a:txBody>
                    <a:bodyPr/>
                    <a:lstStyle/>
                    <a:p>
                      <a:r>
                        <a:rPr lang="en-US" dirty="0" smtClean="0"/>
                        <a:t>Expected results</a:t>
                      </a:r>
                      <a:endParaRPr lang="en-US" dirty="0"/>
                    </a:p>
                  </a:txBody>
                  <a:tcPr/>
                </a:tc>
                <a:tc>
                  <a:txBody>
                    <a:bodyPr/>
                    <a:lstStyle/>
                    <a:p>
                      <a:r>
                        <a:rPr lang="en-US" dirty="0" smtClean="0"/>
                        <a:t>Actual results</a:t>
                      </a:r>
                      <a:endParaRPr lang="en-US" dirty="0"/>
                    </a:p>
                  </a:txBody>
                  <a:tcPr/>
                </a:tc>
                <a:tc>
                  <a:txBody>
                    <a:bodyPr/>
                    <a:lstStyle/>
                    <a:p>
                      <a:r>
                        <a:rPr lang="en-US" dirty="0" smtClean="0"/>
                        <a:t>Pass/</a:t>
                      </a:r>
                      <a:r>
                        <a:rPr lang="en-US" baseline="0" dirty="0" smtClean="0"/>
                        <a:t> fail</a:t>
                      </a:r>
                      <a:endParaRPr lang="en-US" dirty="0"/>
                    </a:p>
                  </a:txBody>
                  <a:tcPr/>
                </a:tc>
                <a:tc>
                  <a:txBody>
                    <a:bodyPr/>
                    <a:lstStyle/>
                    <a:p>
                      <a:r>
                        <a:rPr lang="en-US" dirty="0" smtClean="0"/>
                        <a:t>Comments</a:t>
                      </a:r>
                      <a:endParaRPr lang="en-US" dirty="0"/>
                    </a:p>
                  </a:txBody>
                  <a:tcPr/>
                </a:tc>
                <a:tc>
                  <a:txBody>
                    <a:bodyPr/>
                    <a:lstStyle/>
                    <a:p>
                      <a:r>
                        <a:rPr lang="en-US" dirty="0" smtClean="0"/>
                        <a:t>Positive/ negative</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Footer Placeholder 4"/>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04800" y="152401"/>
            <a:ext cx="8610600" cy="6095999"/>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TextBox 2"/>
          <p:cNvSpPr txBox="1"/>
          <p:nvPr/>
        </p:nvSpPr>
        <p:spPr>
          <a:xfrm>
            <a:off x="401358" y="381000"/>
            <a:ext cx="8209242" cy="4247317"/>
          </a:xfrm>
          <a:prstGeom prst="rect">
            <a:avLst/>
          </a:prstGeom>
          <a:noFill/>
        </p:spPr>
        <p:txBody>
          <a:bodyPr wrap="square" rtlCol="0">
            <a:spAutoFit/>
          </a:bodyPr>
          <a:lstStyle/>
          <a:p>
            <a:r>
              <a:rPr lang="en-US" b="1" dirty="0" smtClean="0"/>
              <a:t>Requirements:</a:t>
            </a:r>
          </a:p>
          <a:p>
            <a:endParaRPr lang="en-US" dirty="0" smtClean="0"/>
          </a:p>
          <a:p>
            <a:pPr marL="342900" indent="-342900">
              <a:buAutoNum type="arabicPeriod"/>
            </a:pPr>
            <a:r>
              <a:rPr lang="en-US" dirty="0" err="1" smtClean="0"/>
              <a:t>Siri</a:t>
            </a:r>
            <a:r>
              <a:rPr lang="en-US" dirty="0" smtClean="0"/>
              <a:t> Technologies Functionality</a:t>
            </a:r>
          </a:p>
          <a:p>
            <a:pPr marL="800100" lvl="1" indent="-342900"/>
            <a:r>
              <a:rPr lang="en-US" dirty="0" smtClean="0"/>
              <a:t>1.1 By entering valid username, password it should allow us to login</a:t>
            </a:r>
          </a:p>
          <a:p>
            <a:pPr marL="800100" lvl="1" indent="-342900"/>
            <a:r>
              <a:rPr lang="en-US" dirty="0" smtClean="0"/>
              <a:t>1.2 Valid username should contain 5-20 characters and combination is upper case, lower case</a:t>
            </a:r>
          </a:p>
          <a:p>
            <a:pPr marL="800100" lvl="1" indent="-342900"/>
            <a:r>
              <a:rPr lang="en-US" dirty="0" smtClean="0"/>
              <a:t>1. 3 Valid password should contain 5-10 chars with combination is upper and special chars</a:t>
            </a:r>
          </a:p>
          <a:p>
            <a:pPr marL="342900" indent="-342900"/>
            <a:endParaRPr lang="en-US" dirty="0" smtClean="0"/>
          </a:p>
          <a:p>
            <a:pPr marL="342900" indent="-342900"/>
            <a:r>
              <a:rPr lang="en-US" dirty="0" smtClean="0"/>
              <a:t>2.  Graphical  user interface of the app</a:t>
            </a:r>
          </a:p>
          <a:p>
            <a:pPr marL="342900" indent="-342900"/>
            <a:r>
              <a:rPr lang="en-US" dirty="0" smtClean="0"/>
              <a:t>	2.1 </a:t>
            </a:r>
            <a:r>
              <a:rPr lang="en-US" dirty="0" err="1" smtClean="0"/>
              <a:t>Siri</a:t>
            </a:r>
            <a:r>
              <a:rPr lang="en-US" dirty="0" smtClean="0"/>
              <a:t> title should be available along with </a:t>
            </a:r>
            <a:r>
              <a:rPr lang="en-US" dirty="0" err="1" smtClean="0"/>
              <a:t>siri</a:t>
            </a:r>
            <a:r>
              <a:rPr lang="en-US" dirty="0" smtClean="0"/>
              <a:t> technologies header, username, password, text labels, text fields.</a:t>
            </a:r>
          </a:p>
          <a:p>
            <a:pPr marL="342900" indent="-342900"/>
            <a:r>
              <a:rPr lang="en-US" dirty="0" smtClean="0"/>
              <a:t>	2.2 Ok, cancel buttons</a:t>
            </a:r>
          </a:p>
          <a:p>
            <a:pPr marL="342900" indent="-342900"/>
            <a:endParaRPr lang="en-US" dirty="0" smtClean="0"/>
          </a:p>
          <a:p>
            <a:pPr marL="342900" indent="-342900"/>
            <a:r>
              <a:rPr lang="en-US" dirty="0" smtClean="0"/>
              <a:t>3. </a:t>
            </a:r>
            <a:r>
              <a:rPr lang="en-US" smtClean="0"/>
              <a:t>Error Messages </a:t>
            </a:r>
            <a:r>
              <a:rPr lang="en-US" dirty="0" smtClean="0"/>
              <a:t>should be displayed when entered invalid data</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16468"/>
            <a:ext cx="8382000" cy="6186309"/>
          </a:xfrm>
          <a:prstGeom prst="rect">
            <a:avLst/>
          </a:prstGeom>
        </p:spPr>
        <p:txBody>
          <a:bodyPr wrap="square">
            <a:spAutoFit/>
          </a:bodyPr>
          <a:lstStyle/>
          <a:p>
            <a:r>
              <a:rPr lang="en-US" b="1" dirty="0" smtClean="0"/>
              <a:t>Scenario Types:</a:t>
            </a:r>
          </a:p>
          <a:p>
            <a:r>
              <a:rPr lang="en-US" dirty="0" smtClean="0"/>
              <a:t>Scenarios are divided into 4 types</a:t>
            </a:r>
          </a:p>
          <a:p>
            <a:endParaRPr lang="en-US" dirty="0" smtClean="0"/>
          </a:p>
          <a:p>
            <a:pPr>
              <a:buFont typeface="Wingdings" pitchFamily="2" charset="2"/>
              <a:buChar char="Ø"/>
            </a:pPr>
            <a:r>
              <a:rPr lang="en-US" dirty="0" smtClean="0"/>
              <a:t>GUI Scenario</a:t>
            </a:r>
          </a:p>
          <a:p>
            <a:pPr>
              <a:buFont typeface="Wingdings" pitchFamily="2" charset="2"/>
              <a:buChar char="Ø"/>
            </a:pPr>
            <a:r>
              <a:rPr lang="en-US" dirty="0" smtClean="0"/>
              <a:t>Functional Positive scenario</a:t>
            </a:r>
          </a:p>
          <a:p>
            <a:pPr>
              <a:buFont typeface="Wingdings" pitchFamily="2" charset="2"/>
              <a:buChar char="Ø"/>
            </a:pPr>
            <a:r>
              <a:rPr lang="en-US" dirty="0" smtClean="0"/>
              <a:t>Functional Negative scenario</a:t>
            </a:r>
          </a:p>
          <a:p>
            <a:pPr>
              <a:buFont typeface="Wingdings" pitchFamily="2" charset="2"/>
              <a:buChar char="Ø"/>
            </a:pPr>
            <a:r>
              <a:rPr lang="en-US" dirty="0" smtClean="0"/>
              <a:t>Non-functional Scenario</a:t>
            </a:r>
          </a:p>
          <a:p>
            <a:pPr>
              <a:buFont typeface="Wingdings" pitchFamily="2" charset="2"/>
              <a:buChar char="Ø"/>
            </a:pPr>
            <a:r>
              <a:rPr lang="en-US" dirty="0" smtClean="0"/>
              <a:t>Field level validation scenarios.</a:t>
            </a:r>
          </a:p>
          <a:p>
            <a:endParaRPr lang="en-US" dirty="0" smtClean="0"/>
          </a:p>
          <a:p>
            <a:r>
              <a:rPr lang="en-US" b="1" dirty="0" smtClean="0"/>
              <a:t>Note:</a:t>
            </a:r>
            <a:r>
              <a:rPr lang="en-US" dirty="0" smtClean="0"/>
              <a:t> 1) Non-functional testing covers security testing, recovery testing, performance testing.</a:t>
            </a:r>
          </a:p>
          <a:p>
            <a:r>
              <a:rPr lang="en-US" dirty="0" smtClean="0"/>
              <a:t>2) Based on the project requirement we are going to cover scenarios for the same.</a:t>
            </a:r>
          </a:p>
          <a:p>
            <a:endParaRPr lang="en-US" dirty="0" smtClean="0"/>
          </a:p>
          <a:p>
            <a:r>
              <a:rPr lang="en-US" b="1" dirty="0" smtClean="0"/>
              <a:t>Test Case Types:</a:t>
            </a:r>
          </a:p>
          <a:p>
            <a:endParaRPr lang="en-US" dirty="0" smtClean="0"/>
          </a:p>
          <a:p>
            <a:r>
              <a:rPr lang="en-US" dirty="0" smtClean="0"/>
              <a:t>Test cases are divided into 4 types and we are deriving these cases from the designed scenarios.</a:t>
            </a:r>
          </a:p>
          <a:p>
            <a:r>
              <a:rPr lang="en-US" dirty="0" smtClean="0"/>
              <a:t>GUI test cases are derived from GUI scenarios</a:t>
            </a:r>
          </a:p>
          <a:p>
            <a:r>
              <a:rPr lang="en-US" dirty="0" smtClean="0"/>
              <a:t>Functional positive test cases are derived from functional positive scenarios</a:t>
            </a:r>
          </a:p>
          <a:p>
            <a:r>
              <a:rPr lang="en-US" dirty="0" smtClean="0"/>
              <a:t>Functional negative test cases are derived from functional negative scenarios</a:t>
            </a:r>
          </a:p>
          <a:p>
            <a:r>
              <a:rPr lang="en-US" dirty="0" smtClean="0"/>
              <a:t>Non-functional test cases are derived from non-functional scenarios</a:t>
            </a:r>
          </a:p>
          <a:p>
            <a:r>
              <a:rPr lang="en-US" dirty="0" smtClean="0"/>
              <a:t>Field level validation test cases derived from Field level validation scenarios.</a:t>
            </a:r>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978" y="304800"/>
            <a:ext cx="8406022" cy="5078313"/>
          </a:xfrm>
          <a:prstGeom prst="rect">
            <a:avLst/>
          </a:prstGeom>
        </p:spPr>
        <p:txBody>
          <a:bodyPr wrap="square">
            <a:spAutoFit/>
          </a:bodyPr>
          <a:lstStyle/>
          <a:p>
            <a:r>
              <a:rPr lang="en-US" b="1" dirty="0" smtClean="0"/>
              <a:t>Test Case Technique:</a:t>
            </a:r>
          </a:p>
          <a:p>
            <a:r>
              <a:rPr lang="en-US" dirty="0" smtClean="0"/>
              <a:t>For deciding on the length of the input data we need to use below techniques for finalizing the positive and negative length. If once length is finalized then we can play with type of data with number of combinations with that length.</a:t>
            </a:r>
          </a:p>
          <a:p>
            <a:r>
              <a:rPr lang="en-US" dirty="0" smtClean="0"/>
              <a:t>Positive data will be the positive length and having the any type of data as per our requirement.</a:t>
            </a:r>
          </a:p>
          <a:p>
            <a:r>
              <a:rPr lang="en-US" dirty="0" smtClean="0"/>
              <a:t>Negative type of data will be the negative length with positive and negative type of data.</a:t>
            </a:r>
          </a:p>
          <a:p>
            <a:endParaRPr lang="en-US" dirty="0" smtClean="0"/>
          </a:p>
          <a:p>
            <a:r>
              <a:rPr lang="en-US" b="1" dirty="0" smtClean="0"/>
              <a:t>Boundary Value Analysis:</a:t>
            </a:r>
          </a:p>
          <a:p>
            <a:r>
              <a:rPr lang="en-US" dirty="0" smtClean="0"/>
              <a:t>By using this technique we can decide length of the text fields by using 6 combinations</a:t>
            </a:r>
          </a:p>
          <a:p>
            <a:r>
              <a:rPr lang="en-US" dirty="0" smtClean="0"/>
              <a:t>	min – 1		</a:t>
            </a:r>
            <a:r>
              <a:rPr lang="en-US" u="sng" dirty="0" smtClean="0"/>
              <a:t> 5-20 chars</a:t>
            </a:r>
            <a:endParaRPr lang="en-US" dirty="0" smtClean="0"/>
          </a:p>
          <a:p>
            <a:r>
              <a:rPr lang="en-US" dirty="0" smtClean="0"/>
              <a:t>	min		4</a:t>
            </a:r>
            <a:endParaRPr lang="en-US" u="sng" dirty="0" smtClean="0"/>
          </a:p>
          <a:p>
            <a:r>
              <a:rPr lang="en-US" dirty="0" smtClean="0"/>
              <a:t>	min + 1		5</a:t>
            </a:r>
          </a:p>
          <a:p>
            <a:r>
              <a:rPr lang="en-US" dirty="0" smtClean="0"/>
              <a:t>	max – 1		6</a:t>
            </a:r>
          </a:p>
          <a:p>
            <a:r>
              <a:rPr lang="en-US" dirty="0" smtClean="0"/>
              <a:t>	max		19</a:t>
            </a:r>
          </a:p>
          <a:p>
            <a:r>
              <a:rPr lang="en-US" dirty="0" smtClean="0"/>
              <a:t>	max + 1		20</a:t>
            </a:r>
          </a:p>
          <a:p>
            <a:r>
              <a:rPr lang="en-US" dirty="0" smtClean="0"/>
              <a:t>			21</a:t>
            </a:r>
          </a:p>
          <a:p>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884" y="304800"/>
            <a:ext cx="8241916" cy="6463308"/>
          </a:xfrm>
          <a:prstGeom prst="rect">
            <a:avLst/>
          </a:prstGeom>
        </p:spPr>
        <p:txBody>
          <a:bodyPr wrap="square">
            <a:spAutoFit/>
          </a:bodyPr>
          <a:lstStyle/>
          <a:p>
            <a:r>
              <a:rPr lang="en-US" b="1" dirty="0" smtClean="0"/>
              <a:t>Equivalence class partitioning:</a:t>
            </a:r>
          </a:p>
          <a:p>
            <a:r>
              <a:rPr lang="en-US" dirty="0" smtClean="0"/>
              <a:t>By using this technique we can finalize the length of the data for the text field by using 3 values.</a:t>
            </a:r>
          </a:p>
          <a:p>
            <a:r>
              <a:rPr lang="en-US" dirty="0" smtClean="0"/>
              <a:t>		&lt; min</a:t>
            </a:r>
          </a:p>
          <a:p>
            <a:r>
              <a:rPr lang="en-US" dirty="0" smtClean="0"/>
              <a:t>		&lt; min &amp; max &gt;</a:t>
            </a:r>
          </a:p>
          <a:p>
            <a:r>
              <a:rPr lang="en-US" dirty="0" smtClean="0"/>
              <a:t>		max &gt;</a:t>
            </a:r>
          </a:p>
          <a:p>
            <a:endParaRPr lang="en-US" dirty="0" smtClean="0"/>
          </a:p>
          <a:p>
            <a:r>
              <a:rPr lang="en-US" b="1" dirty="0" smtClean="0"/>
              <a:t>Error Guessing Technique:</a:t>
            </a:r>
          </a:p>
          <a:p>
            <a:r>
              <a:rPr lang="en-US" dirty="0" smtClean="0"/>
              <a:t>By using testing people experience and knowledge, if somebody will work on similar type of projects continuously for long time then there will be a chance for guessing the frequent errors or hidden errors in our application.</a:t>
            </a:r>
          </a:p>
          <a:p>
            <a:r>
              <a:rPr lang="en-US" dirty="0" smtClean="0"/>
              <a:t>For all these errors they will prepare corresponding test cases and they will add it into original test case document.</a:t>
            </a:r>
          </a:p>
          <a:p>
            <a:r>
              <a:rPr lang="en-US" dirty="0" smtClean="0"/>
              <a:t>Usually test lead or senior test engineer will involve in this technique because they are having sufficient knowledge for guessing the errors.</a:t>
            </a:r>
          </a:p>
          <a:p>
            <a:endParaRPr lang="en-US" dirty="0" smtClean="0"/>
          </a:p>
          <a:p>
            <a:r>
              <a:rPr lang="en-US" b="1" dirty="0" smtClean="0"/>
              <a:t>Decision Table:</a:t>
            </a:r>
          </a:p>
          <a:p>
            <a:r>
              <a:rPr lang="en-US" dirty="0" smtClean="0"/>
              <a:t>It is a technique used for deriving the regression and integration related test cases.</a:t>
            </a:r>
          </a:p>
          <a:p>
            <a:r>
              <a:rPr lang="en-US" dirty="0" smtClean="0"/>
              <a:t>It is a table containing all the functionality names in left and top sections.</a:t>
            </a:r>
          </a:p>
          <a:p>
            <a:r>
              <a:rPr lang="en-US" dirty="0" smtClean="0"/>
              <a:t>Whenever any relation between any of the functionalities, for those all functionalities we need to put a mark for identifying those all are interrelated.</a:t>
            </a:r>
          </a:p>
          <a:p>
            <a:r>
              <a:rPr lang="en-US" dirty="0" smtClean="0"/>
              <a:t>For regression and integration we can derive the test cases very easily by using this table.</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251" y="381000"/>
            <a:ext cx="8586949" cy="5909310"/>
          </a:xfrm>
          <a:prstGeom prst="rect">
            <a:avLst/>
          </a:prstGeom>
          <a:noFill/>
        </p:spPr>
        <p:txBody>
          <a:bodyPr wrap="square" rtlCol="0">
            <a:spAutoFit/>
          </a:bodyPr>
          <a:lstStyle/>
          <a:p>
            <a:pPr algn="just"/>
            <a:r>
              <a:rPr lang="en-US" b="1" u="sng" dirty="0" smtClean="0"/>
              <a:t>Team Building:</a:t>
            </a:r>
          </a:p>
          <a:p>
            <a:pPr algn="just"/>
            <a:r>
              <a:rPr lang="en-US" dirty="0"/>
              <a:t>	</a:t>
            </a:r>
            <a:r>
              <a:rPr lang="en-US" dirty="0" smtClean="0"/>
              <a:t>Based on the understanding of the requirements in the above analysis phase, they are going to find out how many number of resources are required for both development and testing.</a:t>
            </a:r>
          </a:p>
          <a:p>
            <a:pPr algn="just"/>
            <a:r>
              <a:rPr lang="en-US" dirty="0"/>
              <a:t>	</a:t>
            </a:r>
            <a:r>
              <a:rPr lang="en-US" dirty="0" smtClean="0"/>
              <a:t>Based on the availability of resources they may use from the bench strength or they may recruit from outside.</a:t>
            </a:r>
          </a:p>
          <a:p>
            <a:pPr algn="just"/>
            <a:endParaRPr lang="en-US" dirty="0"/>
          </a:p>
          <a:p>
            <a:pPr algn="just"/>
            <a:r>
              <a:rPr lang="en-US" b="1" u="sng" dirty="0" smtClean="0"/>
              <a:t>Understanding Document:</a:t>
            </a:r>
          </a:p>
          <a:p>
            <a:pPr algn="just"/>
            <a:r>
              <a:rPr lang="en-US" dirty="0"/>
              <a:t>	</a:t>
            </a:r>
            <a:r>
              <a:rPr lang="en-US" dirty="0" smtClean="0"/>
              <a:t>For understanding all the requirements business analyst is going to provide a requirement sessions to the both development and testing teams.(nearly it will be for 7 to 10 days)</a:t>
            </a:r>
          </a:p>
          <a:p>
            <a:pPr algn="just"/>
            <a:r>
              <a:rPr lang="en-US" dirty="0"/>
              <a:t>	B</a:t>
            </a:r>
            <a:r>
              <a:rPr lang="en-US" dirty="0" smtClean="0"/>
              <a:t>ased on the understanding they have to prepare their own understanding document which is going to use for giving reverse knowledge transfer presentation to the client.</a:t>
            </a:r>
          </a:p>
          <a:p>
            <a:pPr algn="just"/>
            <a:endParaRPr lang="en-US" dirty="0"/>
          </a:p>
          <a:p>
            <a:pPr algn="just"/>
            <a:r>
              <a:rPr lang="en-US" b="1" u="sng" dirty="0" smtClean="0"/>
              <a:t>Planning:</a:t>
            </a:r>
          </a:p>
          <a:p>
            <a:pPr algn="just"/>
            <a:r>
              <a:rPr lang="en-US" dirty="0"/>
              <a:t>	</a:t>
            </a:r>
            <a:r>
              <a:rPr lang="en-US" dirty="0" smtClean="0"/>
              <a:t>With the help of development lead and </a:t>
            </a:r>
            <a:r>
              <a:rPr lang="en-US" smtClean="0"/>
              <a:t>testing lead, </a:t>
            </a:r>
            <a:r>
              <a:rPr lang="en-US" dirty="0" smtClean="0"/>
              <a:t>project manager is going to prepare plan and he will send it to the client for approval.</a:t>
            </a:r>
          </a:p>
          <a:p>
            <a:pPr algn="just"/>
            <a:endParaRPr lang="en-US" dirty="0"/>
          </a:p>
          <a:p>
            <a:pPr algn="just"/>
            <a:r>
              <a:rPr lang="en-US" u="sng" dirty="0" smtClean="0"/>
              <a:t>Participants:</a:t>
            </a:r>
            <a:r>
              <a:rPr lang="en-US" dirty="0" smtClean="0"/>
              <a:t> BA, PM, TL, Test Lead, Development Team, Test Team, Architects</a:t>
            </a:r>
          </a:p>
          <a:p>
            <a:pPr algn="just"/>
            <a:r>
              <a:rPr lang="en-US" u="sng" dirty="0" smtClean="0"/>
              <a:t>Output:</a:t>
            </a:r>
            <a:r>
              <a:rPr lang="en-US" dirty="0" smtClean="0"/>
              <a:t> Understanding Document and Project Plan </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81000" y="316468"/>
            <a:ext cx="8305800" cy="5632311"/>
          </a:xfrm>
          <a:prstGeom prst="rect">
            <a:avLst/>
          </a:prstGeom>
        </p:spPr>
        <p:txBody>
          <a:bodyPr wrap="square">
            <a:spAutoFit/>
          </a:bodyPr>
          <a:lstStyle/>
          <a:p>
            <a:r>
              <a:rPr lang="en-US" dirty="0" smtClean="0"/>
              <a:t>Usually it will be prepared by the persons who are having entire project knowledge, obviously test lead will prepare or in some cases senior test engineers also involve while preparing.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dirty="0" smtClean="0"/>
              <a:t>Test Case Execution:</a:t>
            </a:r>
          </a:p>
          <a:p>
            <a:r>
              <a:rPr lang="en-US" dirty="0" smtClean="0"/>
              <a:t>Based on the test plan schedule, we will get the build from the development team then we have to start validating test cases as per the test steps mentioned and based on expected results.</a:t>
            </a:r>
            <a:endParaRPr lang="en-US" dirty="0"/>
          </a:p>
        </p:txBody>
      </p:sp>
      <p:graphicFrame>
        <p:nvGraphicFramePr>
          <p:cNvPr id="4" name="Table 3"/>
          <p:cNvGraphicFramePr>
            <a:graphicFrameLocks noGrp="1"/>
          </p:cNvGraphicFramePr>
          <p:nvPr/>
        </p:nvGraphicFramePr>
        <p:xfrm>
          <a:off x="457200" y="1397000"/>
          <a:ext cx="7010400" cy="2824480"/>
        </p:xfrm>
        <a:graphic>
          <a:graphicData uri="http://schemas.openxmlformats.org/drawingml/2006/table">
            <a:tbl>
              <a:tblPr firstRow="1" bandRow="1">
                <a:tableStyleId>{5C22544A-7EE6-4342-B048-85BDC9FD1C3A}</a:tableStyleId>
              </a:tblPr>
              <a:tblGrid>
                <a:gridCol w="1295400"/>
                <a:gridCol w="1219200"/>
                <a:gridCol w="1219200"/>
                <a:gridCol w="1219200"/>
                <a:gridCol w="762000"/>
                <a:gridCol w="1295400"/>
              </a:tblGrid>
              <a:tr h="370840">
                <a:tc>
                  <a:txBody>
                    <a:bodyPr/>
                    <a:lstStyle/>
                    <a:p>
                      <a:endParaRPr lang="en-US" dirty="0"/>
                    </a:p>
                  </a:txBody>
                  <a:tcPr/>
                </a:tc>
                <a:tc>
                  <a:txBody>
                    <a:bodyPr/>
                    <a:lstStyle/>
                    <a:p>
                      <a:r>
                        <a:rPr lang="en-US" dirty="0" smtClean="0"/>
                        <a:t>Function</a:t>
                      </a:r>
                      <a:r>
                        <a:rPr lang="en-US" baseline="0" dirty="0" smtClean="0"/>
                        <a:t> 1</a:t>
                      </a:r>
                      <a:endParaRPr lang="en-US" dirty="0"/>
                    </a:p>
                  </a:txBody>
                  <a:tcPr/>
                </a:tc>
                <a:tc>
                  <a:txBody>
                    <a:bodyPr/>
                    <a:lstStyle/>
                    <a:p>
                      <a:r>
                        <a:rPr lang="en-US" dirty="0" smtClean="0"/>
                        <a:t>Function 2</a:t>
                      </a:r>
                      <a:endParaRPr lang="en-US" dirty="0"/>
                    </a:p>
                  </a:txBody>
                  <a:tcPr/>
                </a:tc>
                <a:tc>
                  <a:txBody>
                    <a:bodyPr/>
                    <a:lstStyle/>
                    <a:p>
                      <a:r>
                        <a:rPr lang="en-US" dirty="0" smtClean="0"/>
                        <a:t>Function 3</a:t>
                      </a:r>
                      <a:endParaRPr lang="en-US" dirty="0"/>
                    </a:p>
                  </a:txBody>
                  <a:tcPr/>
                </a:tc>
                <a:tc>
                  <a:txBody>
                    <a:bodyPr/>
                    <a:lstStyle/>
                    <a:p>
                      <a:r>
                        <a:rPr lang="en-US" dirty="0" smtClean="0"/>
                        <a:t>--------</a:t>
                      </a:r>
                      <a:endParaRPr lang="en-US" dirty="0"/>
                    </a:p>
                  </a:txBody>
                  <a:tcPr/>
                </a:tc>
                <a:tc>
                  <a:txBody>
                    <a:bodyPr/>
                    <a:lstStyle/>
                    <a:p>
                      <a:r>
                        <a:rPr lang="en-US" dirty="0" smtClean="0"/>
                        <a:t>Function N</a:t>
                      </a:r>
                      <a:endParaRPr lang="en-US" dirty="0"/>
                    </a:p>
                  </a:txBody>
                  <a:tcPr/>
                </a:tc>
              </a:tr>
              <a:tr h="441960">
                <a:tc>
                  <a:txBody>
                    <a:bodyPr/>
                    <a:lstStyle/>
                    <a:p>
                      <a:r>
                        <a:rPr lang="en-US" dirty="0" smtClean="0"/>
                        <a:t>Function 1</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57200">
                <a:tc>
                  <a:txBody>
                    <a:bodyPr/>
                    <a:lstStyle/>
                    <a:p>
                      <a:r>
                        <a:rPr lang="en-US" dirty="0" smtClean="0"/>
                        <a:t>Function 2</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57200">
                <a:tc>
                  <a:txBody>
                    <a:bodyPr/>
                    <a:lstStyle/>
                    <a:p>
                      <a:r>
                        <a:rPr lang="en-US" dirty="0" smtClean="0"/>
                        <a:t>Function 3</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57200">
                <a:tc>
                  <a:txBody>
                    <a:bodyPr/>
                    <a:lstStyle/>
                    <a:p>
                      <a:r>
                        <a:rPr lang="en-US" dirty="0" smtClean="0"/>
                        <a:t>|</a:t>
                      </a:r>
                    </a:p>
                    <a:p>
                      <a:r>
                        <a:rPr lang="en-US" dirty="0" smtClean="0"/>
                        <a:t>|</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57200">
                <a:tc>
                  <a:txBody>
                    <a:bodyPr/>
                    <a:lstStyle/>
                    <a:p>
                      <a:r>
                        <a:rPr lang="en-US" dirty="0" smtClean="0"/>
                        <a:t>Function N</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81000" y="304800"/>
            <a:ext cx="8305800" cy="5355312"/>
          </a:xfrm>
          <a:prstGeom prst="rect">
            <a:avLst/>
          </a:prstGeom>
        </p:spPr>
        <p:txBody>
          <a:bodyPr wrap="square">
            <a:spAutoFit/>
          </a:bodyPr>
          <a:lstStyle/>
          <a:p>
            <a:r>
              <a:rPr lang="en-US" dirty="0" smtClean="0"/>
              <a:t>This process  continues till end of all the test cases related to features developed in that build.</a:t>
            </a:r>
          </a:p>
          <a:p>
            <a:r>
              <a:rPr lang="en-US" dirty="0" smtClean="0"/>
              <a:t>This process will continues till end of all the features or covered of all the requirements in many numbers of builds, testing people will receive and validate the same.</a:t>
            </a:r>
          </a:p>
          <a:p>
            <a:r>
              <a:rPr lang="en-US" dirty="0" smtClean="0"/>
              <a:t>If at all they have validated all the test cases by covering all the requirements, it means test case execution phase is completed.</a:t>
            </a:r>
          </a:p>
          <a:p>
            <a:endParaRPr lang="en-US" dirty="0" smtClean="0"/>
          </a:p>
          <a:p>
            <a:r>
              <a:rPr lang="en-US" b="1" dirty="0" smtClean="0"/>
              <a:t>Result Analysis:</a:t>
            </a:r>
          </a:p>
          <a:p>
            <a:r>
              <a:rPr lang="en-US" dirty="0" smtClean="0"/>
              <a:t>Based on the execution phase and depend  upon the test cases status, here we are going to analyze or cross check test case results.</a:t>
            </a:r>
          </a:p>
          <a:p>
            <a:r>
              <a:rPr lang="en-US" dirty="0" smtClean="0"/>
              <a:t>Based on the analysis we will come to know what are all the features are not working.</a:t>
            </a:r>
          </a:p>
          <a:p>
            <a:r>
              <a:rPr lang="en-US" dirty="0" smtClean="0"/>
              <a:t>Features which are not working based on the analysis we need to update to the development team.</a:t>
            </a:r>
          </a:p>
          <a:p>
            <a:endParaRPr lang="en-US" dirty="0" smtClean="0"/>
          </a:p>
          <a:p>
            <a:r>
              <a:rPr lang="en-US" b="1" dirty="0" smtClean="0"/>
              <a:t>Bug Tracking:</a:t>
            </a:r>
          </a:p>
          <a:p>
            <a:r>
              <a:rPr lang="en-US" dirty="0" smtClean="0"/>
              <a:t>Based on the result analysis phase we will finalize or confirm list of issues or bugs or defects.</a:t>
            </a:r>
          </a:p>
          <a:p>
            <a:r>
              <a:rPr lang="en-US" dirty="0" smtClean="0"/>
              <a:t>For all those confirmed issues we need to track somewhere by using any of the bug tracking tool.</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99294" y="304800"/>
            <a:ext cx="8363706" cy="5909310"/>
          </a:xfrm>
          <a:prstGeom prst="rect">
            <a:avLst/>
          </a:prstGeom>
        </p:spPr>
        <p:txBody>
          <a:bodyPr wrap="square">
            <a:spAutoFit/>
          </a:bodyPr>
          <a:lstStyle/>
          <a:p>
            <a:r>
              <a:rPr lang="en-US" dirty="0" smtClean="0"/>
              <a:t>Mandatory fields or data required for rising the Bugs:</a:t>
            </a:r>
          </a:p>
          <a:p>
            <a:endParaRPr lang="en-US" dirty="0" smtClean="0"/>
          </a:p>
          <a:p>
            <a:r>
              <a:rPr lang="en-US" b="1" dirty="0" smtClean="0"/>
              <a:t>1. Summary:</a:t>
            </a:r>
          </a:p>
          <a:p>
            <a:r>
              <a:rPr lang="en-US" dirty="0" smtClean="0"/>
              <a:t>It is a single line description about the specific defect which is required for understanding the defect in simple manner.</a:t>
            </a:r>
          </a:p>
          <a:p>
            <a:endParaRPr lang="en-US" dirty="0" smtClean="0"/>
          </a:p>
          <a:p>
            <a:r>
              <a:rPr lang="en-US" b="1" dirty="0" smtClean="0"/>
              <a:t>2.Description:</a:t>
            </a:r>
          </a:p>
          <a:p>
            <a:r>
              <a:rPr lang="en-US" dirty="0" smtClean="0"/>
              <a:t>It is having some more detailed description about the bug which we can use for understanding  the defect more clearly.</a:t>
            </a:r>
          </a:p>
          <a:p>
            <a:endParaRPr lang="en-US" dirty="0" smtClean="0"/>
          </a:p>
          <a:p>
            <a:r>
              <a:rPr lang="en-US" b="1" dirty="0" smtClean="0"/>
              <a:t>3. Steps to Reproduce:</a:t>
            </a:r>
          </a:p>
          <a:p>
            <a:r>
              <a:rPr lang="en-US" dirty="0" smtClean="0"/>
              <a:t>Here we are updating all the sequential steps which we required for reproducing the issues by the development team.</a:t>
            </a:r>
          </a:p>
          <a:p>
            <a:endParaRPr lang="en-US" dirty="0" smtClean="0"/>
          </a:p>
          <a:p>
            <a:r>
              <a:rPr lang="en-US" b="1" dirty="0" smtClean="0"/>
              <a:t>4. Project:</a:t>
            </a:r>
          </a:p>
          <a:p>
            <a:r>
              <a:rPr lang="en-US" dirty="0" smtClean="0"/>
              <a:t>It is a drop-down field containing all the project names, here we have to select, specific project of us.</a:t>
            </a:r>
          </a:p>
          <a:p>
            <a:endParaRPr lang="en-US" dirty="0" smtClean="0"/>
          </a:p>
          <a:p>
            <a:r>
              <a:rPr lang="en-US" b="1" dirty="0" smtClean="0"/>
              <a:t>5. Module:</a:t>
            </a:r>
          </a:p>
          <a:p>
            <a:r>
              <a:rPr lang="en-US" dirty="0" smtClean="0"/>
              <a:t>It is a drop-down list containing all the modules name, here we have to select specific modules related to the defect or issue.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152400" y="152400"/>
            <a:ext cx="8763000" cy="6463308"/>
          </a:xfrm>
          <a:prstGeom prst="rect">
            <a:avLst/>
          </a:prstGeom>
        </p:spPr>
        <p:txBody>
          <a:bodyPr wrap="square">
            <a:spAutoFit/>
          </a:bodyPr>
          <a:lstStyle/>
          <a:p>
            <a:pPr algn="just"/>
            <a:r>
              <a:rPr lang="en-US" b="1" dirty="0" smtClean="0"/>
              <a:t>6. Build No:</a:t>
            </a:r>
          </a:p>
          <a:p>
            <a:pPr algn="just"/>
            <a:r>
              <a:rPr lang="en-US" dirty="0" smtClean="0"/>
              <a:t>It is a drop down list containing all the build numbers from starting to latest one we have to select latest build number which we are working on currently. It can be found from BRN document.</a:t>
            </a:r>
          </a:p>
          <a:p>
            <a:pPr algn="just"/>
            <a:endParaRPr lang="en-US" dirty="0" smtClean="0"/>
          </a:p>
          <a:p>
            <a:pPr algn="just"/>
            <a:r>
              <a:rPr lang="en-US" b="1" dirty="0" smtClean="0"/>
              <a:t>7. Severity:</a:t>
            </a:r>
          </a:p>
          <a:p>
            <a:pPr algn="just"/>
            <a:r>
              <a:rPr lang="en-US" dirty="0" smtClean="0"/>
              <a:t>It will notifies seriousness of the issue based on the issue seriousness or issue complexity. We have to update severity any of the below:</a:t>
            </a:r>
          </a:p>
          <a:p>
            <a:pPr algn="just"/>
            <a:r>
              <a:rPr lang="en-US" dirty="0" smtClean="0"/>
              <a:t>	Intermediate (Show Stopper or Critical)</a:t>
            </a:r>
          </a:p>
          <a:p>
            <a:pPr algn="just"/>
            <a:r>
              <a:rPr lang="en-US" dirty="0" smtClean="0"/>
              <a:t>	High</a:t>
            </a:r>
          </a:p>
          <a:p>
            <a:pPr algn="just"/>
            <a:r>
              <a:rPr lang="en-US" dirty="0" smtClean="0"/>
              <a:t>	Medium</a:t>
            </a:r>
          </a:p>
          <a:p>
            <a:pPr algn="just"/>
            <a:r>
              <a:rPr lang="en-US" dirty="0" smtClean="0"/>
              <a:t>	Low</a:t>
            </a:r>
          </a:p>
          <a:p>
            <a:pPr algn="just"/>
            <a:r>
              <a:rPr lang="en-US" dirty="0" smtClean="0"/>
              <a:t>Based on the severity ,development people will analyze the issue seriousness and based on that they may update the priority on top of tester priority value.</a:t>
            </a:r>
          </a:p>
          <a:p>
            <a:pPr algn="just"/>
            <a:endParaRPr lang="en-US" dirty="0" smtClean="0"/>
          </a:p>
          <a:p>
            <a:pPr algn="just"/>
            <a:r>
              <a:rPr lang="en-US" b="1" dirty="0" smtClean="0"/>
              <a:t>8. Priority:</a:t>
            </a:r>
          </a:p>
          <a:p>
            <a:pPr algn="just"/>
            <a:r>
              <a:rPr lang="en-US" dirty="0" smtClean="0"/>
              <a:t>It will notify how much urgently to fix the issue by the development team.</a:t>
            </a:r>
          </a:p>
          <a:p>
            <a:pPr algn="just"/>
            <a:r>
              <a:rPr lang="en-US" dirty="0" smtClean="0"/>
              <a:t>Based on the severity given by testing team, they will update their priority. Based on that they will work on fixing the issues in the following order.</a:t>
            </a:r>
          </a:p>
          <a:p>
            <a:pPr algn="just"/>
            <a:r>
              <a:rPr lang="en-US" dirty="0" smtClean="0"/>
              <a:t>	Intermediate</a:t>
            </a:r>
          </a:p>
          <a:p>
            <a:pPr algn="just"/>
            <a:r>
              <a:rPr lang="en-US" dirty="0" smtClean="0"/>
              <a:t>	High</a:t>
            </a:r>
          </a:p>
          <a:p>
            <a:pPr algn="just"/>
            <a:r>
              <a:rPr lang="en-US" dirty="0" smtClean="0"/>
              <a:t>	Medium</a:t>
            </a:r>
          </a:p>
          <a:p>
            <a:pPr algn="just"/>
            <a:r>
              <a:rPr lang="en-US" dirty="0" smtClean="0"/>
              <a:t>	Low  </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457200" y="228600"/>
            <a:ext cx="8305800" cy="5632311"/>
          </a:xfrm>
          <a:prstGeom prst="rect">
            <a:avLst/>
          </a:prstGeom>
        </p:spPr>
        <p:txBody>
          <a:bodyPr wrap="square">
            <a:spAutoFit/>
          </a:bodyPr>
          <a:lstStyle/>
          <a:p>
            <a:r>
              <a:rPr lang="en-US" b="1" dirty="0" smtClean="0"/>
              <a:t>9. Founded By:</a:t>
            </a:r>
          </a:p>
          <a:p>
            <a:r>
              <a:rPr lang="en-US" dirty="0" smtClean="0"/>
              <a:t>Here we need to update the test engineer name who found this issue. It is a drop down list containing all the team members, in those we have to select one.</a:t>
            </a:r>
          </a:p>
          <a:p>
            <a:endParaRPr lang="en-US" dirty="0" smtClean="0"/>
          </a:p>
          <a:p>
            <a:r>
              <a:rPr lang="en-US" b="1" dirty="0" smtClean="0"/>
              <a:t>10. Assigned To:</a:t>
            </a:r>
          </a:p>
          <a:p>
            <a:r>
              <a:rPr lang="en-US" dirty="0" smtClean="0"/>
              <a:t>Here we need to update the developer name from  the drop down list.</a:t>
            </a:r>
          </a:p>
          <a:p>
            <a:r>
              <a:rPr lang="en-US" dirty="0" smtClean="0"/>
              <a:t>Test lead will update the entire team regarding developer names for respective features.</a:t>
            </a:r>
          </a:p>
          <a:p>
            <a:endParaRPr lang="en-US" dirty="0" smtClean="0"/>
          </a:p>
          <a:p>
            <a:r>
              <a:rPr lang="en-US" b="1" dirty="0" smtClean="0"/>
              <a:t>11. Comments:</a:t>
            </a:r>
          </a:p>
          <a:p>
            <a:r>
              <a:rPr lang="en-US" dirty="0" smtClean="0"/>
              <a:t>Here we will update any other information required for this issue.</a:t>
            </a:r>
          </a:p>
          <a:p>
            <a:endParaRPr lang="en-US" dirty="0" smtClean="0"/>
          </a:p>
          <a:p>
            <a:r>
              <a:rPr lang="en-US" b="1" dirty="0" smtClean="0"/>
              <a:t>12. Status:</a:t>
            </a:r>
          </a:p>
          <a:p>
            <a:r>
              <a:rPr lang="en-US" dirty="0" smtClean="0"/>
              <a:t>It is a drop down list containing different status for the bug or defect and statuses are:</a:t>
            </a:r>
          </a:p>
          <a:p>
            <a:r>
              <a:rPr lang="en-US" dirty="0" smtClean="0"/>
              <a:t>	-&gt;New</a:t>
            </a:r>
          </a:p>
          <a:p>
            <a:r>
              <a:rPr lang="en-US" dirty="0" smtClean="0"/>
              <a:t>	-&gt;Open</a:t>
            </a:r>
          </a:p>
          <a:p>
            <a:r>
              <a:rPr lang="en-US" dirty="0" smtClean="0"/>
              <a:t>	-&gt;Fixed</a:t>
            </a:r>
          </a:p>
          <a:p>
            <a:r>
              <a:rPr lang="en-US" dirty="0" smtClean="0"/>
              <a:t>	-&gt;Closed</a:t>
            </a:r>
          </a:p>
          <a:p>
            <a:r>
              <a:rPr lang="en-US" dirty="0" smtClean="0"/>
              <a:t>	-&gt;Reopen</a:t>
            </a:r>
          </a:p>
          <a:p>
            <a:r>
              <a:rPr lang="en-US" dirty="0" smtClean="0"/>
              <a:t>	-&gt;Reject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81000" y="381000"/>
            <a:ext cx="8305800" cy="5909310"/>
          </a:xfrm>
          <a:prstGeom prst="rect">
            <a:avLst/>
          </a:prstGeom>
        </p:spPr>
        <p:txBody>
          <a:bodyPr wrap="square">
            <a:spAutoFit/>
          </a:bodyPr>
          <a:lstStyle/>
          <a:p>
            <a:pPr algn="ctr"/>
            <a:r>
              <a:rPr lang="en-US" sz="2000" b="1" dirty="0" smtClean="0"/>
              <a:t>Bug Life Cycle or Defect Life Cycle:</a:t>
            </a:r>
          </a:p>
          <a:p>
            <a:endParaRPr lang="en-US" b="1" dirty="0" smtClean="0"/>
          </a:p>
          <a:p>
            <a:pPr>
              <a:buFont typeface="Wingdings" pitchFamily="2" charset="2"/>
              <a:buChar char="v"/>
            </a:pPr>
            <a:r>
              <a:rPr lang="en-US" dirty="0" smtClean="0"/>
              <a:t>In our test case execution, test cases are validating based on the expected results and actual results from the application, we are analyzing and confirming the test cases passed or failed.</a:t>
            </a:r>
          </a:p>
          <a:p>
            <a:pPr>
              <a:buFont typeface="Wingdings" pitchFamily="2" charset="2"/>
              <a:buChar char="v"/>
            </a:pPr>
            <a:endParaRPr lang="en-US" dirty="0" smtClean="0"/>
          </a:p>
          <a:p>
            <a:pPr>
              <a:buFont typeface="Wingdings" pitchFamily="2" charset="2"/>
              <a:buChar char="v"/>
            </a:pPr>
            <a:r>
              <a:rPr lang="en-US" dirty="0" smtClean="0"/>
              <a:t>Whenever any test case is failed we need to update this deviation to the development team</a:t>
            </a:r>
          </a:p>
          <a:p>
            <a:pPr>
              <a:buFont typeface="Wingdings" pitchFamily="2" charset="2"/>
              <a:buChar char="v"/>
            </a:pPr>
            <a:endParaRPr lang="en-US" dirty="0" smtClean="0"/>
          </a:p>
          <a:p>
            <a:pPr>
              <a:buFont typeface="Wingdings" pitchFamily="2" charset="2"/>
              <a:buChar char="v"/>
            </a:pPr>
            <a:r>
              <a:rPr lang="en-US" dirty="0" smtClean="0"/>
              <a:t>In the form of bug or defect we will update to the development team.</a:t>
            </a:r>
          </a:p>
          <a:p>
            <a:pPr>
              <a:buFont typeface="Wingdings" pitchFamily="2" charset="2"/>
              <a:buChar char="v"/>
            </a:pPr>
            <a:endParaRPr lang="en-US" dirty="0" smtClean="0"/>
          </a:p>
          <a:p>
            <a:pPr>
              <a:buFont typeface="Wingdings" pitchFamily="2" charset="2"/>
              <a:buChar char="v"/>
            </a:pPr>
            <a:r>
              <a:rPr lang="en-US" dirty="0" smtClean="0"/>
              <a:t>By updating all the mandatory fields required (based on the tool mandatory fields will change) for rising the bug or defect need to update and saving the issue as it will create unique bug-id along with the status new.</a:t>
            </a:r>
          </a:p>
          <a:p>
            <a:pPr>
              <a:buFont typeface="Wingdings" pitchFamily="2" charset="2"/>
              <a:buChar char="v"/>
            </a:pPr>
            <a:endParaRPr lang="en-US" dirty="0" smtClean="0"/>
          </a:p>
          <a:p>
            <a:pPr>
              <a:buFont typeface="Wingdings" pitchFamily="2" charset="2"/>
              <a:buChar char="v"/>
            </a:pPr>
            <a:r>
              <a:rPr lang="en-US" dirty="0" smtClean="0"/>
              <a:t>Development team will work on all the new issues and if at all they confirm the same issue is getting reproduced in their environment then they will accept the issue for fixing by changing the status to open.</a:t>
            </a:r>
          </a:p>
          <a:p>
            <a:pPr>
              <a:buFont typeface="Wingdings" pitchFamily="2" charset="2"/>
              <a:buChar char="v"/>
            </a:pPr>
            <a:endParaRPr lang="en-US" dirty="0" smtClean="0"/>
          </a:p>
          <a:p>
            <a:pPr>
              <a:buFont typeface="Wingdings" pitchFamily="2" charset="2"/>
              <a:buChar char="v"/>
            </a:pPr>
            <a:r>
              <a:rPr lang="en-US" dirty="0" smtClean="0"/>
              <a:t>If at all they could not able to reproduce then they may reject the bug by changing the status to reject by updating with proper comments.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81000" y="381000"/>
            <a:ext cx="8305800" cy="4247317"/>
          </a:xfrm>
          <a:prstGeom prst="rect">
            <a:avLst/>
          </a:prstGeom>
        </p:spPr>
        <p:txBody>
          <a:bodyPr wrap="square">
            <a:spAutoFit/>
          </a:bodyPr>
          <a:lstStyle/>
          <a:p>
            <a:pPr>
              <a:buFont typeface="Wingdings" pitchFamily="2" charset="2"/>
              <a:buChar char="v"/>
            </a:pPr>
            <a:r>
              <a:rPr lang="en-US" dirty="0" smtClean="0"/>
              <a:t>Whenever development team will work on all the open issues and if at all they fix any issues then they will change the status to be fixed.</a:t>
            </a:r>
          </a:p>
          <a:p>
            <a:pPr>
              <a:buFont typeface="Wingdings" pitchFamily="2" charset="2"/>
              <a:buChar char="v"/>
            </a:pPr>
            <a:endParaRPr lang="en-US" dirty="0" smtClean="0"/>
          </a:p>
          <a:p>
            <a:pPr>
              <a:buFont typeface="Wingdings" pitchFamily="2" charset="2"/>
              <a:buChar char="v"/>
            </a:pPr>
            <a:r>
              <a:rPr lang="en-US" dirty="0" smtClean="0"/>
              <a:t>Testing team have to verify all the fixed issues and if at all issued is resolved then we are going to close the defect by changing the status to closed.</a:t>
            </a:r>
          </a:p>
          <a:p>
            <a:pPr>
              <a:buFont typeface="Wingdings" pitchFamily="2" charset="2"/>
              <a:buChar char="v"/>
            </a:pPr>
            <a:endParaRPr lang="en-US" dirty="0" smtClean="0"/>
          </a:p>
          <a:p>
            <a:pPr>
              <a:buFont typeface="Wingdings" pitchFamily="2" charset="2"/>
              <a:buChar char="v"/>
            </a:pPr>
            <a:r>
              <a:rPr lang="en-US" dirty="0" smtClean="0"/>
              <a:t>If at all any issue is fails in retesting then again we need to update it to the development team by making the status reopen.</a:t>
            </a:r>
          </a:p>
          <a:p>
            <a:pPr>
              <a:buFont typeface="Wingdings" pitchFamily="2" charset="2"/>
              <a:buChar char="v"/>
            </a:pPr>
            <a:endParaRPr lang="en-US" dirty="0" smtClean="0"/>
          </a:p>
          <a:p>
            <a:pPr>
              <a:buFont typeface="Wingdings" pitchFamily="2" charset="2"/>
              <a:buChar char="v"/>
            </a:pPr>
            <a:r>
              <a:rPr lang="en-US" dirty="0" smtClean="0"/>
              <a:t>Based on the comments entered for rejecting the bugs we need to cross check one more time in the functionality and confirms everything is working then we have to close the defect by making the status to closed.</a:t>
            </a:r>
          </a:p>
          <a:p>
            <a:pPr>
              <a:buFont typeface="Wingdings" pitchFamily="2" charset="2"/>
              <a:buChar char="v"/>
            </a:pPr>
            <a:endParaRPr lang="en-US" dirty="0" smtClean="0"/>
          </a:p>
          <a:p>
            <a:pPr>
              <a:buFont typeface="Wingdings" pitchFamily="2" charset="2"/>
              <a:buChar char="v"/>
            </a:pPr>
            <a:r>
              <a:rPr lang="en-US" dirty="0" smtClean="0"/>
              <a:t>Even though some of the closed issues may get reopened while doing regression testing whenever any new features are added or any defects are fixed.</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4572000" y="3048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a:t>
            </a:r>
            <a:endParaRPr lang="en-US" dirty="0"/>
          </a:p>
        </p:txBody>
      </p:sp>
      <p:sp>
        <p:nvSpPr>
          <p:cNvPr id="4" name="Diamond 3"/>
          <p:cNvSpPr/>
          <p:nvPr/>
        </p:nvSpPr>
        <p:spPr>
          <a:xfrm>
            <a:off x="4495800" y="1066800"/>
            <a:ext cx="15240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 verify</a:t>
            </a:r>
            <a:endParaRPr lang="en-US" dirty="0"/>
          </a:p>
        </p:txBody>
      </p:sp>
      <p:sp>
        <p:nvSpPr>
          <p:cNvPr id="5" name="Rectangle 4"/>
          <p:cNvSpPr/>
          <p:nvPr/>
        </p:nvSpPr>
        <p:spPr>
          <a:xfrm>
            <a:off x="4495800" y="24384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Open/Reopen</a:t>
            </a:r>
            <a:endParaRPr lang="en-US" dirty="0"/>
          </a:p>
        </p:txBody>
      </p:sp>
      <p:sp>
        <p:nvSpPr>
          <p:cNvPr id="6" name="Rectangle 5"/>
          <p:cNvSpPr/>
          <p:nvPr/>
        </p:nvSpPr>
        <p:spPr>
          <a:xfrm>
            <a:off x="4495800" y="32004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Fixed </a:t>
            </a:r>
            <a:endParaRPr lang="en-US" dirty="0"/>
          </a:p>
        </p:txBody>
      </p:sp>
      <p:sp>
        <p:nvSpPr>
          <p:cNvPr id="7" name="Diamond 6"/>
          <p:cNvSpPr/>
          <p:nvPr/>
        </p:nvSpPr>
        <p:spPr>
          <a:xfrm>
            <a:off x="4343400" y="3962400"/>
            <a:ext cx="1828800" cy="1295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team verify</a:t>
            </a:r>
            <a:endParaRPr lang="en-US" dirty="0"/>
          </a:p>
        </p:txBody>
      </p:sp>
      <p:sp>
        <p:nvSpPr>
          <p:cNvPr id="8" name="Rectangle 7"/>
          <p:cNvSpPr/>
          <p:nvPr/>
        </p:nvSpPr>
        <p:spPr>
          <a:xfrm>
            <a:off x="4495800" y="56388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Closed </a:t>
            </a:r>
            <a:endParaRPr lang="en-US" dirty="0"/>
          </a:p>
        </p:txBody>
      </p:sp>
      <p:sp>
        <p:nvSpPr>
          <p:cNvPr id="9" name="Rectangle 8"/>
          <p:cNvSpPr/>
          <p:nvPr/>
        </p:nvSpPr>
        <p:spPr>
          <a:xfrm>
            <a:off x="2057400" y="13716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Reject </a:t>
            </a:r>
            <a:endParaRPr lang="en-US" dirty="0"/>
          </a:p>
        </p:txBody>
      </p:sp>
      <p:cxnSp>
        <p:nvCxnSpPr>
          <p:cNvPr id="11" name="Straight Arrow Connector 10"/>
          <p:cNvCxnSpPr>
            <a:stCxn id="3" idx="2"/>
            <a:endCxn id="4" idx="0"/>
          </p:cNvCxnSpPr>
          <p:nvPr/>
        </p:nvCxnSpPr>
        <p:spPr>
          <a:xfrm rot="5400000">
            <a:off x="5067300" y="876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5068094" y="22471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5068094" y="30091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5068094" y="37711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5068094" y="54475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1"/>
            <a:endCxn id="9" idx="3"/>
          </p:cNvCxnSpPr>
          <p:nvPr/>
        </p:nvCxnSpPr>
        <p:spPr>
          <a:xfrm rot="10800000">
            <a:off x="3429000" y="15621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Diamond 17"/>
          <p:cNvSpPr/>
          <p:nvPr/>
        </p:nvSpPr>
        <p:spPr>
          <a:xfrm>
            <a:off x="1676400" y="2286000"/>
            <a:ext cx="13716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Test  verify</a:t>
            </a:r>
            <a:endParaRPr lang="en-US" sz="1600" dirty="0"/>
          </a:p>
        </p:txBody>
      </p:sp>
      <p:cxnSp>
        <p:nvCxnSpPr>
          <p:cNvPr id="22" name="Straight Arrow Connector 21"/>
          <p:cNvCxnSpPr>
            <a:stCxn id="18" idx="3"/>
            <a:endCxn id="5" idx="1"/>
          </p:cNvCxnSpPr>
          <p:nvPr/>
        </p:nvCxnSpPr>
        <p:spPr>
          <a:xfrm>
            <a:off x="3048000" y="26289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p:cNvCxnSpPr>
          <p:nvPr/>
        </p:nvCxnSpPr>
        <p:spPr>
          <a:xfrm rot="5400000">
            <a:off x="914400" y="44196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362200" y="58674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3886200" y="4572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2475706" y="3619500"/>
            <a:ext cx="19057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429000" y="4572000"/>
            <a:ext cx="457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38371" y="1338590"/>
            <a:ext cx="805029" cy="261610"/>
          </a:xfrm>
          <a:prstGeom prst="rect">
            <a:avLst/>
          </a:prstGeom>
          <a:noFill/>
        </p:spPr>
        <p:txBody>
          <a:bodyPr wrap="none" rtlCol="0">
            <a:spAutoFit/>
          </a:bodyPr>
          <a:lstStyle/>
          <a:p>
            <a:r>
              <a:rPr lang="en-US" sz="1100" dirty="0" smtClean="0"/>
              <a:t>Not accept</a:t>
            </a:r>
            <a:endParaRPr lang="en-US" sz="1100" dirty="0"/>
          </a:p>
        </p:txBody>
      </p:sp>
      <p:sp>
        <p:nvSpPr>
          <p:cNvPr id="43" name="TextBox 42"/>
          <p:cNvSpPr txBox="1"/>
          <p:nvPr/>
        </p:nvSpPr>
        <p:spPr>
          <a:xfrm>
            <a:off x="5257800" y="2100590"/>
            <a:ext cx="575799" cy="261610"/>
          </a:xfrm>
          <a:prstGeom prst="rect">
            <a:avLst/>
          </a:prstGeom>
          <a:noFill/>
        </p:spPr>
        <p:txBody>
          <a:bodyPr wrap="none" rtlCol="0">
            <a:spAutoFit/>
          </a:bodyPr>
          <a:lstStyle/>
          <a:p>
            <a:r>
              <a:rPr lang="en-US" sz="1100" dirty="0" smtClean="0"/>
              <a:t>Accept</a:t>
            </a:r>
            <a:endParaRPr lang="en-US" sz="1100" dirty="0"/>
          </a:p>
        </p:txBody>
      </p:sp>
      <p:sp>
        <p:nvSpPr>
          <p:cNvPr id="44" name="TextBox 43"/>
          <p:cNvSpPr txBox="1"/>
          <p:nvPr/>
        </p:nvSpPr>
        <p:spPr>
          <a:xfrm>
            <a:off x="5257800" y="2862590"/>
            <a:ext cx="518091" cy="261610"/>
          </a:xfrm>
          <a:prstGeom prst="rect">
            <a:avLst/>
          </a:prstGeom>
          <a:noFill/>
        </p:spPr>
        <p:txBody>
          <a:bodyPr wrap="none" rtlCol="0">
            <a:spAutoFit/>
          </a:bodyPr>
          <a:lstStyle/>
          <a:p>
            <a:r>
              <a:rPr lang="en-US" sz="1100" dirty="0" smtClean="0"/>
              <a:t>Fixed </a:t>
            </a:r>
            <a:endParaRPr lang="en-US" sz="1100" dirty="0"/>
          </a:p>
        </p:txBody>
      </p:sp>
      <p:sp>
        <p:nvSpPr>
          <p:cNvPr id="45" name="TextBox 44"/>
          <p:cNvSpPr txBox="1"/>
          <p:nvPr/>
        </p:nvSpPr>
        <p:spPr>
          <a:xfrm>
            <a:off x="3429000" y="4310390"/>
            <a:ext cx="888385" cy="261610"/>
          </a:xfrm>
          <a:prstGeom prst="rect">
            <a:avLst/>
          </a:prstGeom>
          <a:noFill/>
        </p:spPr>
        <p:txBody>
          <a:bodyPr wrap="none" rtlCol="0">
            <a:spAutoFit/>
          </a:bodyPr>
          <a:lstStyle/>
          <a:p>
            <a:r>
              <a:rPr lang="en-US" sz="1100" dirty="0" smtClean="0"/>
              <a:t>Not working</a:t>
            </a:r>
            <a:endParaRPr lang="en-US" sz="1100" dirty="0"/>
          </a:p>
        </p:txBody>
      </p:sp>
      <p:sp>
        <p:nvSpPr>
          <p:cNvPr id="46" name="TextBox 45"/>
          <p:cNvSpPr txBox="1"/>
          <p:nvPr/>
        </p:nvSpPr>
        <p:spPr>
          <a:xfrm>
            <a:off x="2438400" y="5029200"/>
            <a:ext cx="497252" cy="261610"/>
          </a:xfrm>
          <a:prstGeom prst="rect">
            <a:avLst/>
          </a:prstGeom>
          <a:noFill/>
        </p:spPr>
        <p:txBody>
          <a:bodyPr wrap="none" rtlCol="0">
            <a:spAutoFit/>
          </a:bodyPr>
          <a:lstStyle/>
          <a:p>
            <a:r>
              <a:rPr lang="en-US" sz="1100" dirty="0" smtClean="0"/>
              <a:t>Work</a:t>
            </a:r>
            <a:endParaRPr lang="en-US" sz="1100" dirty="0"/>
          </a:p>
        </p:txBody>
      </p:sp>
      <p:sp>
        <p:nvSpPr>
          <p:cNvPr id="47" name="TextBox 46"/>
          <p:cNvSpPr txBox="1"/>
          <p:nvPr/>
        </p:nvSpPr>
        <p:spPr>
          <a:xfrm>
            <a:off x="5293948" y="5300990"/>
            <a:ext cx="497252" cy="261610"/>
          </a:xfrm>
          <a:prstGeom prst="rect">
            <a:avLst/>
          </a:prstGeom>
          <a:noFill/>
        </p:spPr>
        <p:txBody>
          <a:bodyPr wrap="none" rtlCol="0">
            <a:spAutoFit/>
          </a:bodyPr>
          <a:lstStyle/>
          <a:p>
            <a:r>
              <a:rPr lang="en-US" sz="1100" dirty="0" smtClean="0"/>
              <a:t>Work</a:t>
            </a:r>
            <a:endParaRPr lang="en-US" sz="1100" dirty="0"/>
          </a:p>
        </p:txBody>
      </p:sp>
      <p:sp>
        <p:nvSpPr>
          <p:cNvPr id="48" name="Right Brace 47"/>
          <p:cNvSpPr/>
          <p:nvPr/>
        </p:nvSpPr>
        <p:spPr>
          <a:xfrm>
            <a:off x="6324600" y="152400"/>
            <a:ext cx="609600" cy="609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7046548" y="2590800"/>
            <a:ext cx="1564052" cy="954107"/>
          </a:xfrm>
          <a:prstGeom prst="rect">
            <a:avLst/>
          </a:prstGeom>
          <a:noFill/>
        </p:spPr>
        <p:txBody>
          <a:bodyPr wrap="square" rtlCol="0">
            <a:spAutoFit/>
          </a:bodyPr>
          <a:lstStyle/>
          <a:p>
            <a:r>
              <a:rPr lang="en-US" sz="2800" dirty="0" smtClean="0"/>
              <a:t>Bug Life </a:t>
            </a:r>
          </a:p>
          <a:p>
            <a:r>
              <a:rPr lang="en-US" sz="2800" dirty="0" smtClean="0"/>
              <a:t>Cycle</a:t>
            </a:r>
            <a:endParaRPr lang="en-US"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457200" y="304800"/>
            <a:ext cx="8229600" cy="5355312"/>
          </a:xfrm>
          <a:prstGeom prst="rect">
            <a:avLst/>
          </a:prstGeom>
        </p:spPr>
        <p:txBody>
          <a:bodyPr wrap="square">
            <a:spAutoFit/>
          </a:bodyPr>
          <a:lstStyle/>
          <a:p>
            <a:r>
              <a:rPr lang="en-US" b="1" u="sng" dirty="0" smtClean="0"/>
              <a:t>Reporting:</a:t>
            </a:r>
          </a:p>
          <a:p>
            <a:r>
              <a:rPr lang="en-US" dirty="0" smtClean="0"/>
              <a:t>We will send multiple status of application in many builds to the client in periodic manner for updating the status of the application.</a:t>
            </a:r>
          </a:p>
          <a:p>
            <a:r>
              <a:rPr lang="en-US" dirty="0" smtClean="0"/>
              <a:t>These reports include daily status, weekly status, monthly status and project status report.</a:t>
            </a:r>
          </a:p>
          <a:p>
            <a:endParaRPr lang="en-US" dirty="0" smtClean="0"/>
          </a:p>
          <a:p>
            <a:r>
              <a:rPr lang="en-US" b="1" dirty="0" smtClean="0"/>
              <a:t>1. Daily Status Report:</a:t>
            </a:r>
          </a:p>
          <a:p>
            <a:r>
              <a:rPr lang="en-US" dirty="0" smtClean="0"/>
              <a:t>This is the report we are sending everyday to the client for updating on the activities covered on the same day. It will be prepared and send by the team lead.</a:t>
            </a:r>
          </a:p>
          <a:p>
            <a:endParaRPr lang="en-US" dirty="0" smtClean="0"/>
          </a:p>
          <a:p>
            <a:r>
              <a:rPr lang="en-US" b="1" dirty="0" smtClean="0"/>
              <a:t>2. Weekly Status Report:</a:t>
            </a:r>
          </a:p>
          <a:p>
            <a:r>
              <a:rPr lang="en-US" dirty="0" smtClean="0"/>
              <a:t>It is a report containing all the activities done in that week. Here we will update tasks like test cases and scenarios writing, test case execution, test results are mentioned clearly and update to the client.</a:t>
            </a:r>
          </a:p>
          <a:p>
            <a:endParaRPr lang="en-US" dirty="0" smtClean="0"/>
          </a:p>
          <a:p>
            <a:r>
              <a:rPr lang="en-US" b="1" dirty="0" smtClean="0"/>
              <a:t>3. Monthly Status:</a:t>
            </a:r>
          </a:p>
          <a:p>
            <a:r>
              <a:rPr lang="en-US" dirty="0" smtClean="0"/>
              <a:t>It is a report containing activities done in that month will be mentioned clearly along with clear explanation on tasks covered.</a:t>
            </a:r>
          </a:p>
          <a:p>
            <a:r>
              <a:rPr lang="en-US" dirty="0" smtClean="0"/>
              <a:t>It will notifies to the client that activities covered by the testing team in that month.</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81000" y="304800"/>
            <a:ext cx="8382000" cy="2585323"/>
          </a:xfrm>
          <a:prstGeom prst="rect">
            <a:avLst/>
          </a:prstGeom>
        </p:spPr>
        <p:txBody>
          <a:bodyPr wrap="square">
            <a:spAutoFit/>
          </a:bodyPr>
          <a:lstStyle/>
          <a:p>
            <a:r>
              <a:rPr lang="en-US" b="1" dirty="0" smtClean="0"/>
              <a:t>4. Project Closure report:</a:t>
            </a:r>
          </a:p>
          <a:p>
            <a:pPr>
              <a:buFont typeface="Wingdings" pitchFamily="2" charset="2"/>
              <a:buChar char="§"/>
            </a:pPr>
            <a:r>
              <a:rPr lang="en-US" dirty="0" smtClean="0"/>
              <a:t>It is a report containing stability of the entire application. We will mention clearly number of test cases executed , number of bugs found, based on that client will analyze stability of the application at that time.</a:t>
            </a:r>
          </a:p>
          <a:p>
            <a:pPr>
              <a:buFont typeface="Wingdings" pitchFamily="2" charset="2"/>
              <a:buChar char="§"/>
            </a:pPr>
            <a:r>
              <a:rPr lang="en-US" dirty="0" smtClean="0"/>
              <a:t>Based on the analysis he may update or talk with the project manager regarding the application status.</a:t>
            </a:r>
          </a:p>
          <a:p>
            <a:pPr>
              <a:buFont typeface="Wingdings" pitchFamily="2" charset="2"/>
              <a:buChar char="§"/>
            </a:pPr>
            <a:r>
              <a:rPr lang="en-US" dirty="0" smtClean="0"/>
              <a:t>If client satisfied, we will deliver project or product to client and he will continue next level of testing.</a:t>
            </a:r>
          </a:p>
          <a:p>
            <a:endParaRPr lang="en-US" dirty="0" smtClean="0"/>
          </a:p>
        </p:txBody>
      </p:sp>
      <p:sp>
        <p:nvSpPr>
          <p:cNvPr id="4" name="Rectangle 3"/>
          <p:cNvSpPr/>
          <p:nvPr/>
        </p:nvSpPr>
        <p:spPr>
          <a:xfrm>
            <a:off x="381000" y="2895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1</a:t>
            </a:r>
          </a:p>
          <a:p>
            <a:pPr algn="ctr"/>
            <a:r>
              <a:rPr lang="en-US" dirty="0" smtClean="0"/>
              <a:t>10</a:t>
            </a:r>
            <a:endParaRPr lang="en-US" dirty="0"/>
          </a:p>
        </p:txBody>
      </p:sp>
      <p:sp>
        <p:nvSpPr>
          <p:cNvPr id="5" name="Rectangle 4"/>
          <p:cNvSpPr/>
          <p:nvPr/>
        </p:nvSpPr>
        <p:spPr>
          <a:xfrm>
            <a:off x="2133600" y="2895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2</a:t>
            </a:r>
          </a:p>
          <a:p>
            <a:pPr algn="ctr"/>
            <a:r>
              <a:rPr lang="en-US" dirty="0" smtClean="0"/>
              <a:t>10 + 10</a:t>
            </a:r>
            <a:endParaRPr lang="en-US" dirty="0"/>
          </a:p>
        </p:txBody>
      </p:sp>
      <p:sp>
        <p:nvSpPr>
          <p:cNvPr id="6" name="Rectangle 5"/>
          <p:cNvSpPr/>
          <p:nvPr/>
        </p:nvSpPr>
        <p:spPr>
          <a:xfrm>
            <a:off x="3657600" y="2895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3</a:t>
            </a:r>
          </a:p>
          <a:p>
            <a:pPr algn="ctr"/>
            <a:r>
              <a:rPr lang="en-US" dirty="0" smtClean="0"/>
              <a:t>20 + 10</a:t>
            </a:r>
            <a:endParaRPr lang="en-US" dirty="0"/>
          </a:p>
        </p:txBody>
      </p:sp>
      <p:sp>
        <p:nvSpPr>
          <p:cNvPr id="7" name="Rectangle 6"/>
          <p:cNvSpPr/>
          <p:nvPr/>
        </p:nvSpPr>
        <p:spPr>
          <a:xfrm>
            <a:off x="6629400" y="2895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Build n</a:t>
            </a:r>
          </a:p>
          <a:p>
            <a:pPr algn="ctr"/>
            <a:r>
              <a:rPr lang="en-US" dirty="0" smtClean="0"/>
              <a:t>100</a:t>
            </a:r>
            <a:endParaRPr lang="en-US" dirty="0"/>
          </a:p>
        </p:txBody>
      </p:sp>
      <p:sp>
        <p:nvSpPr>
          <p:cNvPr id="8" name="Rectangle 7"/>
          <p:cNvSpPr/>
          <p:nvPr/>
        </p:nvSpPr>
        <p:spPr>
          <a:xfrm>
            <a:off x="609600" y="3962400"/>
            <a:ext cx="697307" cy="307777"/>
          </a:xfrm>
          <a:prstGeom prst="rect">
            <a:avLst/>
          </a:prstGeom>
        </p:spPr>
        <p:txBody>
          <a:bodyPr wrap="none">
            <a:spAutoFit/>
          </a:bodyPr>
          <a:lstStyle/>
          <a:p>
            <a:r>
              <a:rPr lang="en-US" sz="1400" dirty="0" smtClean="0"/>
              <a:t>Testing</a:t>
            </a:r>
            <a:endParaRPr lang="en-US" sz="1400" dirty="0"/>
          </a:p>
        </p:txBody>
      </p:sp>
      <p:sp>
        <p:nvSpPr>
          <p:cNvPr id="9" name="Rectangle 8"/>
          <p:cNvSpPr/>
          <p:nvPr/>
        </p:nvSpPr>
        <p:spPr>
          <a:xfrm>
            <a:off x="1638477" y="3962400"/>
            <a:ext cx="941348" cy="307777"/>
          </a:xfrm>
          <a:prstGeom prst="rect">
            <a:avLst/>
          </a:prstGeom>
        </p:spPr>
        <p:txBody>
          <a:bodyPr wrap="none">
            <a:spAutoFit/>
          </a:bodyPr>
          <a:lstStyle/>
          <a:p>
            <a:r>
              <a:rPr lang="en-US" sz="1400" dirty="0" smtClean="0"/>
              <a:t>regression</a:t>
            </a:r>
            <a:endParaRPr lang="en-US" sz="1400" dirty="0"/>
          </a:p>
        </p:txBody>
      </p:sp>
      <p:sp>
        <p:nvSpPr>
          <p:cNvPr id="10" name="Rectangle 9"/>
          <p:cNvSpPr/>
          <p:nvPr/>
        </p:nvSpPr>
        <p:spPr>
          <a:xfrm>
            <a:off x="2895600" y="3810000"/>
            <a:ext cx="354584" cy="307777"/>
          </a:xfrm>
          <a:prstGeom prst="rect">
            <a:avLst/>
          </a:prstGeom>
        </p:spPr>
        <p:txBody>
          <a:bodyPr wrap="none">
            <a:spAutoFit/>
          </a:bodyPr>
          <a:lstStyle/>
          <a:p>
            <a:r>
              <a:rPr lang="en-US" sz="1400" dirty="0" smtClean="0"/>
              <a:t>FT</a:t>
            </a:r>
            <a:endParaRPr lang="en-US" sz="1400" dirty="0"/>
          </a:p>
        </p:txBody>
      </p:sp>
      <p:sp>
        <p:nvSpPr>
          <p:cNvPr id="11" name="Rectangle 10"/>
          <p:cNvSpPr/>
          <p:nvPr/>
        </p:nvSpPr>
        <p:spPr>
          <a:xfrm>
            <a:off x="2400477" y="4188023"/>
            <a:ext cx="697307" cy="307777"/>
          </a:xfrm>
          <a:prstGeom prst="rect">
            <a:avLst/>
          </a:prstGeom>
        </p:spPr>
        <p:txBody>
          <a:bodyPr wrap="none">
            <a:spAutoFit/>
          </a:bodyPr>
          <a:lstStyle/>
          <a:p>
            <a:r>
              <a:rPr lang="en-US" sz="1400" dirty="0" smtClean="0"/>
              <a:t>Testing</a:t>
            </a:r>
            <a:endParaRPr lang="en-US" sz="1400" dirty="0"/>
          </a:p>
        </p:txBody>
      </p:sp>
      <p:cxnSp>
        <p:nvCxnSpPr>
          <p:cNvPr id="13" name="Straight Arrow Connector 12"/>
          <p:cNvCxnSpPr>
            <a:stCxn id="4" idx="2"/>
            <a:endCxn id="8" idx="0"/>
          </p:cNvCxnSpPr>
          <p:nvPr/>
        </p:nvCxnSpPr>
        <p:spPr>
          <a:xfrm rot="5400000">
            <a:off x="783927" y="3755727"/>
            <a:ext cx="381000" cy="323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0"/>
          </p:cNvCxnSpPr>
          <p:nvPr/>
        </p:nvCxnSpPr>
        <p:spPr>
          <a:xfrm rot="5400000">
            <a:off x="1971941" y="3718611"/>
            <a:ext cx="381000" cy="1065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1" idx="0"/>
          </p:cNvCxnSpPr>
          <p:nvPr/>
        </p:nvCxnSpPr>
        <p:spPr>
          <a:xfrm rot="16200000" flipH="1">
            <a:off x="2391546" y="3830438"/>
            <a:ext cx="606622" cy="1085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0"/>
          </p:cNvCxnSpPr>
          <p:nvPr/>
        </p:nvCxnSpPr>
        <p:spPr>
          <a:xfrm rot="16200000" flipH="1">
            <a:off x="2932939" y="3670046"/>
            <a:ext cx="228599" cy="513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188893" y="3962400"/>
            <a:ext cx="941348" cy="307777"/>
          </a:xfrm>
          <a:prstGeom prst="rect">
            <a:avLst/>
          </a:prstGeom>
        </p:spPr>
        <p:txBody>
          <a:bodyPr wrap="none">
            <a:spAutoFit/>
          </a:bodyPr>
          <a:lstStyle/>
          <a:p>
            <a:r>
              <a:rPr lang="en-US" sz="1400" dirty="0" smtClean="0"/>
              <a:t>regression</a:t>
            </a:r>
            <a:endParaRPr lang="en-US" sz="1400" dirty="0"/>
          </a:p>
        </p:txBody>
      </p:sp>
      <p:sp>
        <p:nvSpPr>
          <p:cNvPr id="24" name="Rectangle 23"/>
          <p:cNvSpPr/>
          <p:nvPr/>
        </p:nvSpPr>
        <p:spPr>
          <a:xfrm>
            <a:off x="4674616" y="3810000"/>
            <a:ext cx="354584" cy="307777"/>
          </a:xfrm>
          <a:prstGeom prst="rect">
            <a:avLst/>
          </a:prstGeom>
        </p:spPr>
        <p:txBody>
          <a:bodyPr wrap="none">
            <a:spAutoFit/>
          </a:bodyPr>
          <a:lstStyle/>
          <a:p>
            <a:r>
              <a:rPr lang="en-US" sz="1400" dirty="0" smtClean="0"/>
              <a:t>FT</a:t>
            </a:r>
            <a:endParaRPr lang="en-US" sz="1400" dirty="0"/>
          </a:p>
        </p:txBody>
      </p:sp>
      <p:sp>
        <p:nvSpPr>
          <p:cNvPr id="25" name="Rectangle 24"/>
          <p:cNvSpPr/>
          <p:nvPr/>
        </p:nvSpPr>
        <p:spPr>
          <a:xfrm>
            <a:off x="3950893" y="4188023"/>
            <a:ext cx="697307" cy="307777"/>
          </a:xfrm>
          <a:prstGeom prst="rect">
            <a:avLst/>
          </a:prstGeom>
        </p:spPr>
        <p:txBody>
          <a:bodyPr wrap="none">
            <a:spAutoFit/>
          </a:bodyPr>
          <a:lstStyle/>
          <a:p>
            <a:r>
              <a:rPr lang="en-US" sz="1400" dirty="0" smtClean="0"/>
              <a:t>Testing</a:t>
            </a:r>
            <a:endParaRPr lang="en-US" sz="1400" dirty="0"/>
          </a:p>
        </p:txBody>
      </p:sp>
      <p:cxnSp>
        <p:nvCxnSpPr>
          <p:cNvPr id="26" name="Straight Arrow Connector 25"/>
          <p:cNvCxnSpPr>
            <a:endCxn id="23" idx="0"/>
          </p:cNvCxnSpPr>
          <p:nvPr/>
        </p:nvCxnSpPr>
        <p:spPr>
          <a:xfrm rot="5400000">
            <a:off x="3522357" y="3718611"/>
            <a:ext cx="381000" cy="1065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5" idx="0"/>
          </p:cNvCxnSpPr>
          <p:nvPr/>
        </p:nvCxnSpPr>
        <p:spPr>
          <a:xfrm rot="16200000" flipH="1">
            <a:off x="3941962" y="3830438"/>
            <a:ext cx="606622" cy="1085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4" idx="0"/>
          </p:cNvCxnSpPr>
          <p:nvPr/>
        </p:nvCxnSpPr>
        <p:spPr>
          <a:xfrm rot="16200000" flipH="1">
            <a:off x="4711955" y="3670046"/>
            <a:ext cx="228599" cy="513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7022846" y="3670046"/>
            <a:ext cx="228599" cy="513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974413" y="3810000"/>
            <a:ext cx="569387" cy="307777"/>
          </a:xfrm>
          <a:prstGeom prst="rect">
            <a:avLst/>
          </a:prstGeom>
        </p:spPr>
        <p:txBody>
          <a:bodyPr wrap="none">
            <a:spAutoFit/>
          </a:bodyPr>
          <a:lstStyle/>
          <a:p>
            <a:r>
              <a:rPr lang="en-US" sz="1400" dirty="0" smtClean="0"/>
              <a:t>Bugs </a:t>
            </a:r>
            <a:endParaRPr lang="en-US" sz="1400" dirty="0"/>
          </a:p>
        </p:txBody>
      </p:sp>
      <p:sp>
        <p:nvSpPr>
          <p:cNvPr id="31" name="Rectangle 30"/>
          <p:cNvSpPr/>
          <p:nvPr/>
        </p:nvSpPr>
        <p:spPr>
          <a:xfrm>
            <a:off x="6934200" y="4264223"/>
            <a:ext cx="711157" cy="307777"/>
          </a:xfrm>
          <a:prstGeom prst="rect">
            <a:avLst/>
          </a:prstGeom>
        </p:spPr>
        <p:txBody>
          <a:bodyPr wrap="none">
            <a:spAutoFit/>
          </a:bodyPr>
          <a:lstStyle/>
          <a:p>
            <a:r>
              <a:rPr lang="en-US" sz="1400" dirty="0" smtClean="0"/>
              <a:t>resolve</a:t>
            </a:r>
            <a:endParaRPr lang="en-US" sz="1400" dirty="0"/>
          </a:p>
        </p:txBody>
      </p:sp>
      <p:cxnSp>
        <p:nvCxnSpPr>
          <p:cNvPr id="32" name="Straight Arrow Connector 31"/>
          <p:cNvCxnSpPr/>
          <p:nvPr/>
        </p:nvCxnSpPr>
        <p:spPr>
          <a:xfrm rot="16200000" flipH="1">
            <a:off x="7074155" y="4203446"/>
            <a:ext cx="228599" cy="513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953000" y="4114800"/>
            <a:ext cx="939681" cy="523220"/>
          </a:xfrm>
          <a:prstGeom prst="rect">
            <a:avLst/>
          </a:prstGeom>
        </p:spPr>
        <p:txBody>
          <a:bodyPr wrap="none">
            <a:spAutoFit/>
          </a:bodyPr>
          <a:lstStyle/>
          <a:p>
            <a:r>
              <a:rPr lang="en-US" sz="1400" dirty="0" smtClean="0"/>
              <a:t>Build 1&amp;2 </a:t>
            </a:r>
          </a:p>
          <a:p>
            <a:r>
              <a:rPr lang="en-US" sz="1400" dirty="0" smtClean="0"/>
              <a:t>bugs</a:t>
            </a:r>
            <a:endParaRPr lang="en-US" sz="1400" dirty="0"/>
          </a:p>
        </p:txBody>
      </p:sp>
      <p:cxnSp>
        <p:nvCxnSpPr>
          <p:cNvPr id="35" name="Straight Connector 34"/>
          <p:cNvCxnSpPr/>
          <p:nvPr/>
        </p:nvCxnSpPr>
        <p:spPr>
          <a:xfrm>
            <a:off x="4876800" y="3429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3" idx="0"/>
          </p:cNvCxnSpPr>
          <p:nvPr/>
        </p:nvCxnSpPr>
        <p:spPr>
          <a:xfrm rot="16200000" flipH="1">
            <a:off x="5035520" y="3727479"/>
            <a:ext cx="685800" cy="888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9889"/>
            <a:ext cx="8610600" cy="5632311"/>
          </a:xfrm>
          <a:prstGeom prst="rect">
            <a:avLst/>
          </a:prstGeom>
          <a:noFill/>
        </p:spPr>
        <p:txBody>
          <a:bodyPr wrap="square" rtlCol="0">
            <a:spAutoFit/>
          </a:bodyPr>
          <a:lstStyle/>
          <a:p>
            <a:pPr algn="just"/>
            <a:r>
              <a:rPr lang="en-US" u="sng" dirty="0" smtClean="0"/>
              <a:t>Note:</a:t>
            </a:r>
            <a:r>
              <a:rPr lang="en-US" dirty="0" smtClean="0"/>
              <a:t> requirement query document is the document containing questions of both development and testing people and then either development or test lead are going to share this document to business analyst for update.</a:t>
            </a:r>
          </a:p>
          <a:p>
            <a:pPr algn="just"/>
            <a:endParaRPr lang="en-US" dirty="0"/>
          </a:p>
          <a:p>
            <a:pPr algn="just"/>
            <a:endParaRPr lang="en-US" dirty="0" smtClean="0"/>
          </a:p>
          <a:p>
            <a:pPr algn="just"/>
            <a:r>
              <a:rPr lang="en-US" b="1" u="sng" dirty="0" smtClean="0"/>
              <a:t>DESIGN PHASE:</a:t>
            </a:r>
          </a:p>
          <a:p>
            <a:pPr algn="just"/>
            <a:endParaRPr lang="en-US" dirty="0"/>
          </a:p>
          <a:p>
            <a:pPr algn="just"/>
            <a:r>
              <a:rPr lang="en-US" u="sng" dirty="0" smtClean="0"/>
              <a:t>Participants:</a:t>
            </a:r>
            <a:r>
              <a:rPr lang="en-US" dirty="0" smtClean="0"/>
              <a:t> Architects</a:t>
            </a:r>
          </a:p>
          <a:p>
            <a:pPr algn="just"/>
            <a:endParaRPr lang="en-US" dirty="0"/>
          </a:p>
          <a:p>
            <a:pPr algn="just"/>
            <a:r>
              <a:rPr lang="en-US" u="sng" dirty="0" smtClean="0"/>
              <a:t>Process:</a:t>
            </a:r>
            <a:r>
              <a:rPr lang="en-US" dirty="0" smtClean="0"/>
              <a:t> Based on the understanding of the  requirements architects will prepare the design documents which are going to use for developing the GUI part of the application along with understanding of the application flow.</a:t>
            </a:r>
          </a:p>
          <a:p>
            <a:pPr algn="just"/>
            <a:endParaRPr lang="en-US" dirty="0"/>
          </a:p>
          <a:p>
            <a:pPr algn="just"/>
            <a:r>
              <a:rPr lang="en-US" u="sng" dirty="0" smtClean="0"/>
              <a:t>Output:</a:t>
            </a:r>
          </a:p>
          <a:p>
            <a:pPr marL="342900" indent="-342900" algn="just">
              <a:buFont typeface="+mj-lt"/>
              <a:buAutoNum type="arabicPeriod"/>
            </a:pPr>
            <a:r>
              <a:rPr lang="en-US" dirty="0" smtClean="0"/>
              <a:t>Design document</a:t>
            </a:r>
          </a:p>
          <a:p>
            <a:pPr algn="just"/>
            <a:r>
              <a:rPr lang="en-US" dirty="0" smtClean="0"/>
              <a:t>	a) High level design document</a:t>
            </a:r>
          </a:p>
          <a:p>
            <a:pPr algn="just"/>
            <a:r>
              <a:rPr lang="en-US" dirty="0"/>
              <a:t>	</a:t>
            </a:r>
            <a:r>
              <a:rPr lang="en-US" dirty="0" smtClean="0"/>
              <a:t>b) Low level design document</a:t>
            </a:r>
          </a:p>
          <a:p>
            <a:pPr algn="just"/>
            <a:endParaRPr lang="en-US" dirty="0"/>
          </a:p>
          <a:p>
            <a:pPr algn="just"/>
            <a:r>
              <a:rPr lang="en-US" u="sng" dirty="0" smtClean="0"/>
              <a:t>Note:</a:t>
            </a:r>
            <a:r>
              <a:rPr lang="en-US" dirty="0" smtClean="0"/>
              <a:t> unified </a:t>
            </a:r>
            <a:r>
              <a:rPr lang="en-US" dirty="0" err="1" smtClean="0"/>
              <a:t>modelling</a:t>
            </a:r>
            <a:r>
              <a:rPr lang="en-US" dirty="0" smtClean="0"/>
              <a:t> language is used for creating the diagrams, flow charts with the effective manner and easily understanding  to the all team members.</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04800" y="381000"/>
            <a:ext cx="8534400" cy="4524315"/>
          </a:xfrm>
          <a:prstGeom prst="rect">
            <a:avLst/>
          </a:prstGeom>
        </p:spPr>
        <p:txBody>
          <a:bodyPr wrap="square">
            <a:spAutoFit/>
          </a:bodyPr>
          <a:lstStyle/>
          <a:p>
            <a:r>
              <a:rPr lang="en-US" b="1" u="sng" dirty="0" smtClean="0"/>
              <a:t>Requirement Traceability Matrix:</a:t>
            </a:r>
          </a:p>
          <a:p>
            <a:endParaRPr lang="en-US" dirty="0" smtClean="0"/>
          </a:p>
          <a:p>
            <a:r>
              <a:rPr lang="en-US" dirty="0" smtClean="0"/>
              <a:t>This document is used for tracking the requirements for checking the scenarios and test cases coverage.</a:t>
            </a:r>
          </a:p>
          <a:p>
            <a:endParaRPr lang="en-US" dirty="0" smtClean="0"/>
          </a:p>
          <a:p>
            <a:r>
              <a:rPr lang="en-US" dirty="0" smtClean="0"/>
              <a:t>Defaultly, this  matrix is having columns requirement id, scenario id and test case id.</a:t>
            </a:r>
          </a:p>
          <a:p>
            <a:endParaRPr lang="en-US" dirty="0" smtClean="0"/>
          </a:p>
          <a:p>
            <a:r>
              <a:rPr lang="en-US" dirty="0" smtClean="0"/>
              <a:t>Requirement id will be updated by the test lead and he will share this document to the entire testing team for updating the scenario ids and test case ids.</a:t>
            </a:r>
          </a:p>
          <a:p>
            <a:endParaRPr lang="en-US" dirty="0" smtClean="0"/>
          </a:p>
          <a:p>
            <a:r>
              <a:rPr lang="en-US" dirty="0" smtClean="0"/>
              <a:t>Once entire team is updated with their scenario ids and test case ids, test lead is going to verify every requirement is covered for writing the test case or not.</a:t>
            </a:r>
          </a:p>
          <a:p>
            <a:endParaRPr lang="en-US" dirty="0" smtClean="0"/>
          </a:p>
          <a:p>
            <a:r>
              <a:rPr lang="en-US" dirty="0" smtClean="0"/>
              <a:t>If at all he finds any of the requirements is not covered which means scenario ids and test case ids will be empty for corresponding requirements, then he will assign those requirements to somebody in our team for writing scenarios and test cases.</a:t>
            </a:r>
            <a:endParaRPr lang="en-US" dirty="0"/>
          </a:p>
        </p:txBody>
      </p:sp>
      <p:graphicFrame>
        <p:nvGraphicFramePr>
          <p:cNvPr id="4" name="Table 3"/>
          <p:cNvGraphicFramePr>
            <a:graphicFrameLocks noGrp="1"/>
          </p:cNvGraphicFramePr>
          <p:nvPr/>
        </p:nvGraphicFramePr>
        <p:xfrm>
          <a:off x="1447800" y="5125720"/>
          <a:ext cx="6096000" cy="741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Requirement</a:t>
                      </a:r>
                      <a:r>
                        <a:rPr lang="en-US" baseline="0" dirty="0" smtClean="0"/>
                        <a:t> Id</a:t>
                      </a:r>
                      <a:endParaRPr lang="en-US" dirty="0"/>
                    </a:p>
                  </a:txBody>
                  <a:tcPr/>
                </a:tc>
                <a:tc>
                  <a:txBody>
                    <a:bodyPr/>
                    <a:lstStyle/>
                    <a:p>
                      <a:r>
                        <a:rPr lang="en-US" dirty="0" smtClean="0"/>
                        <a:t>Scenario Id</a:t>
                      </a:r>
                      <a:endParaRPr lang="en-US" dirty="0"/>
                    </a:p>
                  </a:txBody>
                  <a:tcPr/>
                </a:tc>
                <a:tc>
                  <a:txBody>
                    <a:bodyPr/>
                    <a:lstStyle/>
                    <a:p>
                      <a:r>
                        <a:rPr lang="en-US" dirty="0" smtClean="0"/>
                        <a:t>Test</a:t>
                      </a:r>
                      <a:r>
                        <a:rPr lang="en-US" baseline="0" dirty="0" smtClean="0"/>
                        <a:t> Case Id</a:t>
                      </a:r>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TextBox 2"/>
          <p:cNvSpPr txBox="1"/>
          <p:nvPr/>
        </p:nvSpPr>
        <p:spPr>
          <a:xfrm>
            <a:off x="304800" y="228600"/>
            <a:ext cx="8610600" cy="5632311"/>
          </a:xfrm>
          <a:prstGeom prst="rect">
            <a:avLst/>
          </a:prstGeom>
          <a:noFill/>
        </p:spPr>
        <p:txBody>
          <a:bodyPr wrap="square" rtlCol="0">
            <a:spAutoFit/>
          </a:bodyPr>
          <a:lstStyle/>
          <a:p>
            <a:r>
              <a:rPr lang="en-US" b="1" dirty="0" smtClean="0"/>
              <a:t>Test Metrics:</a:t>
            </a:r>
          </a:p>
          <a:p>
            <a:r>
              <a:rPr lang="en-US" dirty="0" smtClean="0"/>
              <a:t>The purpose of the metrics is to find the efficiency of the test team &amp; Quality of </a:t>
            </a:r>
          </a:p>
          <a:p>
            <a:r>
              <a:rPr lang="en-US" dirty="0" smtClean="0"/>
              <a:t>the application.</a:t>
            </a:r>
          </a:p>
          <a:p>
            <a:r>
              <a:rPr lang="en-US" b="1" dirty="0" smtClean="0"/>
              <a:t>1. Test Coverage:-</a:t>
            </a:r>
          </a:p>
          <a:p>
            <a:r>
              <a:rPr lang="en-US" dirty="0" smtClean="0"/>
              <a:t>This metrics will be used to </a:t>
            </a:r>
            <a:r>
              <a:rPr lang="en-US" dirty="0" err="1" smtClean="0"/>
              <a:t>deside</a:t>
            </a:r>
            <a:r>
              <a:rPr lang="en-US" dirty="0" smtClean="0"/>
              <a:t> when to stop the testing of a certain feature. If the </a:t>
            </a:r>
          </a:p>
          <a:p>
            <a:r>
              <a:rPr lang="en-US" dirty="0" smtClean="0"/>
              <a:t>Test coverage is 100% &amp; If most of the Test cases is pass, Then we can stop the testing.</a:t>
            </a:r>
          </a:p>
          <a:p>
            <a:r>
              <a:rPr lang="en-US" dirty="0" smtClean="0"/>
              <a:t>To estimate the testers efficiency by lead or P.M</a:t>
            </a:r>
          </a:p>
          <a:p>
            <a:endParaRPr lang="en-US" dirty="0" smtClean="0"/>
          </a:p>
          <a:p>
            <a:r>
              <a:rPr lang="en-US" dirty="0" smtClean="0"/>
              <a:t>Test Coverage = Total </a:t>
            </a:r>
            <a:r>
              <a:rPr lang="en-US" dirty="0" err="1" smtClean="0"/>
              <a:t>No.of</a:t>
            </a:r>
            <a:r>
              <a:rPr lang="en-US" dirty="0" smtClean="0"/>
              <a:t> Test cases executed / Total </a:t>
            </a:r>
            <a:r>
              <a:rPr lang="en-US" dirty="0" err="1" smtClean="0"/>
              <a:t>No.of</a:t>
            </a:r>
            <a:r>
              <a:rPr lang="en-US" dirty="0" smtClean="0"/>
              <a:t> Test cases*100.</a:t>
            </a:r>
          </a:p>
          <a:p>
            <a:endParaRPr lang="en-US" dirty="0" smtClean="0"/>
          </a:p>
          <a:p>
            <a:r>
              <a:rPr lang="en-US" b="1" dirty="0" smtClean="0"/>
              <a:t>2. Remark V/s Defect Ratio:- (Defect V/s Remark Ratio)</a:t>
            </a:r>
          </a:p>
          <a:p>
            <a:endParaRPr lang="en-US" dirty="0" smtClean="0"/>
          </a:p>
          <a:p>
            <a:r>
              <a:rPr lang="en-US" dirty="0" smtClean="0"/>
              <a:t>The result of metrics should be in B/W 80% - 95%. If it is less than 80% we can derive </a:t>
            </a:r>
          </a:p>
          <a:p>
            <a:r>
              <a:rPr lang="en-US" dirty="0" smtClean="0"/>
              <a:t>that Test team is not clear with the requirements &amp; If it is more than 95% we can </a:t>
            </a:r>
          </a:p>
          <a:p>
            <a:r>
              <a:rPr lang="en-US" dirty="0" smtClean="0"/>
              <a:t>derive that the tester might be interacted with the developer before logging a defect to confirm, Whether the issue is really defect or not.</a:t>
            </a:r>
          </a:p>
          <a:p>
            <a:endParaRPr lang="en-US" dirty="0" smtClean="0"/>
          </a:p>
          <a:p>
            <a:r>
              <a:rPr lang="en-US" dirty="0" smtClean="0"/>
              <a:t>This metrics will be use to find out the efficiency of a tester by Lead or PM</a:t>
            </a:r>
          </a:p>
          <a:p>
            <a:r>
              <a:rPr lang="en-US" dirty="0" smtClean="0"/>
              <a:t>Remark to defect ratio = Total </a:t>
            </a:r>
            <a:r>
              <a:rPr lang="en-US" dirty="0" err="1" smtClean="0"/>
              <a:t>No.of</a:t>
            </a:r>
            <a:r>
              <a:rPr lang="en-US" dirty="0" smtClean="0"/>
              <a:t> Valid defects/ Total </a:t>
            </a:r>
            <a:r>
              <a:rPr lang="en-US" dirty="0" err="1" smtClean="0"/>
              <a:t>No.of</a:t>
            </a:r>
            <a:r>
              <a:rPr lang="en-US" dirty="0" smtClean="0"/>
              <a:t>  Remarks *100</a:t>
            </a:r>
          </a:p>
          <a:p>
            <a:r>
              <a:rPr lang="en-US" dirty="0" smtClean="0"/>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TextBox 2"/>
          <p:cNvSpPr txBox="1"/>
          <p:nvPr/>
        </p:nvSpPr>
        <p:spPr>
          <a:xfrm>
            <a:off x="381000" y="533400"/>
            <a:ext cx="8305800" cy="5632311"/>
          </a:xfrm>
          <a:prstGeom prst="rect">
            <a:avLst/>
          </a:prstGeom>
          <a:noFill/>
        </p:spPr>
        <p:txBody>
          <a:bodyPr wrap="square" rtlCol="0">
            <a:spAutoFit/>
          </a:bodyPr>
          <a:lstStyle/>
          <a:p>
            <a:r>
              <a:rPr lang="en-US" b="1" dirty="0" smtClean="0"/>
              <a:t>3. Defects per KLOC (or) Defect </a:t>
            </a:r>
            <a:r>
              <a:rPr lang="en-US" b="1" dirty="0" err="1" smtClean="0"/>
              <a:t>Dencity</a:t>
            </a:r>
            <a:r>
              <a:rPr lang="en-US" b="1" dirty="0" smtClean="0"/>
              <a:t>:-</a:t>
            </a:r>
          </a:p>
          <a:p>
            <a:r>
              <a:rPr lang="en-US" dirty="0" smtClean="0"/>
              <a:t>This metrics is use to estimate the developer efficiency</a:t>
            </a:r>
          </a:p>
          <a:p>
            <a:r>
              <a:rPr lang="en-US" dirty="0" smtClean="0"/>
              <a:t>Defects per KLOC = Total </a:t>
            </a:r>
            <a:r>
              <a:rPr lang="en-US" dirty="0" err="1" smtClean="0"/>
              <a:t>No.of</a:t>
            </a:r>
            <a:r>
              <a:rPr lang="en-US" dirty="0" smtClean="0"/>
              <a:t> Valid defects / KLOC </a:t>
            </a:r>
          </a:p>
          <a:p>
            <a:r>
              <a:rPr lang="en-US" dirty="0" smtClean="0"/>
              <a:t>OR</a:t>
            </a:r>
          </a:p>
          <a:p>
            <a:r>
              <a:rPr lang="en-US" dirty="0" smtClean="0"/>
              <a:t>Defects per KLOC  =  Total </a:t>
            </a:r>
            <a:r>
              <a:rPr lang="en-US" dirty="0" err="1" smtClean="0"/>
              <a:t>No.of</a:t>
            </a:r>
            <a:r>
              <a:rPr lang="en-US" dirty="0" smtClean="0"/>
              <a:t> Valid defects / LOC * 1000</a:t>
            </a:r>
          </a:p>
          <a:p>
            <a:r>
              <a:rPr lang="en-US" dirty="0" smtClean="0"/>
              <a:t>LCL &amp; UCL for this metrics are 5 &amp;7.</a:t>
            </a:r>
          </a:p>
          <a:p>
            <a:endParaRPr lang="en-US" dirty="0" smtClean="0"/>
          </a:p>
          <a:p>
            <a:r>
              <a:rPr lang="en-US" b="1" dirty="0" smtClean="0"/>
              <a:t>4. Defect Severity Index:-</a:t>
            </a:r>
          </a:p>
          <a:p>
            <a:r>
              <a:rPr lang="en-US" dirty="0" smtClean="0"/>
              <a:t>The purpose of this metrics is to find how stable the application or module.</a:t>
            </a:r>
          </a:p>
          <a:p>
            <a:r>
              <a:rPr lang="en-US" dirty="0" smtClean="0"/>
              <a:t>D.S.I = 10*I + 5*H + 3*M + 2*L / I + H + M + L </a:t>
            </a:r>
          </a:p>
          <a:p>
            <a:r>
              <a:rPr lang="en-US" dirty="0" smtClean="0"/>
              <a:t>Defect Severity Index on Open defects = &lt;7</a:t>
            </a:r>
          </a:p>
          <a:p>
            <a:r>
              <a:rPr lang="en-US" dirty="0" smtClean="0"/>
              <a:t>Defect Severity Index must be = &lt;5</a:t>
            </a:r>
          </a:p>
          <a:p>
            <a:endParaRPr lang="en-US" b="1" dirty="0" smtClean="0"/>
          </a:p>
          <a:p>
            <a:r>
              <a:rPr lang="en-US" b="1" dirty="0" smtClean="0"/>
              <a:t>5. Bad fix Ratio :-</a:t>
            </a:r>
          </a:p>
          <a:p>
            <a:r>
              <a:rPr lang="en-US" dirty="0" smtClean="0"/>
              <a:t>To define the developer efficiency, &amp; it will calculation at the end of the project </a:t>
            </a:r>
          </a:p>
          <a:p>
            <a:r>
              <a:rPr lang="en-US" dirty="0" smtClean="0"/>
              <a:t>for each developer.</a:t>
            </a:r>
          </a:p>
          <a:p>
            <a:r>
              <a:rPr lang="en-US" dirty="0" smtClean="0"/>
              <a:t>Bad fix Ratio = Total </a:t>
            </a:r>
            <a:r>
              <a:rPr lang="en-US" dirty="0" err="1" smtClean="0"/>
              <a:t>No.of</a:t>
            </a:r>
            <a:r>
              <a:rPr lang="en-US" dirty="0" smtClean="0"/>
              <a:t> reopened defects / Total </a:t>
            </a:r>
            <a:r>
              <a:rPr lang="en-US" dirty="0" err="1" smtClean="0"/>
              <a:t>No.of</a:t>
            </a:r>
            <a:r>
              <a:rPr lang="en-US" dirty="0" smtClean="0"/>
              <a:t> Fixed defects * 100</a:t>
            </a:r>
          </a:p>
          <a:p>
            <a:r>
              <a:rPr lang="en-US" dirty="0" smtClean="0"/>
              <a:t>It should not be more than 10%</a:t>
            </a:r>
          </a:p>
          <a:p>
            <a:endParaRPr lang="en-US" dirty="0" smtClean="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4" name="TextBox 3"/>
          <p:cNvSpPr txBox="1"/>
          <p:nvPr/>
        </p:nvSpPr>
        <p:spPr>
          <a:xfrm>
            <a:off x="304800" y="304800"/>
            <a:ext cx="8382000" cy="3139321"/>
          </a:xfrm>
          <a:prstGeom prst="rect">
            <a:avLst/>
          </a:prstGeom>
          <a:noFill/>
        </p:spPr>
        <p:txBody>
          <a:bodyPr wrap="square" rtlCol="0">
            <a:spAutoFit/>
          </a:bodyPr>
          <a:lstStyle/>
          <a:p>
            <a:r>
              <a:rPr lang="en-US" b="1" dirty="0" smtClean="0"/>
              <a:t>6. Effort Variance :- For hours</a:t>
            </a:r>
          </a:p>
          <a:p>
            <a:r>
              <a:rPr lang="en-US" b="1" dirty="0" smtClean="0"/>
              <a:t>    Schedule Variance:-   For Days</a:t>
            </a:r>
          </a:p>
          <a:p>
            <a:r>
              <a:rPr lang="en-US" dirty="0" smtClean="0"/>
              <a:t>This metrics purpose is to define the stability of a PM</a:t>
            </a:r>
          </a:p>
          <a:p>
            <a:endParaRPr lang="en-US" dirty="0" smtClean="0"/>
          </a:p>
          <a:p>
            <a:r>
              <a:rPr lang="en-US" dirty="0" err="1" smtClean="0"/>
              <a:t>EX:Given</a:t>
            </a:r>
            <a:r>
              <a:rPr lang="en-US" dirty="0" smtClean="0"/>
              <a:t> time to complete the project is 1000 hrs , Then the acceptable time should be B/W 950 to 1050 hrs  Effort variance</a:t>
            </a:r>
          </a:p>
          <a:p>
            <a:r>
              <a:rPr lang="en-US" dirty="0" smtClean="0"/>
              <a:t>950 to 1050 days Schedule variance</a:t>
            </a:r>
          </a:p>
          <a:p>
            <a:endParaRPr lang="en-US" dirty="0" smtClean="0"/>
          </a:p>
          <a:p>
            <a:r>
              <a:rPr lang="en-US" dirty="0" smtClean="0"/>
              <a:t>Effort Variance :- Actual Time / Estimated Time * 100</a:t>
            </a:r>
          </a:p>
          <a:p>
            <a:r>
              <a:rPr lang="en-US" dirty="0" smtClean="0"/>
              <a:t>Schedule Variance :- Actual Days / Estimated Days * 100</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24200" y="6356351"/>
            <a:ext cx="2895600" cy="349249"/>
          </a:xfrm>
        </p:spPr>
        <p:txBody>
          <a:bodyPr/>
          <a:lstStyle/>
          <a:p>
            <a:r>
              <a:rPr lang="en-US" dirty="0" err="1"/>
              <a:t>Durgasoft</a:t>
            </a:r>
            <a:endParaRPr lang="en-US" dirty="0"/>
          </a:p>
        </p:txBody>
      </p:sp>
      <p:sp>
        <p:nvSpPr>
          <p:cNvPr id="3" name="TextBox 2"/>
          <p:cNvSpPr txBox="1"/>
          <p:nvPr/>
        </p:nvSpPr>
        <p:spPr>
          <a:xfrm>
            <a:off x="228600" y="152400"/>
            <a:ext cx="8534400" cy="6463308"/>
          </a:xfrm>
          <a:prstGeom prst="rect">
            <a:avLst/>
          </a:prstGeom>
          <a:noFill/>
        </p:spPr>
        <p:txBody>
          <a:bodyPr wrap="square" rtlCol="0">
            <a:spAutoFit/>
          </a:bodyPr>
          <a:lstStyle/>
          <a:p>
            <a:r>
              <a:rPr lang="en-US" b="1" dirty="0" smtClean="0"/>
              <a:t>Software process:</a:t>
            </a:r>
          </a:p>
          <a:p>
            <a:r>
              <a:rPr lang="en-US" dirty="0" smtClean="0"/>
              <a:t>A Sequence of steps followed for getting quality on documentation and on </a:t>
            </a:r>
          </a:p>
          <a:p>
            <a:r>
              <a:rPr lang="en-US" dirty="0" smtClean="0"/>
              <a:t>Project/project. </a:t>
            </a:r>
          </a:p>
          <a:p>
            <a:endParaRPr lang="en-US" dirty="0" smtClean="0"/>
          </a:p>
          <a:p>
            <a:r>
              <a:rPr lang="en-US" dirty="0" smtClean="0"/>
              <a:t> A set of predefined activities should follow by every project team for ensuring quality </a:t>
            </a:r>
          </a:p>
          <a:p>
            <a:r>
              <a:rPr lang="en-US" dirty="0" smtClean="0"/>
              <a:t>and deliver the project in on time with quality. </a:t>
            </a:r>
          </a:p>
          <a:p>
            <a:r>
              <a:rPr lang="en-US" dirty="0" smtClean="0"/>
              <a:t> </a:t>
            </a:r>
          </a:p>
          <a:p>
            <a:r>
              <a:rPr lang="en-US" b="1" dirty="0" smtClean="0"/>
              <a:t>If at all we are not following process:</a:t>
            </a:r>
          </a:p>
          <a:p>
            <a:r>
              <a:rPr lang="en-US" dirty="0" smtClean="0"/>
              <a:t> a) Not able to reach project deadlines </a:t>
            </a:r>
          </a:p>
          <a:p>
            <a:r>
              <a:rPr lang="en-US" dirty="0" smtClean="0"/>
              <a:t>b) May not able to maintain Quality </a:t>
            </a:r>
          </a:p>
          <a:p>
            <a:r>
              <a:rPr lang="en-US" dirty="0" smtClean="0"/>
              <a:t>e) More rework is required </a:t>
            </a:r>
          </a:p>
          <a:p>
            <a:r>
              <a:rPr lang="en-US" dirty="0" smtClean="0"/>
              <a:t>f) Client may not able to satisfy with the quality </a:t>
            </a:r>
          </a:p>
          <a:p>
            <a:r>
              <a:rPr lang="en-US" dirty="0" smtClean="0"/>
              <a:t>g) More resources are required</a:t>
            </a:r>
          </a:p>
          <a:p>
            <a:r>
              <a:rPr lang="en-US" dirty="0" smtClean="0"/>
              <a:t>h) More gaps will identify in end of the project in testing phase due to the gaps in </a:t>
            </a:r>
          </a:p>
          <a:p>
            <a:r>
              <a:rPr lang="en-US" dirty="0" smtClean="0"/>
              <a:t>documentation. </a:t>
            </a:r>
          </a:p>
          <a:p>
            <a:endParaRPr lang="en-US" dirty="0" smtClean="0"/>
          </a:p>
          <a:p>
            <a:r>
              <a:rPr lang="en-US" b="1" dirty="0" smtClean="0"/>
              <a:t>Benefits Of Process:  </a:t>
            </a:r>
          </a:p>
          <a:p>
            <a:r>
              <a:rPr lang="en-US" dirty="0" smtClean="0"/>
              <a:t>a) 100% Quality </a:t>
            </a:r>
          </a:p>
          <a:p>
            <a:r>
              <a:rPr lang="en-US" dirty="0" smtClean="0"/>
              <a:t>b) Defect Prevention </a:t>
            </a:r>
          </a:p>
          <a:p>
            <a:r>
              <a:rPr lang="en-US" dirty="0" smtClean="0"/>
              <a:t>c) Reduce the project cost </a:t>
            </a:r>
          </a:p>
          <a:p>
            <a:r>
              <a:rPr lang="en-US" dirty="0" smtClean="0"/>
              <a:t>d) Reduce the no of resources </a:t>
            </a:r>
          </a:p>
          <a:p>
            <a:r>
              <a:rPr lang="en-US" dirty="0" smtClean="0"/>
              <a:t>e) Assurance on project quality to Client </a:t>
            </a:r>
          </a:p>
          <a:p>
            <a:r>
              <a:rPr lang="en-US" dirty="0" smtClean="0"/>
              <a:t>f) Client satisfaction will be very high </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TextBox 2"/>
          <p:cNvSpPr txBox="1"/>
          <p:nvPr/>
        </p:nvSpPr>
        <p:spPr>
          <a:xfrm>
            <a:off x="304800" y="0"/>
            <a:ext cx="8153400" cy="3693319"/>
          </a:xfrm>
          <a:prstGeom prst="rect">
            <a:avLst/>
          </a:prstGeom>
          <a:noFill/>
        </p:spPr>
        <p:txBody>
          <a:bodyPr wrap="square" rtlCol="0">
            <a:spAutoFit/>
          </a:bodyPr>
          <a:lstStyle/>
          <a:p>
            <a:endParaRPr lang="en-US" b="1" dirty="0" smtClean="0"/>
          </a:p>
          <a:p>
            <a:endParaRPr lang="en-US" b="1" dirty="0" smtClean="0"/>
          </a:p>
          <a:p>
            <a:r>
              <a:rPr lang="en-US" b="1" dirty="0" smtClean="0"/>
              <a:t>What is Process model:</a:t>
            </a:r>
          </a:p>
          <a:p>
            <a:r>
              <a:rPr lang="en-US" dirty="0" smtClean="0"/>
              <a:t>A model is contains collection of processes used for getting quality in all areas of the </a:t>
            </a:r>
          </a:p>
          <a:p>
            <a:r>
              <a:rPr lang="en-US" dirty="0" smtClean="0"/>
              <a:t>project such as documentation and functionalities of project. </a:t>
            </a:r>
          </a:p>
          <a:p>
            <a:endParaRPr lang="en-US" dirty="0" smtClean="0"/>
          </a:p>
          <a:p>
            <a:r>
              <a:rPr lang="en-US" dirty="0" smtClean="0"/>
              <a:t>SEI (Software Engineering Institute) was developed Capability Maturity Models(CMM) </a:t>
            </a:r>
          </a:p>
          <a:p>
            <a:r>
              <a:rPr lang="en-US" dirty="0" smtClean="0"/>
              <a:t>model and This will certifies the companies in various levels based on processes follow and implementing in the Organization. </a:t>
            </a:r>
          </a:p>
          <a:p>
            <a:endParaRPr lang="en-US" dirty="0" smtClean="0"/>
          </a:p>
          <a:p>
            <a:r>
              <a:rPr lang="en-US" dirty="0" smtClean="0"/>
              <a:t>CMMI(Capability Maturity Model integration)replaces CMM in now a days and it is </a:t>
            </a:r>
          </a:p>
          <a:p>
            <a:r>
              <a:rPr lang="en-US" dirty="0" smtClean="0"/>
              <a:t>developed by the same SEI. It is a model of 5 levels of process and SEI will determine </a:t>
            </a:r>
          </a:p>
          <a:p>
            <a:r>
              <a:rPr lang="en-US" dirty="0" smtClean="0"/>
              <a:t>the companies based on standards followed in the Organizations.</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VENKATA KRISHNA</a:t>
            </a:r>
            <a:endParaRPr lang="en-US"/>
          </a:p>
        </p:txBody>
      </p:sp>
      <p:sp>
        <p:nvSpPr>
          <p:cNvPr id="3" name="TextBox 2"/>
          <p:cNvSpPr txBox="1"/>
          <p:nvPr/>
        </p:nvSpPr>
        <p:spPr>
          <a:xfrm>
            <a:off x="381000" y="381000"/>
            <a:ext cx="8305800" cy="4524315"/>
          </a:xfrm>
          <a:prstGeom prst="rect">
            <a:avLst/>
          </a:prstGeom>
          <a:noFill/>
        </p:spPr>
        <p:txBody>
          <a:bodyPr wrap="square" rtlCol="0">
            <a:spAutoFit/>
          </a:bodyPr>
          <a:lstStyle/>
          <a:p>
            <a:r>
              <a:rPr lang="en-US" b="1" dirty="0" smtClean="0"/>
              <a:t>Capability Maturity Models:-</a:t>
            </a:r>
          </a:p>
          <a:p>
            <a:r>
              <a:rPr lang="en-US" dirty="0" smtClean="0"/>
              <a:t>1)Performed </a:t>
            </a:r>
          </a:p>
          <a:p>
            <a:r>
              <a:rPr lang="en-US" dirty="0" smtClean="0"/>
              <a:t>2)Managed </a:t>
            </a:r>
          </a:p>
          <a:p>
            <a:r>
              <a:rPr lang="en-US" dirty="0" smtClean="0"/>
              <a:t>3)Defined </a:t>
            </a:r>
          </a:p>
          <a:p>
            <a:r>
              <a:rPr lang="en-US" dirty="0" smtClean="0"/>
              <a:t>4)Quantitatively Managed </a:t>
            </a:r>
          </a:p>
          <a:p>
            <a:r>
              <a:rPr lang="en-US" dirty="0" smtClean="0"/>
              <a:t>5)Optimizing </a:t>
            </a:r>
          </a:p>
          <a:p>
            <a:endParaRPr lang="en-US" dirty="0" smtClean="0"/>
          </a:p>
          <a:p>
            <a:r>
              <a:rPr lang="en-US" b="1" dirty="0" smtClean="0"/>
              <a:t>Process Areas by Maturity Levels:</a:t>
            </a:r>
            <a:r>
              <a:rPr lang="en-US" dirty="0" smtClean="0"/>
              <a:t> </a:t>
            </a:r>
          </a:p>
          <a:p>
            <a:r>
              <a:rPr lang="en-US" b="1" dirty="0" smtClean="0"/>
              <a:t>1) Performed – Overview: </a:t>
            </a:r>
          </a:p>
          <a:p>
            <a:r>
              <a:rPr lang="en-US" dirty="0" smtClean="0"/>
              <a:t>Introduction </a:t>
            </a:r>
          </a:p>
          <a:p>
            <a:r>
              <a:rPr lang="en-US" dirty="0" smtClean="0"/>
              <a:t>Structure of the model </a:t>
            </a:r>
          </a:p>
          <a:p>
            <a:r>
              <a:rPr lang="en-US" dirty="0" smtClean="0"/>
              <a:t>Maturity Levels, Common Features </a:t>
            </a:r>
          </a:p>
          <a:p>
            <a:r>
              <a:rPr lang="en-US" dirty="0" smtClean="0"/>
              <a:t>Understanding the Model </a:t>
            </a:r>
          </a:p>
          <a:p>
            <a:r>
              <a:rPr lang="en-US" dirty="0" smtClean="0"/>
              <a:t>Using the Model</a:t>
            </a:r>
          </a:p>
          <a:p>
            <a:endParaRPr lang="en-US" dirty="0" smtClean="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TextBox 2"/>
          <p:cNvSpPr txBox="1"/>
          <p:nvPr/>
        </p:nvSpPr>
        <p:spPr>
          <a:xfrm>
            <a:off x="228600" y="0"/>
            <a:ext cx="8686800" cy="6186309"/>
          </a:xfrm>
          <a:prstGeom prst="rect">
            <a:avLst/>
          </a:prstGeom>
          <a:noFill/>
        </p:spPr>
        <p:txBody>
          <a:bodyPr wrap="square" rtlCol="0">
            <a:spAutoFit/>
          </a:bodyPr>
          <a:lstStyle/>
          <a:p>
            <a:r>
              <a:rPr lang="en-US" b="1" dirty="0" smtClean="0"/>
              <a:t>2) Managed - Basic Project Management </a:t>
            </a:r>
          </a:p>
          <a:p>
            <a:r>
              <a:rPr lang="en-US" dirty="0" smtClean="0"/>
              <a:t>Key Process Areas: </a:t>
            </a:r>
          </a:p>
          <a:p>
            <a:r>
              <a:rPr lang="en-US" dirty="0" smtClean="0"/>
              <a:t>Requirement Management  </a:t>
            </a:r>
          </a:p>
          <a:p>
            <a:r>
              <a:rPr lang="en-US" dirty="0" smtClean="0"/>
              <a:t>Project Planning </a:t>
            </a:r>
          </a:p>
          <a:p>
            <a:r>
              <a:rPr lang="en-US" dirty="0" smtClean="0"/>
              <a:t>Project Monitoring and Control </a:t>
            </a:r>
          </a:p>
          <a:p>
            <a:r>
              <a:rPr lang="en-US" dirty="0" smtClean="0"/>
              <a:t>Supplier Agreement Management </a:t>
            </a:r>
          </a:p>
          <a:p>
            <a:r>
              <a:rPr lang="en-US" dirty="0" smtClean="0"/>
              <a:t>Measurement and Analysis </a:t>
            </a:r>
          </a:p>
          <a:p>
            <a:r>
              <a:rPr lang="en-US" dirty="0" smtClean="0"/>
              <a:t>Process and product quality Assurance </a:t>
            </a:r>
          </a:p>
          <a:p>
            <a:r>
              <a:rPr lang="en-US" dirty="0" smtClean="0"/>
              <a:t>Configuration Management</a:t>
            </a:r>
          </a:p>
          <a:p>
            <a:endParaRPr lang="en-US" dirty="0" smtClean="0"/>
          </a:p>
          <a:p>
            <a:r>
              <a:rPr lang="en-US" b="1" dirty="0" smtClean="0"/>
              <a:t>3. Defined – Process Standardization:- </a:t>
            </a:r>
          </a:p>
          <a:p>
            <a:r>
              <a:rPr lang="en-US" dirty="0" smtClean="0"/>
              <a:t>Key Process Areas:  </a:t>
            </a:r>
          </a:p>
          <a:p>
            <a:r>
              <a:rPr lang="en-US" dirty="0" smtClean="0"/>
              <a:t>Requirement Development </a:t>
            </a:r>
          </a:p>
          <a:p>
            <a:r>
              <a:rPr lang="en-US" dirty="0" smtClean="0"/>
              <a:t>Technical Solution </a:t>
            </a:r>
          </a:p>
          <a:p>
            <a:r>
              <a:rPr lang="en-US" dirty="0" smtClean="0"/>
              <a:t>Product Integration </a:t>
            </a:r>
          </a:p>
          <a:p>
            <a:r>
              <a:rPr lang="en-US" dirty="0" smtClean="0"/>
              <a:t>Verification </a:t>
            </a:r>
          </a:p>
          <a:p>
            <a:r>
              <a:rPr lang="en-US" dirty="0" smtClean="0"/>
              <a:t>Validation </a:t>
            </a:r>
          </a:p>
          <a:p>
            <a:r>
              <a:rPr lang="en-US" dirty="0" smtClean="0"/>
              <a:t>Organizational process Focus </a:t>
            </a:r>
          </a:p>
          <a:p>
            <a:r>
              <a:rPr lang="en-US" dirty="0" smtClean="0"/>
              <a:t>Organizational Process Definition </a:t>
            </a:r>
          </a:p>
          <a:p>
            <a:r>
              <a:rPr lang="en-US" dirty="0" smtClean="0"/>
              <a:t>Integrated project management </a:t>
            </a:r>
          </a:p>
          <a:p>
            <a:r>
              <a:rPr lang="en-US" dirty="0" smtClean="0"/>
              <a:t>Organizational Training </a:t>
            </a:r>
          </a:p>
          <a:p>
            <a:r>
              <a:rPr lang="en-US" dirty="0" smtClean="0"/>
              <a:t>Risk Management </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TextBox 2"/>
          <p:cNvSpPr txBox="1"/>
          <p:nvPr/>
        </p:nvSpPr>
        <p:spPr>
          <a:xfrm>
            <a:off x="457200" y="0"/>
            <a:ext cx="8077200" cy="3139321"/>
          </a:xfrm>
          <a:prstGeom prst="rect">
            <a:avLst/>
          </a:prstGeom>
          <a:noFill/>
        </p:spPr>
        <p:txBody>
          <a:bodyPr wrap="square" rtlCol="0">
            <a:spAutoFit/>
          </a:bodyPr>
          <a:lstStyle/>
          <a:p>
            <a:r>
              <a:rPr lang="en-US" b="1" dirty="0" smtClean="0"/>
              <a:t>4) Quantitatively Managed: </a:t>
            </a:r>
          </a:p>
          <a:p>
            <a:r>
              <a:rPr lang="en-US" dirty="0" smtClean="0"/>
              <a:t>Key Process Areas: </a:t>
            </a:r>
          </a:p>
          <a:p>
            <a:r>
              <a:rPr lang="en-US" dirty="0" smtClean="0"/>
              <a:t>Organizational process performance </a:t>
            </a:r>
          </a:p>
          <a:p>
            <a:r>
              <a:rPr lang="en-US" dirty="0" smtClean="0"/>
              <a:t>Quantitative project management </a:t>
            </a:r>
          </a:p>
          <a:p>
            <a:r>
              <a:rPr lang="en-US" dirty="0" smtClean="0"/>
              <a:t>Metrics are used to track productivity processes and products projects is predictable </a:t>
            </a:r>
          </a:p>
          <a:p>
            <a:r>
              <a:rPr lang="en-US" dirty="0" smtClean="0"/>
              <a:t>and quality is consistently high.  </a:t>
            </a:r>
          </a:p>
          <a:p>
            <a:r>
              <a:rPr lang="en-US" dirty="0" smtClean="0"/>
              <a:t> </a:t>
            </a:r>
          </a:p>
          <a:p>
            <a:r>
              <a:rPr lang="en-US" b="1" dirty="0" smtClean="0"/>
              <a:t>5) Optimizing – Continuous process improvements : </a:t>
            </a:r>
          </a:p>
          <a:p>
            <a:r>
              <a:rPr lang="en-US" dirty="0" smtClean="0"/>
              <a:t>Key process Areas: </a:t>
            </a:r>
          </a:p>
          <a:p>
            <a:r>
              <a:rPr lang="en-US" dirty="0" smtClean="0"/>
              <a:t>Organizational Innovation and Development </a:t>
            </a:r>
          </a:p>
          <a:p>
            <a:r>
              <a:rPr lang="en-US" dirty="0" smtClean="0"/>
              <a:t>Innovating the new standards and updating the same to CMMI</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81000" y="304800"/>
            <a:ext cx="8382000" cy="6001643"/>
          </a:xfrm>
          <a:prstGeom prst="rect">
            <a:avLst/>
          </a:prstGeom>
        </p:spPr>
        <p:txBody>
          <a:bodyPr wrap="square">
            <a:spAutoFit/>
          </a:bodyPr>
          <a:lstStyle/>
          <a:p>
            <a:pPr algn="ctr"/>
            <a:r>
              <a:rPr lang="en-US" sz="2400" b="1" u="sng" dirty="0" smtClean="0"/>
              <a:t>QUALITY CENTER</a:t>
            </a:r>
          </a:p>
          <a:p>
            <a:endParaRPr lang="en-US" dirty="0" smtClean="0"/>
          </a:p>
          <a:p>
            <a:r>
              <a:rPr lang="en-US" dirty="0" smtClean="0"/>
              <a:t>Quality center is divided into 2 sections those are:</a:t>
            </a:r>
          </a:p>
          <a:p>
            <a:pPr marL="342900" indent="-342900">
              <a:buFont typeface="+mj-lt"/>
              <a:buAutoNum type="arabicPeriod"/>
            </a:pPr>
            <a:r>
              <a:rPr lang="en-US" dirty="0" smtClean="0"/>
              <a:t>Site Administration</a:t>
            </a:r>
          </a:p>
          <a:p>
            <a:pPr marL="342900" indent="-342900">
              <a:buFont typeface="+mj-lt"/>
              <a:buAutoNum type="arabicPeriod"/>
            </a:pPr>
            <a:r>
              <a:rPr lang="en-US" dirty="0" smtClean="0"/>
              <a:t>Quality Center</a:t>
            </a:r>
          </a:p>
          <a:p>
            <a:pPr marL="342900" indent="-342900">
              <a:buFont typeface="+mj-lt"/>
              <a:buAutoNum type="arabicPeriod"/>
            </a:pPr>
            <a:endParaRPr lang="en-US" dirty="0" smtClean="0"/>
          </a:p>
          <a:p>
            <a:pPr marL="342900" indent="-342900"/>
            <a:r>
              <a:rPr lang="en-US" b="1" dirty="0" smtClean="0"/>
              <a:t>Site Administration:</a:t>
            </a:r>
          </a:p>
          <a:p>
            <a:pPr marL="342900" indent="-342900"/>
            <a:r>
              <a:rPr lang="en-US" dirty="0" smtClean="0"/>
              <a:t>By using this component we can manage the administration part for quality center.</a:t>
            </a:r>
          </a:p>
          <a:p>
            <a:pPr marL="342900" indent="-342900"/>
            <a:r>
              <a:rPr lang="en-US" dirty="0" smtClean="0"/>
              <a:t>We can manage activities like </a:t>
            </a:r>
          </a:p>
          <a:p>
            <a:pPr marL="342900" indent="-342900">
              <a:buFont typeface="Wingdings" pitchFamily="2" charset="2"/>
              <a:buChar char="Ø"/>
            </a:pPr>
            <a:r>
              <a:rPr lang="en-US" dirty="0" smtClean="0"/>
              <a:t>Creating domain</a:t>
            </a:r>
          </a:p>
          <a:p>
            <a:pPr marL="342900" indent="-342900">
              <a:buFont typeface="Wingdings" pitchFamily="2" charset="2"/>
              <a:buChar char="Ø"/>
            </a:pPr>
            <a:r>
              <a:rPr lang="en-US" dirty="0" smtClean="0"/>
              <a:t>Creating projects</a:t>
            </a:r>
          </a:p>
          <a:p>
            <a:pPr marL="342900" indent="-342900">
              <a:buFont typeface="Wingdings" pitchFamily="2" charset="2"/>
              <a:buChar char="Ø"/>
            </a:pPr>
            <a:r>
              <a:rPr lang="en-US" dirty="0" smtClean="0"/>
              <a:t>Creating users</a:t>
            </a:r>
          </a:p>
          <a:p>
            <a:pPr marL="342900" indent="-342900">
              <a:buFont typeface="Wingdings" pitchFamily="2" charset="2"/>
              <a:buChar char="Ø"/>
            </a:pPr>
            <a:r>
              <a:rPr lang="en-US" dirty="0" smtClean="0"/>
              <a:t>Assigning user to the projects</a:t>
            </a:r>
          </a:p>
          <a:p>
            <a:pPr marL="342900" indent="-342900">
              <a:buFont typeface="Wingdings" pitchFamily="2" charset="2"/>
              <a:buChar char="Ø"/>
            </a:pPr>
            <a:endParaRPr lang="en-US" dirty="0" smtClean="0"/>
          </a:p>
          <a:p>
            <a:pPr marL="342900" indent="-342900"/>
            <a:r>
              <a:rPr lang="en-US" b="1" dirty="0" smtClean="0"/>
              <a:t>Creating domain:</a:t>
            </a:r>
          </a:p>
          <a:p>
            <a:pPr marL="342900" indent="-342900"/>
            <a:r>
              <a:rPr lang="en-US" dirty="0" smtClean="0"/>
              <a:t>Based on the client requirements they may mention ‘n’ number of domains in the single</a:t>
            </a:r>
          </a:p>
          <a:p>
            <a:pPr marL="342900" indent="-342900"/>
            <a:r>
              <a:rPr lang="en-US" dirty="0" smtClean="0"/>
              <a:t>tool then we need to create those domains by using the option under site</a:t>
            </a:r>
          </a:p>
          <a:p>
            <a:pPr marL="342900" indent="-342900"/>
            <a:r>
              <a:rPr lang="en-US" dirty="0" smtClean="0"/>
              <a:t>administration login</a:t>
            </a:r>
          </a:p>
          <a:p>
            <a:pPr marL="342900" indent="-342900"/>
            <a:endParaRPr lang="en-US" dirty="0" smtClean="0"/>
          </a:p>
          <a:p>
            <a:pPr marL="342900" indent="-342900"/>
            <a:r>
              <a:rPr lang="en-US" dirty="0" smtClean="0"/>
              <a:t>Site project </a:t>
            </a:r>
            <a:r>
              <a:rPr lang="en-US" dirty="0" smtClean="0">
                <a:sym typeface="Wingdings" pitchFamily="2" charset="2"/>
              </a:rPr>
              <a:t> create domain</a:t>
            </a:r>
          </a:p>
          <a:p>
            <a:pPr marL="342900" indent="-342900"/>
            <a:r>
              <a:rPr lang="en-US" dirty="0" smtClean="0">
                <a:sym typeface="Wingdings" pitchFamily="2" charset="2"/>
              </a:rPr>
              <a:t>Site project  delete domain</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610600" cy="6186309"/>
          </a:xfrm>
          <a:prstGeom prst="rect">
            <a:avLst/>
          </a:prstGeom>
          <a:noFill/>
        </p:spPr>
        <p:txBody>
          <a:bodyPr wrap="square" rtlCol="0">
            <a:spAutoFit/>
          </a:bodyPr>
          <a:lstStyle/>
          <a:p>
            <a:r>
              <a:rPr lang="en-US" b="1" u="sng" dirty="0" smtClean="0"/>
              <a:t>CODING PHASE</a:t>
            </a:r>
          </a:p>
          <a:p>
            <a:endParaRPr lang="en-US" dirty="0"/>
          </a:p>
          <a:p>
            <a:r>
              <a:rPr lang="en-US" u="sng" dirty="0" smtClean="0"/>
              <a:t>Participants:</a:t>
            </a:r>
            <a:r>
              <a:rPr lang="en-US" dirty="0" smtClean="0"/>
              <a:t> development team</a:t>
            </a:r>
          </a:p>
          <a:p>
            <a:endParaRPr lang="en-US" dirty="0"/>
          </a:p>
          <a:p>
            <a:r>
              <a:rPr lang="en-US" u="sng" dirty="0" smtClean="0"/>
              <a:t>Process:</a:t>
            </a:r>
            <a:r>
              <a:rPr lang="en-US" dirty="0" smtClean="0"/>
              <a:t> Developing the programming statements</a:t>
            </a:r>
          </a:p>
          <a:p>
            <a:endParaRPr lang="en-US" dirty="0"/>
          </a:p>
          <a:p>
            <a:r>
              <a:rPr lang="en-US" u="sng" dirty="0" smtClean="0"/>
              <a:t>Output:</a:t>
            </a:r>
            <a:r>
              <a:rPr lang="en-US" dirty="0" smtClean="0"/>
              <a:t> Programming statements (build)</a:t>
            </a:r>
          </a:p>
          <a:p>
            <a:endParaRPr lang="en-US" dirty="0"/>
          </a:p>
          <a:p>
            <a:r>
              <a:rPr lang="en-US" u="sng" dirty="0" smtClean="0"/>
              <a:t>Note:</a:t>
            </a:r>
            <a:r>
              <a:rPr lang="en-US" dirty="0" smtClean="0"/>
              <a:t> it is a part of software containing some features and deliver to the testing team for verifying the application functionality</a:t>
            </a:r>
          </a:p>
          <a:p>
            <a:endParaRPr lang="en-US" dirty="0"/>
          </a:p>
          <a:p>
            <a:r>
              <a:rPr lang="en-US" dirty="0" smtClean="0"/>
              <a:t>SRN – Software/Service Release Note</a:t>
            </a:r>
          </a:p>
          <a:p>
            <a:endParaRPr lang="en-US" dirty="0"/>
          </a:p>
          <a:p>
            <a:endParaRPr lang="en-US" dirty="0" smtClean="0"/>
          </a:p>
          <a:p>
            <a:r>
              <a:rPr lang="en-US" b="1" u="sng" dirty="0" smtClean="0"/>
              <a:t>TESTING PHASE</a:t>
            </a:r>
          </a:p>
          <a:p>
            <a:endParaRPr lang="en-US" dirty="0"/>
          </a:p>
          <a:p>
            <a:pPr marL="342900" indent="-342900">
              <a:buFont typeface="+mj-lt"/>
              <a:buAutoNum type="arabicPeriod"/>
            </a:pPr>
            <a:r>
              <a:rPr lang="en-US" dirty="0" smtClean="0"/>
              <a:t>Test Plan</a:t>
            </a:r>
          </a:p>
          <a:p>
            <a:pPr marL="342900" indent="-342900">
              <a:buFont typeface="+mj-lt"/>
              <a:buAutoNum type="arabicPeriod"/>
            </a:pPr>
            <a:r>
              <a:rPr lang="en-US" dirty="0" smtClean="0"/>
              <a:t>Test Scenario and test cases</a:t>
            </a:r>
          </a:p>
          <a:p>
            <a:pPr marL="342900" indent="-342900">
              <a:buFont typeface="+mj-lt"/>
              <a:buAutoNum type="arabicPeriod"/>
            </a:pPr>
            <a:r>
              <a:rPr lang="en-US" dirty="0" smtClean="0"/>
              <a:t>Test Case execution</a:t>
            </a:r>
          </a:p>
          <a:p>
            <a:pPr marL="342900" indent="-342900">
              <a:buFont typeface="+mj-lt"/>
              <a:buAutoNum type="arabicPeriod"/>
            </a:pPr>
            <a:r>
              <a:rPr lang="en-US" dirty="0" smtClean="0"/>
              <a:t>Results analysis</a:t>
            </a:r>
          </a:p>
          <a:p>
            <a:pPr marL="342900" indent="-342900">
              <a:buFont typeface="+mj-lt"/>
              <a:buAutoNum type="arabicPeriod"/>
            </a:pPr>
            <a:r>
              <a:rPr lang="en-US" dirty="0" smtClean="0"/>
              <a:t>Bug Tracking</a:t>
            </a:r>
          </a:p>
          <a:p>
            <a:pPr marL="342900" indent="-342900">
              <a:buFont typeface="+mj-lt"/>
              <a:buAutoNum type="arabicPeriod"/>
            </a:pPr>
            <a:r>
              <a:rPr lang="en-US" dirty="0" smtClean="0"/>
              <a:t>Reporting</a:t>
            </a:r>
            <a:endParaRPr lang="en-US" dirty="0"/>
          </a:p>
        </p:txBody>
      </p:sp>
      <p:sp>
        <p:nvSpPr>
          <p:cNvPr id="4" name="Footer Placeholder 3"/>
          <p:cNvSpPr>
            <a:spLocks noGrp="1"/>
          </p:cNvSpPr>
          <p:nvPr>
            <p:ph type="ftr" sz="quarter" idx="11"/>
          </p:nvPr>
        </p:nvSpPr>
        <p:spPr/>
        <p:txBody>
          <a:bodyPr/>
          <a:lstStyle/>
          <a:p>
            <a:r>
              <a:rPr lang="en-US" dirty="0" err="1"/>
              <a:t>Durgasoft</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457200" y="588288"/>
            <a:ext cx="8229600" cy="5355312"/>
          </a:xfrm>
          <a:prstGeom prst="rect">
            <a:avLst/>
          </a:prstGeom>
        </p:spPr>
        <p:txBody>
          <a:bodyPr wrap="square">
            <a:spAutoFit/>
          </a:bodyPr>
          <a:lstStyle/>
          <a:p>
            <a:r>
              <a:rPr lang="en-US" b="1" dirty="0" smtClean="0"/>
              <a:t>Creating projects:</a:t>
            </a:r>
          </a:p>
          <a:p>
            <a:r>
              <a:rPr lang="en-US" dirty="0" smtClean="0"/>
              <a:t>Based on the client requirements we can create ‘n’ number of projects under each domain. We have to provide unique project name while creating</a:t>
            </a:r>
          </a:p>
          <a:p>
            <a:endParaRPr lang="en-US" dirty="0" smtClean="0"/>
          </a:p>
          <a:p>
            <a:r>
              <a:rPr lang="en-US" dirty="0" smtClean="0"/>
              <a:t>Site administration login</a:t>
            </a:r>
          </a:p>
          <a:p>
            <a:endParaRPr lang="en-US" dirty="0" smtClean="0"/>
          </a:p>
          <a:p>
            <a:r>
              <a:rPr lang="en-US" dirty="0" smtClean="0"/>
              <a:t>Site projects </a:t>
            </a:r>
            <a:r>
              <a:rPr lang="en-US" dirty="0" smtClean="0">
                <a:sym typeface="Wingdings" pitchFamily="2" charset="2"/>
              </a:rPr>
              <a:t> create project</a:t>
            </a:r>
          </a:p>
          <a:p>
            <a:r>
              <a:rPr lang="en-US" dirty="0" smtClean="0"/>
              <a:t>Site projects </a:t>
            </a:r>
            <a:r>
              <a:rPr lang="en-US" dirty="0" smtClean="0">
                <a:sym typeface="Wingdings" pitchFamily="2" charset="2"/>
              </a:rPr>
              <a:t> delete project</a:t>
            </a:r>
          </a:p>
          <a:p>
            <a:r>
              <a:rPr lang="en-US" dirty="0" smtClean="0"/>
              <a:t>Site projects </a:t>
            </a:r>
            <a:r>
              <a:rPr lang="en-US" dirty="0" smtClean="0">
                <a:sym typeface="Wingdings" pitchFamily="2" charset="2"/>
              </a:rPr>
              <a:t> rename project</a:t>
            </a:r>
          </a:p>
          <a:p>
            <a:endParaRPr lang="en-US" dirty="0" smtClean="0"/>
          </a:p>
          <a:p>
            <a:r>
              <a:rPr lang="en-US" b="1" dirty="0" smtClean="0"/>
              <a:t>Creating User:</a:t>
            </a:r>
          </a:p>
          <a:p>
            <a:r>
              <a:rPr lang="en-US" dirty="0" smtClean="0"/>
              <a:t>Based on the requirements we need to create ‘n’ number of users under each project under specific domain.</a:t>
            </a:r>
          </a:p>
          <a:p>
            <a:endParaRPr lang="en-US" dirty="0" smtClean="0"/>
          </a:p>
          <a:p>
            <a:r>
              <a:rPr lang="en-US" dirty="0" smtClean="0"/>
              <a:t>Site Administration</a:t>
            </a:r>
          </a:p>
          <a:p>
            <a:endParaRPr lang="en-US" dirty="0" smtClean="0"/>
          </a:p>
          <a:p>
            <a:r>
              <a:rPr lang="en-US" dirty="0" smtClean="0"/>
              <a:t>Site User </a:t>
            </a:r>
            <a:r>
              <a:rPr lang="en-US" dirty="0" smtClean="0">
                <a:sym typeface="Wingdings" pitchFamily="2" charset="2"/>
              </a:rPr>
              <a:t> New User</a:t>
            </a:r>
          </a:p>
          <a:p>
            <a:r>
              <a:rPr lang="en-US" dirty="0" smtClean="0"/>
              <a:t>Site User </a:t>
            </a:r>
            <a:r>
              <a:rPr lang="en-US" dirty="0" smtClean="0">
                <a:sym typeface="Wingdings" pitchFamily="2" charset="2"/>
              </a:rPr>
              <a:t> Delete User</a:t>
            </a:r>
            <a:endParaRPr lang="en-US" dirty="0" smtClean="0"/>
          </a:p>
          <a:p>
            <a:r>
              <a:rPr lang="en-US" dirty="0" smtClean="0"/>
              <a:t>Site User </a:t>
            </a:r>
            <a:r>
              <a:rPr lang="en-US" dirty="0" smtClean="0">
                <a:sym typeface="Wingdings" pitchFamily="2" charset="2"/>
              </a:rPr>
              <a:t> password</a:t>
            </a:r>
            <a:endParaRPr lang="en-US" dirty="0" smtClean="0"/>
          </a:p>
        </p:txBody>
      </p:sp>
      <p:cxnSp>
        <p:nvCxnSpPr>
          <p:cNvPr id="5" name="Straight Arrow Connector 4"/>
          <p:cNvCxnSpPr/>
          <p:nvPr/>
        </p:nvCxnSpPr>
        <p:spPr>
          <a:xfrm rot="5400000">
            <a:off x="1485900" y="21709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1258094" y="49141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4" name="Rectangle 3"/>
          <p:cNvSpPr/>
          <p:nvPr/>
        </p:nvSpPr>
        <p:spPr>
          <a:xfrm>
            <a:off x="323388" y="381000"/>
            <a:ext cx="8439612" cy="5632311"/>
          </a:xfrm>
          <a:prstGeom prst="rect">
            <a:avLst/>
          </a:prstGeom>
        </p:spPr>
        <p:txBody>
          <a:bodyPr wrap="square">
            <a:spAutoFit/>
          </a:bodyPr>
          <a:lstStyle/>
          <a:p>
            <a:r>
              <a:rPr lang="en-US" b="1" dirty="0" smtClean="0"/>
              <a:t>Assigning the user to the project:</a:t>
            </a:r>
          </a:p>
          <a:p>
            <a:pPr>
              <a:buFont typeface="Wingdings" pitchFamily="2" charset="2"/>
              <a:buChar char="§"/>
            </a:pPr>
            <a:r>
              <a:rPr lang="en-US" dirty="0" smtClean="0"/>
              <a:t>By using create users  we can assign it to the existing projects.</a:t>
            </a:r>
          </a:p>
          <a:p>
            <a:pPr>
              <a:buFont typeface="Wingdings" pitchFamily="2" charset="2"/>
              <a:buChar char="§"/>
            </a:pPr>
            <a:r>
              <a:rPr lang="en-US" dirty="0" smtClean="0"/>
              <a:t>One user can be assigned to ‘n’ number of projects.</a:t>
            </a:r>
          </a:p>
          <a:p>
            <a:pPr>
              <a:buFont typeface="Wingdings" pitchFamily="2" charset="2"/>
              <a:buChar char="§"/>
            </a:pPr>
            <a:r>
              <a:rPr lang="en-US" dirty="0" smtClean="0"/>
              <a:t>While logging into the quality center it should need to display all the assigned domains in the assigned drop down list and all the assigned projects under project drop down list.</a:t>
            </a:r>
          </a:p>
          <a:p>
            <a:endParaRPr lang="en-US" dirty="0" smtClean="0"/>
          </a:p>
          <a:p>
            <a:r>
              <a:rPr lang="en-US" dirty="0" smtClean="0"/>
              <a:t>Site projects </a:t>
            </a:r>
            <a:r>
              <a:rPr lang="en-US" dirty="0" smtClean="0">
                <a:sym typeface="Wingdings" pitchFamily="2" charset="2"/>
              </a:rPr>
              <a:t> project users</a:t>
            </a:r>
          </a:p>
          <a:p>
            <a:r>
              <a:rPr lang="en-US" dirty="0" smtClean="0">
                <a:sym typeface="Wingdings" pitchFamily="2" charset="2"/>
              </a:rPr>
              <a:t>		</a:t>
            </a:r>
          </a:p>
          <a:p>
            <a:r>
              <a:rPr lang="en-US" dirty="0" smtClean="0">
                <a:sym typeface="Wingdings" pitchFamily="2" charset="2"/>
              </a:rPr>
              <a:t>	add user from the users list</a:t>
            </a:r>
            <a:r>
              <a:rPr lang="en-US" dirty="0" smtClean="0"/>
              <a:t> </a:t>
            </a:r>
          </a:p>
          <a:p>
            <a:endParaRPr lang="en-US" dirty="0" smtClean="0"/>
          </a:p>
          <a:p>
            <a:endParaRPr lang="en-US" dirty="0" smtClean="0"/>
          </a:p>
          <a:p>
            <a:r>
              <a:rPr lang="en-US" sz="2000" b="1" dirty="0" smtClean="0"/>
              <a:t>Quality Center:</a:t>
            </a:r>
          </a:p>
          <a:p>
            <a:pPr>
              <a:buFont typeface="Wingdings" pitchFamily="2" charset="2"/>
              <a:buChar char="§"/>
            </a:pPr>
            <a:r>
              <a:rPr lang="en-US" dirty="0" smtClean="0"/>
              <a:t>It is a test management tool provided by the Hp. By using this tool we can manage our testing activities effectively from starting to ending. </a:t>
            </a:r>
          </a:p>
          <a:p>
            <a:pPr>
              <a:buFont typeface="Wingdings" pitchFamily="2" charset="2"/>
              <a:buChar char="§"/>
            </a:pPr>
            <a:r>
              <a:rPr lang="en-US" dirty="0" smtClean="0"/>
              <a:t>By using this we can store all the project related documents related to testing will be maintained as a central repository and it will allow us to access the data </a:t>
            </a:r>
            <a:r>
              <a:rPr lang="en-US" dirty="0" err="1" smtClean="0"/>
              <a:t>parallely</a:t>
            </a:r>
            <a:r>
              <a:rPr lang="en-US" dirty="0" smtClean="0"/>
              <a:t> by team members.</a:t>
            </a:r>
          </a:p>
          <a:p>
            <a:pPr>
              <a:buFont typeface="Wingdings" pitchFamily="2" charset="2"/>
              <a:buChar char="§"/>
            </a:pPr>
            <a:r>
              <a:rPr lang="en-US" dirty="0" smtClean="0"/>
              <a:t>We can store requirements, test cases, test case results, defects or bugs.</a:t>
            </a:r>
          </a:p>
          <a:p>
            <a:pPr>
              <a:buFont typeface="Wingdings" pitchFamily="2" charset="2"/>
              <a:buChar char="§"/>
            </a:pPr>
            <a:r>
              <a:rPr lang="en-US" dirty="0" smtClean="0"/>
              <a:t>It will allow us to generate user friendly reports for our test case execution or defect details. </a:t>
            </a:r>
          </a:p>
        </p:txBody>
      </p:sp>
      <p:cxnSp>
        <p:nvCxnSpPr>
          <p:cNvPr id="5" name="Straight Arrow Connector 4"/>
          <p:cNvCxnSpPr/>
          <p:nvPr/>
        </p:nvCxnSpPr>
        <p:spPr>
          <a:xfrm rot="5400000">
            <a:off x="2172494" y="24757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81000" y="381000"/>
            <a:ext cx="8305800" cy="5909310"/>
          </a:xfrm>
          <a:prstGeom prst="rect">
            <a:avLst/>
          </a:prstGeom>
        </p:spPr>
        <p:txBody>
          <a:bodyPr wrap="square">
            <a:spAutoFit/>
          </a:bodyPr>
          <a:lstStyle/>
          <a:p>
            <a:r>
              <a:rPr lang="en-US" dirty="0" smtClean="0"/>
              <a:t>Quality center is divided into majorly 4 modules related to testing those are:</a:t>
            </a:r>
          </a:p>
          <a:p>
            <a:pPr marL="342900" indent="-342900">
              <a:buFont typeface="+mj-lt"/>
              <a:buAutoNum type="arabicPeriod"/>
            </a:pPr>
            <a:r>
              <a:rPr lang="en-US" dirty="0" smtClean="0"/>
              <a:t>Requirement</a:t>
            </a:r>
          </a:p>
          <a:p>
            <a:pPr marL="342900" indent="-342900">
              <a:buFont typeface="+mj-lt"/>
              <a:buAutoNum type="arabicPeriod"/>
            </a:pPr>
            <a:r>
              <a:rPr lang="en-US" dirty="0" smtClean="0"/>
              <a:t>Test Plan</a:t>
            </a:r>
          </a:p>
          <a:p>
            <a:pPr marL="342900" indent="-342900">
              <a:buFont typeface="+mj-lt"/>
              <a:buAutoNum type="arabicPeriod"/>
            </a:pPr>
            <a:r>
              <a:rPr lang="en-US" dirty="0" smtClean="0"/>
              <a:t>Test Lab</a:t>
            </a:r>
          </a:p>
          <a:p>
            <a:pPr marL="342900" indent="-342900">
              <a:buFont typeface="+mj-lt"/>
              <a:buAutoNum type="arabicPeriod"/>
            </a:pPr>
            <a:r>
              <a:rPr lang="en-US" dirty="0" smtClean="0"/>
              <a:t>Defects</a:t>
            </a:r>
          </a:p>
          <a:p>
            <a:endParaRPr lang="en-US" dirty="0" smtClean="0"/>
          </a:p>
          <a:p>
            <a:r>
              <a:rPr lang="en-US" b="1" dirty="0" smtClean="0"/>
              <a:t>1. Requirements:</a:t>
            </a:r>
          </a:p>
          <a:p>
            <a:r>
              <a:rPr lang="en-US" dirty="0" smtClean="0"/>
              <a:t>It is used for storing all the requirements documents in the necessary hierarchy.</a:t>
            </a:r>
          </a:p>
          <a:p>
            <a:r>
              <a:rPr lang="en-US" dirty="0" smtClean="0"/>
              <a:t>It will allow us to create ‘n’ number of parent and child requirements and we can associate or attach requirements documents for the same. The options in this phase are</a:t>
            </a:r>
          </a:p>
          <a:p>
            <a:r>
              <a:rPr lang="en-US" b="1" dirty="0" smtClean="0"/>
              <a:t>New Requirement:</a:t>
            </a:r>
          </a:p>
          <a:p>
            <a:r>
              <a:rPr lang="en-US" dirty="0" smtClean="0"/>
              <a:t>	used for creating new parent requirements</a:t>
            </a:r>
          </a:p>
          <a:p>
            <a:r>
              <a:rPr lang="en-US" b="1" dirty="0" smtClean="0"/>
              <a:t>New Child Requirements:</a:t>
            </a:r>
          </a:p>
          <a:p>
            <a:r>
              <a:rPr lang="en-US" dirty="0" smtClean="0"/>
              <a:t>	used for creating child requirements</a:t>
            </a:r>
          </a:p>
          <a:p>
            <a:r>
              <a:rPr lang="en-US" b="1" dirty="0" smtClean="0"/>
              <a:t>Delete:</a:t>
            </a:r>
          </a:p>
          <a:p>
            <a:r>
              <a:rPr lang="en-US" dirty="0" smtClean="0"/>
              <a:t>	used for deleting either existing parent or child requirement.</a:t>
            </a:r>
          </a:p>
          <a:p>
            <a:endParaRPr lang="en-US" dirty="0" smtClean="0"/>
          </a:p>
          <a:p>
            <a:r>
              <a:rPr lang="en-US" dirty="0" smtClean="0"/>
              <a:t>Whenever we have created any requirement, then quality center will generate requirement id automatically.</a:t>
            </a:r>
          </a:p>
          <a:p>
            <a:r>
              <a:rPr lang="en-US" dirty="0" smtClean="0"/>
              <a:t>Ex: RQ0001 and RQ0002 </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81000" y="304800"/>
            <a:ext cx="8382000" cy="5909310"/>
          </a:xfrm>
          <a:prstGeom prst="rect">
            <a:avLst/>
          </a:prstGeom>
        </p:spPr>
        <p:txBody>
          <a:bodyPr wrap="square">
            <a:spAutoFit/>
          </a:bodyPr>
          <a:lstStyle/>
          <a:p>
            <a:r>
              <a:rPr lang="en-US" b="1" dirty="0" smtClean="0"/>
              <a:t>Test Plan:</a:t>
            </a:r>
          </a:p>
          <a:p>
            <a:r>
              <a:rPr lang="en-US" dirty="0" smtClean="0"/>
              <a:t>It is used for maintaining all our test cases documents in the necessary hierarchy by creating number of folders and sub folders.</a:t>
            </a:r>
          </a:p>
          <a:p>
            <a:r>
              <a:rPr lang="en-US" dirty="0" smtClean="0"/>
              <a:t>We can classify test cases into different sections and we can create test cases under that.</a:t>
            </a:r>
          </a:p>
          <a:p>
            <a:r>
              <a:rPr lang="en-US" dirty="0" smtClean="0"/>
              <a:t>For creating test cases mandatory fields are </a:t>
            </a:r>
          </a:p>
          <a:p>
            <a:endParaRPr lang="en-US" dirty="0" smtClean="0"/>
          </a:p>
          <a:p>
            <a:pPr>
              <a:buFont typeface="Wingdings" pitchFamily="2" charset="2"/>
              <a:buChar char="§"/>
            </a:pPr>
            <a:r>
              <a:rPr lang="en-US" dirty="0" smtClean="0"/>
              <a:t>Test Case Description</a:t>
            </a:r>
          </a:p>
          <a:p>
            <a:pPr>
              <a:buFont typeface="Wingdings" pitchFamily="2" charset="2"/>
              <a:buChar char="§"/>
            </a:pPr>
            <a:r>
              <a:rPr lang="en-US" dirty="0" smtClean="0"/>
              <a:t>Step Numbers</a:t>
            </a:r>
          </a:p>
          <a:p>
            <a:pPr>
              <a:buFont typeface="Wingdings" pitchFamily="2" charset="2"/>
              <a:buChar char="§"/>
            </a:pPr>
            <a:r>
              <a:rPr lang="en-US" dirty="0" smtClean="0"/>
              <a:t>Expected Results</a:t>
            </a:r>
          </a:p>
          <a:p>
            <a:pPr>
              <a:buFont typeface="Wingdings" pitchFamily="2" charset="2"/>
              <a:buChar char="§"/>
            </a:pPr>
            <a:r>
              <a:rPr lang="en-US" dirty="0" smtClean="0"/>
              <a:t>Description</a:t>
            </a:r>
          </a:p>
          <a:p>
            <a:pPr>
              <a:buFont typeface="Wingdings" pitchFamily="2" charset="2"/>
              <a:buChar char="§"/>
            </a:pPr>
            <a:r>
              <a:rPr lang="en-US" dirty="0" smtClean="0"/>
              <a:t>Author</a:t>
            </a:r>
          </a:p>
          <a:p>
            <a:pPr>
              <a:buFont typeface="Wingdings" pitchFamily="2" charset="2"/>
              <a:buChar char="§"/>
            </a:pPr>
            <a:r>
              <a:rPr lang="en-US" dirty="0" smtClean="0"/>
              <a:t>Created of Date and Time</a:t>
            </a:r>
          </a:p>
          <a:p>
            <a:r>
              <a:rPr lang="en-US" dirty="0" smtClean="0"/>
              <a:t>We can update the test case with ‘n’ number of steps.</a:t>
            </a:r>
          </a:p>
          <a:p>
            <a:endParaRPr lang="en-US" dirty="0" smtClean="0"/>
          </a:p>
          <a:p>
            <a:r>
              <a:rPr lang="en-US" b="1" dirty="0" smtClean="0"/>
              <a:t>New Folder:</a:t>
            </a:r>
          </a:p>
          <a:p>
            <a:r>
              <a:rPr lang="en-US" dirty="0" smtClean="0"/>
              <a:t>	used for creating the folder.</a:t>
            </a:r>
          </a:p>
          <a:p>
            <a:r>
              <a:rPr lang="en-US" b="1" dirty="0" smtClean="0"/>
              <a:t>New Test Case:</a:t>
            </a:r>
          </a:p>
          <a:p>
            <a:r>
              <a:rPr lang="en-US" dirty="0" smtClean="0"/>
              <a:t>	used for creating the test case under folder structure.</a:t>
            </a:r>
          </a:p>
          <a:p>
            <a:r>
              <a:rPr lang="en-US" b="1" dirty="0" smtClean="0"/>
              <a:t>Delete:</a:t>
            </a:r>
          </a:p>
          <a:p>
            <a:r>
              <a:rPr lang="en-US" dirty="0" smtClean="0"/>
              <a:t>	used for deleting the either test case or folder.</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04800" y="304800"/>
            <a:ext cx="8494268" cy="5632311"/>
          </a:xfrm>
          <a:prstGeom prst="rect">
            <a:avLst/>
          </a:prstGeom>
        </p:spPr>
        <p:txBody>
          <a:bodyPr wrap="square">
            <a:spAutoFit/>
          </a:bodyPr>
          <a:lstStyle/>
          <a:p>
            <a:r>
              <a:rPr lang="en-US" b="1" dirty="0" smtClean="0"/>
              <a:t>3. Test Lab:</a:t>
            </a:r>
          </a:p>
          <a:p>
            <a:endParaRPr lang="en-US" dirty="0" smtClean="0"/>
          </a:p>
          <a:p>
            <a:r>
              <a:rPr lang="en-US" dirty="0" smtClean="0"/>
              <a:t>It is used for maintaining test case results by linking  defects as well for the failed test cases.</a:t>
            </a:r>
          </a:p>
          <a:p>
            <a:endParaRPr lang="en-US" dirty="0" smtClean="0"/>
          </a:p>
          <a:p>
            <a:r>
              <a:rPr lang="en-US" dirty="0" smtClean="0"/>
              <a:t>By using select test option we are able to see all the available test cases in test plan tab then it will allow us to drag test cases from test plan to test lab tab.</a:t>
            </a:r>
          </a:p>
          <a:p>
            <a:endParaRPr lang="en-US" dirty="0" smtClean="0"/>
          </a:p>
          <a:p>
            <a:r>
              <a:rPr lang="en-US" dirty="0" smtClean="0"/>
              <a:t>By using test set option we can maintain similar type of test cases under single name.</a:t>
            </a:r>
          </a:p>
          <a:p>
            <a:endParaRPr lang="en-US" dirty="0" smtClean="0"/>
          </a:p>
          <a:p>
            <a:r>
              <a:rPr lang="en-US" dirty="0" smtClean="0"/>
              <a:t>By using run option we can run the test cases one by one.</a:t>
            </a:r>
          </a:p>
          <a:p>
            <a:endParaRPr lang="en-US" dirty="0" smtClean="0"/>
          </a:p>
          <a:p>
            <a:r>
              <a:rPr lang="en-US" dirty="0" smtClean="0"/>
              <a:t>By using run test set option we can run all the test cases under that test set. It will take care to show the test case step one by one for updating the results.</a:t>
            </a:r>
          </a:p>
          <a:p>
            <a:endParaRPr lang="en-US" dirty="0" smtClean="0"/>
          </a:p>
          <a:p>
            <a:r>
              <a:rPr lang="en-US" dirty="0" smtClean="0"/>
              <a:t>Delete option is used for deleting the folders and test sets.</a:t>
            </a:r>
          </a:p>
          <a:p>
            <a:endParaRPr lang="en-US" dirty="0" smtClean="0"/>
          </a:p>
          <a:p>
            <a:r>
              <a:rPr lang="en-US" b="1" dirty="0" smtClean="0"/>
              <a:t>4. Defects:</a:t>
            </a:r>
          </a:p>
          <a:p>
            <a:endParaRPr lang="en-US" b="1" dirty="0" smtClean="0"/>
          </a:p>
          <a:p>
            <a:r>
              <a:rPr lang="en-US" dirty="0" smtClean="0"/>
              <a:t>It is used for maintaining all the issues or bugs found in the test case execution phase.</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81000" y="381000"/>
            <a:ext cx="8382000" cy="4801314"/>
          </a:xfrm>
          <a:prstGeom prst="rect">
            <a:avLst/>
          </a:prstGeom>
        </p:spPr>
        <p:txBody>
          <a:bodyPr wrap="square">
            <a:spAutoFit/>
          </a:bodyPr>
          <a:lstStyle/>
          <a:p>
            <a:r>
              <a:rPr lang="en-US" dirty="0" smtClean="0"/>
              <a:t>By using new defect option we can update all the defect details such as </a:t>
            </a:r>
          </a:p>
          <a:p>
            <a:endParaRPr lang="en-US" dirty="0" smtClean="0"/>
          </a:p>
          <a:p>
            <a:pPr>
              <a:buFont typeface="Wingdings" pitchFamily="2" charset="2"/>
              <a:buChar char="§"/>
            </a:pPr>
            <a:r>
              <a:rPr lang="en-US" dirty="0" smtClean="0"/>
              <a:t>Summary</a:t>
            </a:r>
          </a:p>
          <a:p>
            <a:pPr>
              <a:buFont typeface="Wingdings" pitchFamily="2" charset="2"/>
              <a:buChar char="§"/>
            </a:pPr>
            <a:r>
              <a:rPr lang="en-US" dirty="0" smtClean="0"/>
              <a:t>Detected by</a:t>
            </a:r>
          </a:p>
          <a:p>
            <a:pPr>
              <a:buFont typeface="Wingdings" pitchFamily="2" charset="2"/>
              <a:buChar char="§"/>
            </a:pPr>
            <a:r>
              <a:rPr lang="en-US" dirty="0" smtClean="0"/>
              <a:t>Severity</a:t>
            </a:r>
          </a:p>
          <a:p>
            <a:pPr>
              <a:buFont typeface="Wingdings" pitchFamily="2" charset="2"/>
              <a:buChar char="§"/>
            </a:pPr>
            <a:r>
              <a:rPr lang="en-US" dirty="0" smtClean="0"/>
              <a:t>Detected in version</a:t>
            </a:r>
          </a:p>
          <a:p>
            <a:pPr>
              <a:buFont typeface="Wingdings" pitchFamily="2" charset="2"/>
              <a:buChar char="§"/>
            </a:pPr>
            <a:r>
              <a:rPr lang="en-US" dirty="0" smtClean="0"/>
              <a:t>Project</a:t>
            </a:r>
          </a:p>
          <a:p>
            <a:pPr>
              <a:buFont typeface="Wingdings" pitchFamily="2" charset="2"/>
              <a:buChar char="§"/>
            </a:pPr>
            <a:r>
              <a:rPr lang="en-US" dirty="0" smtClean="0"/>
              <a:t>Status</a:t>
            </a:r>
          </a:p>
          <a:p>
            <a:pPr>
              <a:buFont typeface="Wingdings" pitchFamily="2" charset="2"/>
              <a:buChar char="§"/>
            </a:pPr>
            <a:r>
              <a:rPr lang="en-US" dirty="0" smtClean="0"/>
              <a:t>Detected on date</a:t>
            </a:r>
          </a:p>
          <a:p>
            <a:pPr>
              <a:buFont typeface="Wingdings" pitchFamily="2" charset="2"/>
              <a:buChar char="§"/>
            </a:pPr>
            <a:r>
              <a:rPr lang="en-US" dirty="0" smtClean="0"/>
              <a:t>Assigned to</a:t>
            </a:r>
          </a:p>
          <a:p>
            <a:pPr>
              <a:buFont typeface="Wingdings" pitchFamily="2" charset="2"/>
              <a:buChar char="§"/>
            </a:pPr>
            <a:r>
              <a:rPr lang="en-US" dirty="0" smtClean="0"/>
              <a:t>Priority</a:t>
            </a:r>
          </a:p>
          <a:p>
            <a:pPr>
              <a:buFont typeface="Wingdings" pitchFamily="2" charset="2"/>
              <a:buChar char="§"/>
            </a:pPr>
            <a:r>
              <a:rPr lang="en-US" dirty="0" err="1" smtClean="0"/>
              <a:t>Reproducable</a:t>
            </a:r>
            <a:endParaRPr lang="en-US" dirty="0" smtClean="0"/>
          </a:p>
          <a:p>
            <a:pPr>
              <a:buFont typeface="Wingdings" pitchFamily="2" charset="2"/>
              <a:buChar char="§"/>
            </a:pPr>
            <a:r>
              <a:rPr lang="en-US" dirty="0" smtClean="0"/>
              <a:t>Subject</a:t>
            </a:r>
          </a:p>
          <a:p>
            <a:pPr>
              <a:buFont typeface="Wingdings" pitchFamily="2" charset="2"/>
              <a:buChar char="§"/>
            </a:pPr>
            <a:r>
              <a:rPr lang="en-US" dirty="0" smtClean="0"/>
              <a:t>Description </a:t>
            </a:r>
          </a:p>
          <a:p>
            <a:endParaRPr lang="en-US" dirty="0" smtClean="0"/>
          </a:p>
          <a:p>
            <a:r>
              <a:rPr lang="en-US" dirty="0" smtClean="0"/>
              <a:t>If at all we want to associate any screen shots for giving better understanding to the developer it will allow us to attach attachments by using attach option.</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228600" y="304800"/>
            <a:ext cx="8610600" cy="5078313"/>
          </a:xfrm>
          <a:prstGeom prst="rect">
            <a:avLst/>
          </a:prstGeom>
        </p:spPr>
        <p:txBody>
          <a:bodyPr wrap="square">
            <a:spAutoFit/>
          </a:bodyPr>
          <a:lstStyle/>
          <a:p>
            <a:r>
              <a:rPr lang="en-US" b="1" dirty="0" smtClean="0"/>
              <a:t>Visual Safe Source:</a:t>
            </a:r>
          </a:p>
          <a:p>
            <a:endParaRPr lang="en-US" dirty="0" smtClean="0"/>
          </a:p>
          <a:p>
            <a:r>
              <a:rPr lang="en-US" dirty="0" smtClean="0"/>
              <a:t>It is a configuration management tool. Configuration management is the process for maintaining all our projects documentation with the version control feature. ( version control means, it will maintain ‘n’ number of copies for each document whenever we did only modifications or updation.</a:t>
            </a:r>
          </a:p>
          <a:p>
            <a:endParaRPr lang="en-US" dirty="0" smtClean="0"/>
          </a:p>
          <a:p>
            <a:r>
              <a:rPr lang="en-US" dirty="0" smtClean="0"/>
              <a:t>It is having authentication as it required unique username and password for each member for logging into the VSS.  With this version control we can track what are all the changes done by the individual team members.</a:t>
            </a:r>
          </a:p>
          <a:p>
            <a:endParaRPr lang="en-US" dirty="0" smtClean="0"/>
          </a:p>
          <a:p>
            <a:r>
              <a:rPr lang="en-US" dirty="0" smtClean="0"/>
              <a:t>The features included in VSS are: </a:t>
            </a:r>
          </a:p>
          <a:p>
            <a:pPr>
              <a:buFont typeface="Wingdings" pitchFamily="2" charset="2"/>
              <a:buChar char="Ø"/>
            </a:pPr>
            <a:r>
              <a:rPr lang="en-US" dirty="0" smtClean="0"/>
              <a:t>Set Working Folder</a:t>
            </a:r>
          </a:p>
          <a:p>
            <a:pPr>
              <a:buFont typeface="Wingdings" pitchFamily="2" charset="2"/>
              <a:buChar char="Ø"/>
            </a:pPr>
            <a:r>
              <a:rPr lang="en-US" dirty="0" smtClean="0"/>
              <a:t>Create Project</a:t>
            </a:r>
          </a:p>
          <a:p>
            <a:pPr>
              <a:buFont typeface="Wingdings" pitchFamily="2" charset="2"/>
              <a:buChar char="Ø"/>
            </a:pPr>
            <a:r>
              <a:rPr lang="en-US" dirty="0" smtClean="0"/>
              <a:t>Check Out</a:t>
            </a:r>
          </a:p>
          <a:p>
            <a:pPr>
              <a:buFont typeface="Wingdings" pitchFamily="2" charset="2"/>
              <a:buChar char="Ø"/>
            </a:pPr>
            <a:r>
              <a:rPr lang="en-US" dirty="0" smtClean="0"/>
              <a:t>Check In</a:t>
            </a:r>
          </a:p>
          <a:p>
            <a:pPr>
              <a:buFont typeface="Wingdings" pitchFamily="2" charset="2"/>
              <a:buChar char="Ø"/>
            </a:pPr>
            <a:r>
              <a:rPr lang="en-US" dirty="0" smtClean="0"/>
              <a:t>Get Latest Version</a:t>
            </a:r>
          </a:p>
          <a:p>
            <a:pPr>
              <a:buFont typeface="Wingdings" pitchFamily="2" charset="2"/>
              <a:buChar char="Ø"/>
            </a:pPr>
            <a:r>
              <a:rPr lang="en-US" dirty="0" smtClean="0"/>
              <a:t>Add File</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err="1"/>
              <a:t>Durgasoft</a:t>
            </a:r>
            <a:endParaRPr lang="en-US" dirty="0"/>
          </a:p>
        </p:txBody>
      </p:sp>
      <p:sp>
        <p:nvSpPr>
          <p:cNvPr id="3" name="Rectangle 2"/>
          <p:cNvSpPr/>
          <p:nvPr/>
        </p:nvSpPr>
        <p:spPr>
          <a:xfrm>
            <a:off x="304800" y="457200"/>
            <a:ext cx="8534400" cy="5632311"/>
          </a:xfrm>
          <a:prstGeom prst="rect">
            <a:avLst/>
          </a:prstGeom>
        </p:spPr>
        <p:txBody>
          <a:bodyPr wrap="square">
            <a:spAutoFit/>
          </a:bodyPr>
          <a:lstStyle/>
          <a:p>
            <a:r>
              <a:rPr lang="en-US" b="1" dirty="0" smtClean="0"/>
              <a:t>Set Working Folder:</a:t>
            </a:r>
          </a:p>
          <a:p>
            <a:r>
              <a:rPr lang="en-US" dirty="0" smtClean="0"/>
              <a:t>Once we logged into the VSS by using this option, it will allow us to create working folder which will allow us to upload or download data from the VSS.</a:t>
            </a:r>
          </a:p>
          <a:p>
            <a:endParaRPr lang="en-US" dirty="0" smtClean="0"/>
          </a:p>
          <a:p>
            <a:r>
              <a:rPr lang="en-US" b="1" dirty="0" smtClean="0"/>
              <a:t>Create Project:</a:t>
            </a:r>
          </a:p>
          <a:p>
            <a:r>
              <a:rPr lang="en-US" dirty="0" smtClean="0"/>
              <a:t>It is used for creating the projects for classifying the data of multiple projects.</a:t>
            </a:r>
          </a:p>
          <a:p>
            <a:endParaRPr lang="en-US" dirty="0" smtClean="0"/>
          </a:p>
          <a:p>
            <a:r>
              <a:rPr lang="en-US" b="1" dirty="0" smtClean="0"/>
              <a:t>Check Out:</a:t>
            </a:r>
          </a:p>
          <a:p>
            <a:r>
              <a:rPr lang="en-US" dirty="0" smtClean="0"/>
              <a:t>By using this we can download  files from the VSS specifically to the working folder.</a:t>
            </a:r>
          </a:p>
          <a:p>
            <a:r>
              <a:rPr lang="en-US" dirty="0" smtClean="0"/>
              <a:t>Note: Anybody did check out for any file it is not going to allow to do the check out by anybody else.</a:t>
            </a:r>
          </a:p>
          <a:p>
            <a:endParaRPr lang="en-US" dirty="0" smtClean="0"/>
          </a:p>
          <a:p>
            <a:r>
              <a:rPr lang="en-US" b="1" dirty="0" smtClean="0"/>
              <a:t>Check In:</a:t>
            </a:r>
          </a:p>
          <a:p>
            <a:r>
              <a:rPr lang="en-US" dirty="0" smtClean="0"/>
              <a:t>This option is used for upload the files from working folder to VSS. It will be enabled for any file after we do the check out.</a:t>
            </a:r>
          </a:p>
          <a:p>
            <a:endParaRPr lang="en-US" dirty="0" smtClean="0"/>
          </a:p>
          <a:p>
            <a:r>
              <a:rPr lang="en-US" b="1" dirty="0" smtClean="0"/>
              <a:t>Get Latest Version:</a:t>
            </a:r>
          </a:p>
          <a:p>
            <a:r>
              <a:rPr lang="en-US" dirty="0" smtClean="0"/>
              <a:t>It is used for fetching the latest file from the VSS. At a time ‘n’ number of persons can get the latest version from VSS.</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Durgasoft</a:t>
            </a:r>
            <a:endParaRPr lang="en-US" dirty="0"/>
          </a:p>
        </p:txBody>
      </p:sp>
      <p:sp>
        <p:nvSpPr>
          <p:cNvPr id="3" name="Rectangle 2"/>
          <p:cNvSpPr/>
          <p:nvPr/>
        </p:nvSpPr>
        <p:spPr>
          <a:xfrm>
            <a:off x="304800" y="304800"/>
            <a:ext cx="8534400" cy="1754326"/>
          </a:xfrm>
          <a:prstGeom prst="rect">
            <a:avLst/>
          </a:prstGeom>
        </p:spPr>
        <p:txBody>
          <a:bodyPr wrap="square">
            <a:spAutoFit/>
          </a:bodyPr>
          <a:lstStyle/>
          <a:p>
            <a:r>
              <a:rPr lang="en-US" b="1" dirty="0" smtClean="0"/>
              <a:t>Add File:</a:t>
            </a:r>
          </a:p>
          <a:p>
            <a:r>
              <a:rPr lang="en-US" dirty="0" smtClean="0"/>
              <a:t>It is used for adding or uploading the new document or file into the VSS.</a:t>
            </a:r>
          </a:p>
          <a:p>
            <a:endParaRPr lang="en-US" dirty="0" smtClean="0"/>
          </a:p>
          <a:p>
            <a:r>
              <a:rPr lang="en-US" b="1" dirty="0" smtClean="0"/>
              <a:t>History:</a:t>
            </a:r>
          </a:p>
          <a:p>
            <a:r>
              <a:rPr lang="en-US" dirty="0" smtClean="0"/>
              <a:t>It is used for checking all the modifications and respective persons for any document, it will be used for checking the multiple versions status.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2464</TotalTime>
  <Words>9262</Words>
  <Application>Microsoft Office PowerPoint</Application>
  <PresentationFormat>On-screen Show (4:3)</PresentationFormat>
  <Paragraphs>1652</Paragraphs>
  <Slides>98</Slides>
  <Notes>53</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KRISHNA</dc:creator>
  <cp:lastModifiedBy>USER</cp:lastModifiedBy>
  <cp:revision>222</cp:revision>
  <dcterms:created xsi:type="dcterms:W3CDTF">2011-06-23T10:58:01Z</dcterms:created>
  <dcterms:modified xsi:type="dcterms:W3CDTF">2016-11-15T10:55:36Z</dcterms:modified>
</cp:coreProperties>
</file>