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256" r:id="rId5"/>
    <p:sldId id="285" r:id="rId6"/>
    <p:sldId id="300" r:id="rId7"/>
    <p:sldId id="289" r:id="rId8"/>
    <p:sldId id="304" r:id="rId9"/>
    <p:sldId id="290" r:id="rId10"/>
    <p:sldId id="291" r:id="rId11"/>
    <p:sldId id="292" r:id="rId12"/>
    <p:sldId id="278" r:id="rId13"/>
    <p:sldId id="287" r:id="rId14"/>
    <p:sldId id="293" r:id="rId15"/>
    <p:sldId id="261" r:id="rId16"/>
    <p:sldId id="284" r:id="rId17"/>
    <p:sldId id="260" r:id="rId18"/>
    <p:sldId id="294" r:id="rId19"/>
    <p:sldId id="295" r:id="rId20"/>
    <p:sldId id="288" r:id="rId21"/>
    <p:sldId id="298" r:id="rId22"/>
    <p:sldId id="297" r:id="rId23"/>
    <p:sldId id="296" r:id="rId24"/>
    <p:sldId id="302" r:id="rId25"/>
    <p:sldId id="303" r:id="rId26"/>
    <p:sldId id="299" r:id="rId27"/>
    <p:sldId id="30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595" autoAdjust="0"/>
  </p:normalViewPr>
  <p:slideViewPr>
    <p:cSldViewPr snapToGrid="0">
      <p:cViewPr varScale="1">
        <p:scale>
          <a:sx n="86" d="100"/>
          <a:sy n="86" d="100"/>
        </p:scale>
        <p:origin x="514" y="67"/>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2/21/2023</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2/21/2023</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2/21/2023</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2/21/2023</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2/21/2023</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2/21/2023</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2/21/2023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2/21/2023</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2/21/2023</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2/21/2023</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2/21/2023</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2/21/2023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youtu.be/lGAJCEpDl7A"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nodejs.org/en/docs/" TargetMode="External"/><Relationship Id="rId2" Type="http://schemas.openxmlformats.org/officeDocument/2006/relationships/hyperlink" Target="http://www.w3school.com/" TargetMode="External"/><Relationship Id="rId1" Type="http://schemas.openxmlformats.org/officeDocument/2006/relationships/slideLayout" Target="../slideLayouts/slideLayout7.xml"/><Relationship Id="rId5" Type="http://schemas.openxmlformats.org/officeDocument/2006/relationships/hyperlink" Target="https://developer.mozilla.org/en-US/" TargetMode="External"/><Relationship Id="rId4" Type="http://schemas.openxmlformats.org/officeDocument/2006/relationships/hyperlink" Target="https://www.mongodb.com/hom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p:txBody>
          <a:bodyPr>
            <a:normAutofit/>
          </a:bodyPr>
          <a:lstStyle/>
          <a:p>
            <a:r>
              <a:rPr lang="en-US" sz="3200" b="0" i="0" dirty="0">
                <a:solidFill>
                  <a:schemeClr val="tx1">
                    <a:lumMod val="95000"/>
                  </a:schemeClr>
                </a:solidFill>
                <a:effectLst/>
                <a:latin typeface="Söhne"/>
              </a:rPr>
              <a:t>"Smart Table Service: Streamlining Food Delivery and Payment for an Enhanced Dining Experience"</a:t>
            </a:r>
            <a:endParaRPr lang="en-US" sz="3200" dirty="0">
              <a:solidFill>
                <a:schemeClr val="tx1">
                  <a:lumMod val="95000"/>
                </a:schemeClr>
              </a:solidFill>
            </a:endParaRPr>
          </a:p>
        </p:txBody>
      </p:sp>
      <p:pic>
        <p:nvPicPr>
          <p:cNvPr id="10" name="Picture Placeholder 9" descr="beauty products on a table with accent leaves">
            <a:extLst>
              <a:ext uri="{FF2B5EF4-FFF2-40B4-BE49-F238E27FC236}">
                <a16:creationId xmlns:a16="http://schemas.microsoft.com/office/drawing/2014/main" id="{989DB536-6819-4D2C-B0DB-D6649F94F6C1}"/>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659080" y="349235"/>
            <a:ext cx="2378075" cy="1111250"/>
          </a:xfrm>
        </p:spPr>
        <p:txBody>
          <a:bodyPr/>
          <a:lstStyle/>
          <a:p>
            <a:r>
              <a:rPr lang="en-US" dirty="0"/>
              <a:t>02</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906514" y="577200"/>
            <a:ext cx="6674802" cy="655320"/>
          </a:xfrm>
        </p:spPr>
        <p:txBody>
          <a:bodyPr>
            <a:normAutofit fontScale="90000"/>
          </a:bodyPr>
          <a:lstStyle/>
          <a:p>
            <a:r>
              <a:rPr lang="en-US" dirty="0"/>
              <a:t>Hotel Staff Side</a:t>
            </a:r>
          </a:p>
        </p:txBody>
      </p:sp>
      <p:sp>
        <p:nvSpPr>
          <p:cNvPr id="2" name="TextBox 1">
            <a:extLst>
              <a:ext uri="{FF2B5EF4-FFF2-40B4-BE49-F238E27FC236}">
                <a16:creationId xmlns:a16="http://schemas.microsoft.com/office/drawing/2014/main" id="{A815CF90-A83F-4B06-ACA6-A4B48144A0EA}"/>
              </a:ext>
            </a:extLst>
          </p:cNvPr>
          <p:cNvSpPr txBox="1"/>
          <p:nvPr/>
        </p:nvSpPr>
        <p:spPr>
          <a:xfrm>
            <a:off x="659080" y="1993923"/>
            <a:ext cx="4916097" cy="3046988"/>
          </a:xfrm>
          <a:prstGeom prst="rect">
            <a:avLst/>
          </a:prstGeom>
          <a:noFill/>
        </p:spPr>
        <p:txBody>
          <a:bodyPr wrap="square" rtlCol="0">
            <a:spAutoFit/>
          </a:bodyPr>
          <a:lstStyle/>
          <a:p>
            <a:pPr algn="l">
              <a:buFont typeface="Arial" panose="020B0604020202020204" pitchFamily="34" charset="0"/>
              <a:buChar char="•"/>
            </a:pPr>
            <a:r>
              <a:rPr lang="en-US" sz="3200" dirty="0">
                <a:solidFill>
                  <a:schemeClr val="accent2">
                    <a:lumMod val="50000"/>
                  </a:schemeClr>
                </a:solidFill>
                <a:latin typeface="Merriweather" panose="00000500000000000000" pitchFamily="2" charset="0"/>
              </a:rPr>
              <a:t> Desktop</a:t>
            </a:r>
          </a:p>
          <a:p>
            <a:pPr algn="l">
              <a:buFont typeface="Arial" panose="020B0604020202020204" pitchFamily="34" charset="0"/>
              <a:buChar char="•"/>
            </a:pPr>
            <a:endParaRPr lang="en-US" sz="3200" b="0" i="0" dirty="0">
              <a:solidFill>
                <a:schemeClr val="accent2">
                  <a:lumMod val="50000"/>
                </a:schemeClr>
              </a:solidFill>
              <a:effectLst/>
              <a:latin typeface="Merriweather" panose="00000500000000000000" pitchFamily="2" charset="0"/>
            </a:endParaRPr>
          </a:p>
          <a:p>
            <a:pPr algn="l">
              <a:buFont typeface="Arial" panose="020B0604020202020204" pitchFamily="34" charset="0"/>
              <a:buChar char="•"/>
            </a:pPr>
            <a:r>
              <a:rPr lang="en-US" sz="3200" b="0" i="0" dirty="0">
                <a:solidFill>
                  <a:schemeClr val="accent2">
                    <a:lumMod val="50000"/>
                  </a:schemeClr>
                </a:solidFill>
                <a:effectLst/>
                <a:latin typeface="Merriweather" panose="00000500000000000000" pitchFamily="2" charset="0"/>
              </a:rPr>
              <a:t>Staff food management</a:t>
            </a:r>
          </a:p>
          <a:p>
            <a:pPr algn="l"/>
            <a:endParaRPr lang="en-US" sz="3200" b="0" i="0" dirty="0">
              <a:solidFill>
                <a:schemeClr val="accent2">
                  <a:lumMod val="50000"/>
                </a:schemeClr>
              </a:solidFill>
              <a:effectLst/>
              <a:latin typeface="Merriweather" panose="00000500000000000000" pitchFamily="2" charset="0"/>
            </a:endParaRPr>
          </a:p>
          <a:p>
            <a:pPr algn="l">
              <a:buFont typeface="Arial" panose="020B0604020202020204" pitchFamily="34" charset="0"/>
              <a:buChar char="•"/>
            </a:pPr>
            <a:r>
              <a:rPr lang="en-US" sz="3200" b="0" i="0" dirty="0">
                <a:solidFill>
                  <a:schemeClr val="accent2">
                    <a:lumMod val="50000"/>
                  </a:schemeClr>
                </a:solidFill>
                <a:effectLst/>
                <a:latin typeface="Merriweather" panose="00000500000000000000" pitchFamily="2" charset="0"/>
              </a:rPr>
              <a:t>Better user experience</a:t>
            </a:r>
          </a:p>
        </p:txBody>
      </p:sp>
      <p:pic>
        <p:nvPicPr>
          <p:cNvPr id="2052" name="Picture 4" descr="Mumbai: These are the 16 best new restaurants that have opened in your city  this year | GQ India">
            <a:extLst>
              <a:ext uri="{FF2B5EF4-FFF2-40B4-BE49-F238E27FC236}">
                <a16:creationId xmlns:a16="http://schemas.microsoft.com/office/drawing/2014/main" id="{F04DACC5-29BA-79AB-D5DE-9E60B1115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418" y="904860"/>
            <a:ext cx="3923930" cy="22072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taurant Food Photos, Download The BEST Free Restaurant Food Stock Photos  &amp; HD Images">
            <a:extLst>
              <a:ext uri="{FF2B5EF4-FFF2-40B4-BE49-F238E27FC236}">
                <a16:creationId xmlns:a16="http://schemas.microsoft.com/office/drawing/2014/main" id="{B81FF6C7-17BC-BFFE-F711-7DDD4F4F5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1418" y="3439731"/>
            <a:ext cx="3923930" cy="2611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01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7586D8-616E-1A36-B8DE-83E831F92737}"/>
              </a:ext>
            </a:extLst>
          </p:cNvPr>
          <p:cNvSpPr txBox="1"/>
          <p:nvPr/>
        </p:nvSpPr>
        <p:spPr>
          <a:xfrm>
            <a:off x="5175681" y="257453"/>
            <a:ext cx="3586579" cy="523220"/>
          </a:xfrm>
          <a:prstGeom prst="rect">
            <a:avLst/>
          </a:prstGeom>
          <a:noFill/>
        </p:spPr>
        <p:txBody>
          <a:bodyPr wrap="square" rtlCol="0">
            <a:spAutoFit/>
          </a:bodyPr>
          <a:lstStyle/>
          <a:p>
            <a:r>
              <a:rPr lang="en-US" sz="2800" dirty="0">
                <a:solidFill>
                  <a:schemeClr val="accent2">
                    <a:lumMod val="50000"/>
                  </a:schemeClr>
                </a:solidFill>
              </a:rPr>
              <a:t>Features</a:t>
            </a:r>
          </a:p>
        </p:txBody>
      </p:sp>
      <p:sp>
        <p:nvSpPr>
          <p:cNvPr id="5" name="TextBox 4">
            <a:extLst>
              <a:ext uri="{FF2B5EF4-FFF2-40B4-BE49-F238E27FC236}">
                <a16:creationId xmlns:a16="http://schemas.microsoft.com/office/drawing/2014/main" id="{8280AA3F-C245-73B5-EB16-2090CA487632}"/>
              </a:ext>
            </a:extLst>
          </p:cNvPr>
          <p:cNvSpPr txBox="1"/>
          <p:nvPr/>
        </p:nvSpPr>
        <p:spPr>
          <a:xfrm>
            <a:off x="541538" y="905523"/>
            <a:ext cx="10085033" cy="6370975"/>
          </a:xfrm>
          <a:prstGeom prst="rect">
            <a:avLst/>
          </a:prstGeom>
          <a:noFill/>
        </p:spPr>
        <p:txBody>
          <a:bodyPr wrap="square" rtlCol="0">
            <a:spAutoFit/>
          </a:bodyPr>
          <a:lstStyle/>
          <a:p>
            <a:pPr algn="ctr"/>
            <a:r>
              <a:rPr lang="en-US" sz="2400" b="0" i="0" dirty="0">
                <a:solidFill>
                  <a:schemeClr val="accent2">
                    <a:lumMod val="50000"/>
                  </a:schemeClr>
                </a:solidFill>
                <a:effectLst/>
                <a:latin typeface="Söhne"/>
              </a:rPr>
              <a:t>Customer Side Features in Restaurant Management System:</a:t>
            </a:r>
          </a:p>
          <a:p>
            <a:pPr algn="l">
              <a:buFont typeface="Arial" panose="020B0604020202020204" pitchFamily="34" charset="0"/>
              <a:buChar char="•"/>
            </a:pPr>
            <a:r>
              <a:rPr lang="en-US" sz="2400" b="0" i="0" dirty="0">
                <a:solidFill>
                  <a:schemeClr val="accent2">
                    <a:lumMod val="50000"/>
                  </a:schemeClr>
                </a:solidFill>
                <a:effectLst/>
                <a:latin typeface="Söhne"/>
              </a:rPr>
              <a:t>Menu display with clear descriptions and pictures of each dish</a:t>
            </a:r>
          </a:p>
          <a:p>
            <a:pPr algn="l">
              <a:buFont typeface="Arial" panose="020B0604020202020204" pitchFamily="34" charset="0"/>
              <a:buChar char="•"/>
            </a:pPr>
            <a:r>
              <a:rPr lang="en-US" sz="2400" b="0" i="0" dirty="0">
                <a:solidFill>
                  <a:schemeClr val="accent2">
                    <a:lumMod val="50000"/>
                  </a:schemeClr>
                </a:solidFill>
                <a:effectLst/>
                <a:latin typeface="Söhne"/>
              </a:rPr>
              <a:t>Online ordering with customization options</a:t>
            </a:r>
          </a:p>
          <a:p>
            <a:pPr algn="l">
              <a:buFont typeface="Arial" panose="020B0604020202020204" pitchFamily="34" charset="0"/>
              <a:buChar char="•"/>
            </a:pPr>
            <a:r>
              <a:rPr lang="en-US" sz="2400" b="0" i="0" dirty="0">
                <a:solidFill>
                  <a:schemeClr val="accent2">
                    <a:lumMod val="50000"/>
                  </a:schemeClr>
                </a:solidFill>
                <a:effectLst/>
                <a:latin typeface="Söhne"/>
              </a:rPr>
              <a:t>Reservation system for table booking</a:t>
            </a:r>
          </a:p>
          <a:p>
            <a:pPr algn="l">
              <a:buFont typeface="Arial" panose="020B0604020202020204" pitchFamily="34" charset="0"/>
              <a:buChar char="•"/>
            </a:pPr>
            <a:r>
              <a:rPr lang="en-US" sz="2400" b="0" i="0" dirty="0">
                <a:solidFill>
                  <a:schemeClr val="accent2">
                    <a:lumMod val="50000"/>
                  </a:schemeClr>
                </a:solidFill>
                <a:effectLst/>
                <a:latin typeface="Söhne"/>
              </a:rPr>
              <a:t>Multiple payment options including credit/debit cards, cash, and digital wallets</a:t>
            </a:r>
          </a:p>
          <a:p>
            <a:pPr algn="l">
              <a:buFont typeface="Arial" panose="020B0604020202020204" pitchFamily="34" charset="0"/>
              <a:buChar char="•"/>
            </a:pPr>
            <a:r>
              <a:rPr lang="en-US" sz="2400" b="0" i="0" dirty="0">
                <a:solidFill>
                  <a:schemeClr val="accent2">
                    <a:lumMod val="50000"/>
                  </a:schemeClr>
                </a:solidFill>
                <a:effectLst/>
                <a:latin typeface="Söhne"/>
              </a:rPr>
              <a:t>Feedback system for leaving reviews and ratings</a:t>
            </a:r>
          </a:p>
          <a:p>
            <a:pPr algn="l">
              <a:buFont typeface="Arial" panose="020B0604020202020204" pitchFamily="34" charset="0"/>
              <a:buChar char="•"/>
            </a:pPr>
            <a:endParaRPr lang="en-US" sz="2400" b="0" i="0" dirty="0">
              <a:solidFill>
                <a:schemeClr val="accent2">
                  <a:lumMod val="50000"/>
                </a:schemeClr>
              </a:solidFill>
              <a:effectLst/>
              <a:latin typeface="Söhne"/>
            </a:endParaRPr>
          </a:p>
          <a:p>
            <a:pPr algn="ctr"/>
            <a:r>
              <a:rPr lang="en-US" sz="2400" b="0" i="0" dirty="0">
                <a:solidFill>
                  <a:schemeClr val="accent2">
                    <a:lumMod val="50000"/>
                  </a:schemeClr>
                </a:solidFill>
                <a:effectLst/>
                <a:latin typeface="Söhne"/>
              </a:rPr>
              <a:t>Staff Side Features in Restaurant Management System:</a:t>
            </a:r>
          </a:p>
          <a:p>
            <a:pPr algn="l">
              <a:buFont typeface="Arial" panose="020B0604020202020204" pitchFamily="34" charset="0"/>
              <a:buChar char="•"/>
            </a:pPr>
            <a:r>
              <a:rPr lang="en-US" sz="2400" b="0" i="0" dirty="0">
                <a:solidFill>
                  <a:schemeClr val="accent2">
                    <a:lumMod val="50000"/>
                  </a:schemeClr>
                </a:solidFill>
                <a:effectLst/>
                <a:latin typeface="Söhne"/>
              </a:rPr>
              <a:t>Order management for viewing and managing all orders</a:t>
            </a:r>
          </a:p>
          <a:p>
            <a:pPr algn="l">
              <a:buFont typeface="Arial" panose="020B0604020202020204" pitchFamily="34" charset="0"/>
              <a:buChar char="•"/>
            </a:pPr>
            <a:r>
              <a:rPr lang="en-US" sz="2400" b="0" i="0" dirty="0">
                <a:solidFill>
                  <a:schemeClr val="accent2">
                    <a:lumMod val="50000"/>
                  </a:schemeClr>
                </a:solidFill>
                <a:effectLst/>
                <a:latin typeface="Söhne"/>
              </a:rPr>
              <a:t>Table management for assigning tables, managing waitlists, and tracking availability</a:t>
            </a:r>
          </a:p>
          <a:p>
            <a:pPr algn="l">
              <a:buFont typeface="Arial" panose="020B0604020202020204" pitchFamily="34" charset="0"/>
              <a:buChar char="•"/>
            </a:pPr>
            <a:r>
              <a:rPr lang="en-US" sz="2400" b="0" i="0" dirty="0">
                <a:solidFill>
                  <a:schemeClr val="accent2">
                    <a:lumMod val="50000"/>
                  </a:schemeClr>
                </a:solidFill>
                <a:effectLst/>
                <a:latin typeface="Söhne"/>
              </a:rPr>
              <a:t>Inventory management for tracking stock levels and setting up automated alerts</a:t>
            </a:r>
          </a:p>
          <a:p>
            <a:pPr algn="l">
              <a:buFont typeface="Arial" panose="020B0604020202020204" pitchFamily="34" charset="0"/>
              <a:buChar char="•"/>
            </a:pPr>
            <a:r>
              <a:rPr lang="en-US" sz="2400" b="0" i="0" dirty="0">
                <a:solidFill>
                  <a:schemeClr val="accent2">
                    <a:lumMod val="50000"/>
                  </a:schemeClr>
                </a:solidFill>
                <a:effectLst/>
                <a:latin typeface="Söhne"/>
              </a:rPr>
              <a:t>Employee management for tracking schedules, payroll, and performance</a:t>
            </a:r>
          </a:p>
          <a:p>
            <a:pPr algn="l">
              <a:buFont typeface="Arial" panose="020B0604020202020204" pitchFamily="34" charset="0"/>
              <a:buChar char="•"/>
            </a:pPr>
            <a:r>
              <a:rPr lang="en-US" sz="2400" b="0" i="0" dirty="0">
                <a:solidFill>
                  <a:schemeClr val="accent2">
                    <a:lumMod val="50000"/>
                  </a:schemeClr>
                </a:solidFill>
                <a:effectLst/>
                <a:latin typeface="Söhne"/>
              </a:rPr>
              <a:t>Reporting and analytics for generating reports on sales, revenue, and customer feedback.</a:t>
            </a:r>
          </a:p>
          <a:p>
            <a:endParaRPr lang="en-US" sz="2400" dirty="0">
              <a:solidFill>
                <a:schemeClr val="accent2">
                  <a:lumMod val="50000"/>
                </a:schemeClr>
              </a:solidFill>
            </a:endParaRPr>
          </a:p>
        </p:txBody>
      </p:sp>
    </p:spTree>
    <p:extLst>
      <p:ext uri="{BB962C8B-B14F-4D97-AF65-F5344CB8AC3E}">
        <p14:creationId xmlns:p14="http://schemas.microsoft.com/office/powerpoint/2010/main" val="15997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2/21/2023</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3074" name="Picture 2" descr="Do anything using html, css, javascript, ajax, jquery, php, mysql by  Dinukasj | Fiverr">
            <a:extLst>
              <a:ext uri="{FF2B5EF4-FFF2-40B4-BE49-F238E27FC236}">
                <a16:creationId xmlns:a16="http://schemas.microsoft.com/office/drawing/2014/main" id="{CD743186-C09F-3348-A36B-47E834360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273" y="1625678"/>
            <a:ext cx="4990221" cy="447534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E164A8F-2662-439B-B6B0-DD370DC84438}"/>
              </a:ext>
            </a:extLst>
          </p:cNvPr>
          <p:cNvSpPr txBox="1"/>
          <p:nvPr/>
        </p:nvSpPr>
        <p:spPr>
          <a:xfrm>
            <a:off x="2787588" y="319595"/>
            <a:ext cx="1535837" cy="1015663"/>
          </a:xfrm>
          <a:prstGeom prst="rect">
            <a:avLst/>
          </a:prstGeom>
          <a:noFill/>
        </p:spPr>
        <p:txBody>
          <a:bodyPr wrap="square" rtlCol="0">
            <a:spAutoFit/>
          </a:bodyPr>
          <a:lstStyle/>
          <a:p>
            <a:r>
              <a:rPr lang="en-US" sz="6000" b="1" dirty="0">
                <a:solidFill>
                  <a:schemeClr val="bg1"/>
                </a:solidFill>
              </a:rPr>
              <a:t>03</a:t>
            </a:r>
          </a:p>
        </p:txBody>
      </p:sp>
      <p:sp>
        <p:nvSpPr>
          <p:cNvPr id="14" name="Title 3">
            <a:extLst>
              <a:ext uri="{FF2B5EF4-FFF2-40B4-BE49-F238E27FC236}">
                <a16:creationId xmlns:a16="http://schemas.microsoft.com/office/drawing/2014/main" id="{C94BFD07-FFDD-BBA4-D363-C020052F67E2}"/>
              </a:ext>
            </a:extLst>
          </p:cNvPr>
          <p:cNvSpPr>
            <a:spLocks noGrp="1"/>
          </p:cNvSpPr>
          <p:nvPr>
            <p:ph type="title"/>
          </p:nvPr>
        </p:nvSpPr>
        <p:spPr>
          <a:xfrm>
            <a:off x="403865" y="269954"/>
            <a:ext cx="10499725" cy="1355724"/>
          </a:xfrm>
        </p:spPr>
        <p:txBody>
          <a:bodyPr/>
          <a:lstStyle/>
          <a:p>
            <a:r>
              <a:rPr lang="en-US" dirty="0"/>
              <a:t>Tools/Software</a:t>
            </a:r>
          </a:p>
        </p:txBody>
      </p:sp>
      <p:sp>
        <p:nvSpPr>
          <p:cNvPr id="2" name="TextBox 1">
            <a:extLst>
              <a:ext uri="{FF2B5EF4-FFF2-40B4-BE49-F238E27FC236}">
                <a16:creationId xmlns:a16="http://schemas.microsoft.com/office/drawing/2014/main" id="{BFAA1A60-F300-175D-D7D9-D5916CBD7978}"/>
              </a:ext>
            </a:extLst>
          </p:cNvPr>
          <p:cNvSpPr txBox="1"/>
          <p:nvPr/>
        </p:nvSpPr>
        <p:spPr>
          <a:xfrm>
            <a:off x="1642554" y="1899820"/>
            <a:ext cx="3533128" cy="3046988"/>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accent2">
                    <a:lumMod val="50000"/>
                  </a:schemeClr>
                </a:solidFill>
              </a:rPr>
              <a:t>Java</a:t>
            </a:r>
          </a:p>
          <a:p>
            <a:pPr marL="285750" indent="-285750">
              <a:buFont typeface="Arial" panose="020B0604020202020204" pitchFamily="34" charset="0"/>
              <a:buChar char="•"/>
            </a:pPr>
            <a:r>
              <a:rPr lang="en-US" sz="3200" dirty="0">
                <a:solidFill>
                  <a:schemeClr val="accent2">
                    <a:lumMod val="50000"/>
                  </a:schemeClr>
                </a:solidFill>
              </a:rPr>
              <a:t>HTML</a:t>
            </a:r>
          </a:p>
          <a:p>
            <a:pPr marL="285750" indent="-285750">
              <a:buFont typeface="Arial" panose="020B0604020202020204" pitchFamily="34" charset="0"/>
              <a:buChar char="•"/>
            </a:pPr>
            <a:r>
              <a:rPr lang="en-US" sz="3200" dirty="0">
                <a:solidFill>
                  <a:schemeClr val="accent2">
                    <a:lumMod val="50000"/>
                  </a:schemeClr>
                </a:solidFill>
              </a:rPr>
              <a:t>CSS</a:t>
            </a:r>
          </a:p>
          <a:p>
            <a:pPr marL="285750" indent="-285750">
              <a:buFont typeface="Arial" panose="020B0604020202020204" pitchFamily="34" charset="0"/>
              <a:buChar char="•"/>
            </a:pPr>
            <a:r>
              <a:rPr lang="en-US" sz="3200" dirty="0">
                <a:solidFill>
                  <a:schemeClr val="accent2">
                    <a:lumMod val="50000"/>
                  </a:schemeClr>
                </a:solidFill>
              </a:rPr>
              <a:t>JAVASCRIPT</a:t>
            </a:r>
          </a:p>
          <a:p>
            <a:pPr marL="285750" indent="-285750">
              <a:buFont typeface="Arial" panose="020B0604020202020204" pitchFamily="34" charset="0"/>
              <a:buChar char="•"/>
            </a:pPr>
            <a:r>
              <a:rPr lang="en-US" sz="3200" dirty="0">
                <a:solidFill>
                  <a:schemeClr val="accent2">
                    <a:lumMod val="50000"/>
                  </a:schemeClr>
                </a:solidFill>
              </a:rPr>
              <a:t>PHP</a:t>
            </a:r>
          </a:p>
          <a:p>
            <a:pPr marL="285750" indent="-285750">
              <a:buFont typeface="Arial" panose="020B0604020202020204" pitchFamily="34" charset="0"/>
              <a:buChar char="•"/>
            </a:pPr>
            <a:r>
              <a:rPr lang="en-US" sz="3200" dirty="0">
                <a:solidFill>
                  <a:schemeClr val="accent2">
                    <a:lumMod val="50000"/>
                  </a:schemeClr>
                </a:solidFill>
              </a:rPr>
              <a:t>MYSQL</a:t>
            </a:r>
          </a:p>
        </p:txBody>
      </p:sp>
    </p:spTree>
    <p:extLst>
      <p:ext uri="{BB962C8B-B14F-4D97-AF65-F5344CB8AC3E}">
        <p14:creationId xmlns:p14="http://schemas.microsoft.com/office/powerpoint/2010/main" val="152738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6BCBF4-9BF3-081F-0D86-80F3C88F2B34}"/>
              </a:ext>
            </a:extLst>
          </p:cNvPr>
          <p:cNvSpPr txBox="1"/>
          <p:nvPr/>
        </p:nvSpPr>
        <p:spPr>
          <a:xfrm>
            <a:off x="3064275" y="775314"/>
            <a:ext cx="6063449" cy="461665"/>
          </a:xfrm>
          <a:prstGeom prst="rect">
            <a:avLst/>
          </a:prstGeom>
          <a:noFill/>
        </p:spPr>
        <p:txBody>
          <a:bodyPr wrap="square" rtlCol="0">
            <a:spAutoFit/>
          </a:bodyPr>
          <a:lstStyle/>
          <a:p>
            <a:pPr algn="ctr"/>
            <a:r>
              <a:rPr lang="en-US" sz="2400" dirty="0">
                <a:solidFill>
                  <a:schemeClr val="accent2">
                    <a:lumMod val="50000"/>
                  </a:schemeClr>
                </a:solidFill>
              </a:rPr>
              <a:t>Platform for Technology</a:t>
            </a:r>
          </a:p>
        </p:txBody>
      </p:sp>
      <p:sp>
        <p:nvSpPr>
          <p:cNvPr id="3" name="TextBox 2">
            <a:extLst>
              <a:ext uri="{FF2B5EF4-FFF2-40B4-BE49-F238E27FC236}">
                <a16:creationId xmlns:a16="http://schemas.microsoft.com/office/drawing/2014/main" id="{7C780F9A-92DD-12CB-869F-244B8DE63D91}"/>
              </a:ext>
            </a:extLst>
          </p:cNvPr>
          <p:cNvSpPr txBox="1"/>
          <p:nvPr/>
        </p:nvSpPr>
        <p:spPr>
          <a:xfrm>
            <a:off x="1158622" y="2100579"/>
            <a:ext cx="10271464" cy="1631216"/>
          </a:xfrm>
          <a:prstGeom prst="rect">
            <a:avLst/>
          </a:prstGeom>
          <a:noFill/>
        </p:spPr>
        <p:txBody>
          <a:bodyPr wrap="square" rtlCol="0">
            <a:spAutoFit/>
          </a:bodyPr>
          <a:lstStyle/>
          <a:p>
            <a:r>
              <a:rPr lang="en-US" sz="2000" dirty="0">
                <a:solidFill>
                  <a:schemeClr val="accent2">
                    <a:lumMod val="50000"/>
                  </a:schemeClr>
                </a:solidFill>
              </a:rPr>
              <a:t>Front-end development.</a:t>
            </a:r>
          </a:p>
          <a:p>
            <a:r>
              <a:rPr lang="en-US" sz="2000" dirty="0">
                <a:solidFill>
                  <a:schemeClr val="accent2">
                    <a:lumMod val="50000"/>
                  </a:schemeClr>
                </a:solidFill>
              </a:rPr>
              <a:t> Back-end development</a:t>
            </a:r>
          </a:p>
          <a:p>
            <a:r>
              <a:rPr lang="en-US" sz="2000" dirty="0">
                <a:solidFill>
                  <a:schemeClr val="accent2">
                    <a:lumMod val="50000"/>
                  </a:schemeClr>
                </a:solidFill>
              </a:rPr>
              <a:t>Node.js. Web application frameworks</a:t>
            </a:r>
          </a:p>
          <a:p>
            <a:r>
              <a:rPr lang="en-US" sz="2000" dirty="0">
                <a:solidFill>
                  <a:schemeClr val="accent2">
                    <a:lumMod val="50000"/>
                  </a:schemeClr>
                </a:solidFill>
              </a:rPr>
              <a:t> Applications Requirements</a:t>
            </a:r>
          </a:p>
          <a:p>
            <a:r>
              <a:rPr lang="en-US" sz="2000" dirty="0">
                <a:solidFill>
                  <a:schemeClr val="accent2">
                    <a:lumMod val="50000"/>
                  </a:schemeClr>
                </a:solidFill>
              </a:rPr>
              <a:t>Power BI</a:t>
            </a:r>
          </a:p>
        </p:txBody>
      </p:sp>
      <p:pic>
        <p:nvPicPr>
          <p:cNvPr id="10" name="Picture 9">
            <a:extLst>
              <a:ext uri="{FF2B5EF4-FFF2-40B4-BE49-F238E27FC236}">
                <a16:creationId xmlns:a16="http://schemas.microsoft.com/office/drawing/2014/main" id="{0A283068-9A0F-9602-FC0D-41A1DAA5FC63}"/>
              </a:ext>
            </a:extLst>
          </p:cNvPr>
          <p:cNvPicPr>
            <a:picLocks noChangeAspect="1"/>
          </p:cNvPicPr>
          <p:nvPr/>
        </p:nvPicPr>
        <p:blipFill>
          <a:blip r:embed="rId2"/>
          <a:stretch>
            <a:fillRect/>
          </a:stretch>
        </p:blipFill>
        <p:spPr>
          <a:xfrm>
            <a:off x="6813089" y="2100579"/>
            <a:ext cx="3998894" cy="2247922"/>
          </a:xfrm>
          <a:prstGeom prst="rect">
            <a:avLst/>
          </a:prstGeom>
        </p:spPr>
      </p:pic>
    </p:spTree>
    <p:extLst>
      <p:ext uri="{BB962C8B-B14F-4D97-AF65-F5344CB8AC3E}">
        <p14:creationId xmlns:p14="http://schemas.microsoft.com/office/powerpoint/2010/main" val="3483999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Date Placeholder 13">
            <a:extLst>
              <a:ext uri="{FF2B5EF4-FFF2-40B4-BE49-F238E27FC236}">
                <a16:creationId xmlns:a16="http://schemas.microsoft.com/office/drawing/2014/main" id="{EF6002B2-219C-4BAA-A95C-36538E39AEAC}"/>
              </a:ext>
            </a:extLst>
          </p:cNvPr>
          <p:cNvSpPr>
            <a:spLocks noGrp="1"/>
          </p:cNvSpPr>
          <p:nvPr>
            <p:ph type="dt" sz="half" idx="2"/>
          </p:nvPr>
        </p:nvSpPr>
        <p:spPr/>
        <p:txBody>
          <a:bodyPr/>
          <a:lstStyle/>
          <a:p>
            <a:fld id="{27AB0102-8ACA-4214-A839-9665520705F6}" type="datetime1">
              <a:rPr lang="en-US" smtClean="0"/>
              <a:pPr/>
              <a:t>2/21/2023</a:t>
            </a:fld>
            <a:endParaRPr lang="en-US" dirty="0"/>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6" name="TextBox 5">
            <a:extLst>
              <a:ext uri="{FF2B5EF4-FFF2-40B4-BE49-F238E27FC236}">
                <a16:creationId xmlns:a16="http://schemas.microsoft.com/office/drawing/2014/main" id="{E0021BE2-BB30-9CBA-65A0-8BB30416AF47}"/>
              </a:ext>
            </a:extLst>
          </p:cNvPr>
          <p:cNvSpPr txBox="1"/>
          <p:nvPr/>
        </p:nvSpPr>
        <p:spPr>
          <a:xfrm>
            <a:off x="1358283" y="1740022"/>
            <a:ext cx="2388093" cy="2031325"/>
          </a:xfrm>
          <a:prstGeom prst="rect">
            <a:avLst/>
          </a:prstGeom>
          <a:noFill/>
        </p:spPr>
        <p:txBody>
          <a:bodyPr wrap="square" rtlCol="0">
            <a:spAutoFit/>
          </a:bodyPr>
          <a:lstStyle/>
          <a:p>
            <a:pPr algn="l"/>
            <a:r>
              <a:rPr lang="en-US" b="1" i="0" dirty="0">
                <a:solidFill>
                  <a:schemeClr val="accent2">
                    <a:lumMod val="50000"/>
                  </a:schemeClr>
                </a:solidFill>
                <a:effectLst/>
                <a:latin typeface="Merriweather" panose="00000500000000000000" pitchFamily="2" charset="0"/>
              </a:rPr>
              <a:t>Hardware:</a:t>
            </a:r>
            <a:r>
              <a:rPr lang="en-US" b="0" i="0" dirty="0">
                <a:solidFill>
                  <a:schemeClr val="accent2">
                    <a:lumMod val="50000"/>
                  </a:schemeClr>
                </a:solidFill>
                <a:effectLst/>
                <a:latin typeface="Merriweather" panose="00000500000000000000" pitchFamily="2" charset="0"/>
              </a:rPr>
              <a:t> </a:t>
            </a:r>
          </a:p>
          <a:p>
            <a:pPr algn="l"/>
            <a:r>
              <a:rPr lang="en-US" b="0" i="0" dirty="0">
                <a:solidFill>
                  <a:schemeClr val="accent2">
                    <a:lumMod val="50000"/>
                  </a:schemeClr>
                </a:solidFill>
                <a:effectLst/>
                <a:latin typeface="Merriweather" panose="00000500000000000000" pitchFamily="2" charset="0"/>
              </a:rPr>
              <a:t>Touch-screen device, Card swipe device and any general purpose desktop. </a:t>
            </a:r>
          </a:p>
          <a:p>
            <a:endParaRPr lang="en-US" dirty="0">
              <a:solidFill>
                <a:schemeClr val="accent2">
                  <a:lumMod val="50000"/>
                </a:schemeClr>
              </a:solidFill>
            </a:endParaRPr>
          </a:p>
        </p:txBody>
      </p:sp>
      <p:pic>
        <p:nvPicPr>
          <p:cNvPr id="4098" name="Picture 2" descr="Payment terminal - Wikipedia">
            <a:extLst>
              <a:ext uri="{FF2B5EF4-FFF2-40B4-BE49-F238E27FC236}">
                <a16:creationId xmlns:a16="http://schemas.microsoft.com/office/drawing/2014/main" id="{2AD54F92-E4DD-BBFB-D745-B051AE48B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2179" y="1810115"/>
            <a:ext cx="3238944" cy="357512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Buy 23.8 Full HD IPS All-in-One Desktop Computer with Windows 11 - Intel  N4120 QuadCore, 4GB RAM, 128GB SSD, Dual-Band WiFi, Bluetooth, Expandable  HDD - AIO PC with Front Camera, Wireless Keyboard,">
            <a:extLst>
              <a:ext uri="{FF2B5EF4-FFF2-40B4-BE49-F238E27FC236}">
                <a16:creationId xmlns:a16="http://schemas.microsoft.com/office/drawing/2014/main" id="{9BE0B288-A246-8872-AF16-70FD96E01F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878" y="1810115"/>
            <a:ext cx="3920799" cy="253030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007E8C3-3009-C73F-7258-696216127193}"/>
              </a:ext>
            </a:extLst>
          </p:cNvPr>
          <p:cNvSpPr txBox="1"/>
          <p:nvPr/>
        </p:nvSpPr>
        <p:spPr>
          <a:xfrm>
            <a:off x="3080551" y="328473"/>
            <a:ext cx="1260629" cy="1015663"/>
          </a:xfrm>
          <a:prstGeom prst="rect">
            <a:avLst/>
          </a:prstGeom>
          <a:noFill/>
        </p:spPr>
        <p:txBody>
          <a:bodyPr wrap="square" rtlCol="0">
            <a:spAutoFit/>
          </a:bodyPr>
          <a:lstStyle/>
          <a:p>
            <a:r>
              <a:rPr lang="en-US" sz="6000" b="1" dirty="0">
                <a:solidFill>
                  <a:schemeClr val="bg1"/>
                </a:solidFill>
              </a:rPr>
              <a:t>04</a:t>
            </a:r>
          </a:p>
        </p:txBody>
      </p:sp>
      <p:sp>
        <p:nvSpPr>
          <p:cNvPr id="10" name="Title 1">
            <a:extLst>
              <a:ext uri="{FF2B5EF4-FFF2-40B4-BE49-F238E27FC236}">
                <a16:creationId xmlns:a16="http://schemas.microsoft.com/office/drawing/2014/main" id="{D6389466-68D7-AB0F-0C3D-F82A32244445}"/>
              </a:ext>
            </a:extLst>
          </p:cNvPr>
          <p:cNvSpPr>
            <a:spLocks noGrp="1"/>
          </p:cNvSpPr>
          <p:nvPr>
            <p:ph type="title"/>
          </p:nvPr>
        </p:nvSpPr>
        <p:spPr>
          <a:xfrm>
            <a:off x="-88777" y="221402"/>
            <a:ext cx="10499725" cy="1355724"/>
          </a:xfrm>
        </p:spPr>
        <p:txBody>
          <a:bodyPr/>
          <a:lstStyle/>
          <a:p>
            <a:r>
              <a:rPr lang="en-US" dirty="0"/>
              <a:t>Hardware</a:t>
            </a:r>
          </a:p>
        </p:txBody>
      </p:sp>
    </p:spTree>
    <p:extLst>
      <p:ext uri="{BB962C8B-B14F-4D97-AF65-F5344CB8AC3E}">
        <p14:creationId xmlns:p14="http://schemas.microsoft.com/office/powerpoint/2010/main" val="421291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C86FB2-0779-AB56-80C4-8C30673A3BA7}"/>
              </a:ext>
            </a:extLst>
          </p:cNvPr>
          <p:cNvSpPr txBox="1"/>
          <p:nvPr/>
        </p:nvSpPr>
        <p:spPr>
          <a:xfrm>
            <a:off x="896645" y="284085"/>
            <a:ext cx="1651246" cy="1107996"/>
          </a:xfrm>
          <a:prstGeom prst="rect">
            <a:avLst/>
          </a:prstGeom>
          <a:noFill/>
        </p:spPr>
        <p:txBody>
          <a:bodyPr wrap="square" rtlCol="0">
            <a:spAutoFit/>
          </a:bodyPr>
          <a:lstStyle/>
          <a:p>
            <a:r>
              <a:rPr lang="en-US" sz="6600" b="1" dirty="0">
                <a:solidFill>
                  <a:schemeClr val="bg1"/>
                </a:solidFill>
              </a:rPr>
              <a:t>05</a:t>
            </a:r>
          </a:p>
        </p:txBody>
      </p:sp>
      <p:sp>
        <p:nvSpPr>
          <p:cNvPr id="7" name="TextBox 6">
            <a:extLst>
              <a:ext uri="{FF2B5EF4-FFF2-40B4-BE49-F238E27FC236}">
                <a16:creationId xmlns:a16="http://schemas.microsoft.com/office/drawing/2014/main" id="{D3411FF1-BBEE-1BC0-3DD2-623AC74315DA}"/>
              </a:ext>
            </a:extLst>
          </p:cNvPr>
          <p:cNvSpPr txBox="1"/>
          <p:nvPr/>
        </p:nvSpPr>
        <p:spPr>
          <a:xfrm>
            <a:off x="1660124" y="468751"/>
            <a:ext cx="6791418" cy="769441"/>
          </a:xfrm>
          <a:prstGeom prst="rect">
            <a:avLst/>
          </a:prstGeom>
          <a:noFill/>
        </p:spPr>
        <p:txBody>
          <a:bodyPr wrap="square" rtlCol="0">
            <a:spAutoFit/>
          </a:bodyPr>
          <a:lstStyle/>
          <a:p>
            <a:r>
              <a:rPr lang="en-US" sz="4400" dirty="0">
                <a:solidFill>
                  <a:schemeClr val="accent2">
                    <a:lumMod val="50000"/>
                  </a:schemeClr>
                </a:solidFill>
              </a:rPr>
              <a:t>Advantages</a:t>
            </a:r>
          </a:p>
        </p:txBody>
      </p:sp>
      <p:sp>
        <p:nvSpPr>
          <p:cNvPr id="8" name="TextBox 7">
            <a:extLst>
              <a:ext uri="{FF2B5EF4-FFF2-40B4-BE49-F238E27FC236}">
                <a16:creationId xmlns:a16="http://schemas.microsoft.com/office/drawing/2014/main" id="{A5438A9E-7362-4541-1691-13FAEECD2F70}"/>
              </a:ext>
            </a:extLst>
          </p:cNvPr>
          <p:cNvSpPr txBox="1"/>
          <p:nvPr/>
        </p:nvSpPr>
        <p:spPr>
          <a:xfrm>
            <a:off x="827101" y="1905506"/>
            <a:ext cx="4887158"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accent2">
                    <a:lumMod val="50000"/>
                  </a:schemeClr>
                </a:solidFill>
                <a:effectLst/>
                <a:latin typeface="Merriweather" panose="00000500000000000000" pitchFamily="2" charset="0"/>
              </a:rPr>
              <a:t>Better customer/user experience</a:t>
            </a:r>
          </a:p>
          <a:p>
            <a:pPr algn="l"/>
            <a:endParaRPr lang="en-US" sz="2400" dirty="0">
              <a:solidFill>
                <a:schemeClr val="accent2">
                  <a:lumMod val="50000"/>
                </a:schemeClr>
              </a:solidFill>
              <a:latin typeface="Merriweather" panose="00000500000000000000" pitchFamily="2" charset="0"/>
            </a:endParaRPr>
          </a:p>
          <a:p>
            <a:pPr algn="l">
              <a:buFont typeface="Arial" panose="020B0604020202020204" pitchFamily="34" charset="0"/>
              <a:buChar char="•"/>
            </a:pPr>
            <a:r>
              <a:rPr lang="en-US" sz="2400" b="0" i="0" dirty="0">
                <a:solidFill>
                  <a:schemeClr val="accent2">
                    <a:lumMod val="50000"/>
                  </a:schemeClr>
                </a:solidFill>
                <a:effectLst/>
                <a:latin typeface="Merriweather" panose="00000500000000000000" pitchFamily="2" charset="0"/>
              </a:rPr>
              <a:t>Time saver</a:t>
            </a:r>
          </a:p>
          <a:p>
            <a:pPr algn="l">
              <a:buFont typeface="Arial" panose="020B0604020202020204" pitchFamily="34" charset="0"/>
              <a:buChar char="•"/>
            </a:pPr>
            <a:endParaRPr lang="en-US" sz="2400" dirty="0">
              <a:solidFill>
                <a:schemeClr val="accent2">
                  <a:lumMod val="50000"/>
                </a:schemeClr>
              </a:solidFill>
              <a:latin typeface="Merriweather" panose="00000500000000000000" pitchFamily="2" charset="0"/>
            </a:endParaRPr>
          </a:p>
          <a:p>
            <a:pPr algn="l">
              <a:buFont typeface="Arial" panose="020B0604020202020204" pitchFamily="34" charset="0"/>
              <a:buChar char="•"/>
            </a:pPr>
            <a:r>
              <a:rPr lang="en-US" sz="2400" b="0" i="0" dirty="0">
                <a:solidFill>
                  <a:schemeClr val="accent2">
                    <a:lumMod val="50000"/>
                  </a:schemeClr>
                </a:solidFill>
                <a:effectLst/>
                <a:latin typeface="Merriweather" panose="00000500000000000000" pitchFamily="2" charset="0"/>
              </a:rPr>
              <a:t>No confusions</a:t>
            </a:r>
          </a:p>
          <a:p>
            <a:pPr algn="l"/>
            <a:endParaRPr lang="en-US" sz="2400" b="0" i="0" dirty="0">
              <a:solidFill>
                <a:schemeClr val="accent2">
                  <a:lumMod val="50000"/>
                </a:schemeClr>
              </a:solidFill>
              <a:effectLst/>
              <a:latin typeface="Merriweather" panose="00000500000000000000" pitchFamily="2" charset="0"/>
            </a:endParaRPr>
          </a:p>
          <a:p>
            <a:pPr algn="l">
              <a:buFont typeface="Arial" panose="020B0604020202020204" pitchFamily="34" charset="0"/>
              <a:buChar char="•"/>
            </a:pPr>
            <a:r>
              <a:rPr lang="en-US" sz="2400" b="0" i="0" dirty="0">
                <a:solidFill>
                  <a:schemeClr val="accent2">
                    <a:lumMod val="50000"/>
                  </a:schemeClr>
                </a:solidFill>
                <a:effectLst/>
                <a:latin typeface="Merriweather" panose="00000500000000000000" pitchFamily="2" charset="0"/>
              </a:rPr>
              <a:t>Easy payments</a:t>
            </a:r>
            <a:endParaRPr lang="en-US" sz="2400" dirty="0">
              <a:solidFill>
                <a:schemeClr val="accent2">
                  <a:lumMod val="50000"/>
                </a:schemeClr>
              </a:solidFill>
            </a:endParaRPr>
          </a:p>
        </p:txBody>
      </p:sp>
      <p:pic>
        <p:nvPicPr>
          <p:cNvPr id="5126" name="Picture 6" descr="Time Saver Clock Words Efficient Productive Work Advice Stock Illustration  - Illustration of ideas, conserve: 48648779">
            <a:extLst>
              <a:ext uri="{FF2B5EF4-FFF2-40B4-BE49-F238E27FC236}">
                <a16:creationId xmlns:a16="http://schemas.microsoft.com/office/drawing/2014/main" id="{C578884D-AE2C-C4D7-4C4B-FC5DBB64E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7787" y="4104312"/>
            <a:ext cx="2303755" cy="2015786"/>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8" descr="5 Ways To Improve Your Customer Service">
            <a:extLst>
              <a:ext uri="{FF2B5EF4-FFF2-40B4-BE49-F238E27FC236}">
                <a16:creationId xmlns:a16="http://schemas.microsoft.com/office/drawing/2014/main" id="{81E4581A-180B-E3CE-43EA-1BF5C8078CD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30" name="Picture 10" descr="Customer Service - 6 Steps to provide exceptional service - Potential.com">
            <a:extLst>
              <a:ext uri="{FF2B5EF4-FFF2-40B4-BE49-F238E27FC236}">
                <a16:creationId xmlns:a16="http://schemas.microsoft.com/office/drawing/2014/main" id="{04428D7F-15A7-81F6-71A9-8755BDA0F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95602"/>
            <a:ext cx="4776187" cy="237969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UBA, Cellulant In New Deal To Boost Payments Across 19 African Countries –  Prime Business Africa">
            <a:extLst>
              <a:ext uri="{FF2B5EF4-FFF2-40B4-BE49-F238E27FC236}">
                <a16:creationId xmlns:a16="http://schemas.microsoft.com/office/drawing/2014/main" id="{4AFF5B9E-F7E6-7408-BE4C-7CA691ADD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0883" y="4104312"/>
            <a:ext cx="2191304" cy="1947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706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6C7321-E244-D33F-02F4-542048738A8B}"/>
              </a:ext>
            </a:extLst>
          </p:cNvPr>
          <p:cNvSpPr txBox="1"/>
          <p:nvPr/>
        </p:nvSpPr>
        <p:spPr>
          <a:xfrm>
            <a:off x="4956810" y="335279"/>
            <a:ext cx="2278380" cy="461665"/>
          </a:xfrm>
          <a:prstGeom prst="rect">
            <a:avLst/>
          </a:prstGeom>
          <a:noFill/>
        </p:spPr>
        <p:txBody>
          <a:bodyPr wrap="square" rtlCol="0">
            <a:spAutoFit/>
          </a:bodyPr>
          <a:lstStyle/>
          <a:p>
            <a:pPr algn="ctr"/>
            <a:r>
              <a:rPr lang="en-US" sz="2400" dirty="0">
                <a:solidFill>
                  <a:schemeClr val="accent2">
                    <a:lumMod val="50000"/>
                  </a:schemeClr>
                </a:solidFill>
              </a:rPr>
              <a:t>Scope</a:t>
            </a:r>
          </a:p>
        </p:txBody>
      </p:sp>
      <p:sp>
        <p:nvSpPr>
          <p:cNvPr id="5" name="TextBox 4">
            <a:extLst>
              <a:ext uri="{FF2B5EF4-FFF2-40B4-BE49-F238E27FC236}">
                <a16:creationId xmlns:a16="http://schemas.microsoft.com/office/drawing/2014/main" id="{646A30CD-181C-8B03-C514-A03DA1CE638B}"/>
              </a:ext>
            </a:extLst>
          </p:cNvPr>
          <p:cNvSpPr txBox="1"/>
          <p:nvPr/>
        </p:nvSpPr>
        <p:spPr>
          <a:xfrm>
            <a:off x="792480" y="883920"/>
            <a:ext cx="10187940" cy="4801314"/>
          </a:xfrm>
          <a:prstGeom prst="rect">
            <a:avLst/>
          </a:prstGeom>
          <a:noFill/>
        </p:spPr>
        <p:txBody>
          <a:bodyPr wrap="square" rtlCol="0">
            <a:spAutoFit/>
          </a:bodyPr>
          <a:lstStyle/>
          <a:p>
            <a:r>
              <a:rPr lang="en-US" dirty="0">
                <a:solidFill>
                  <a:schemeClr val="accent2">
                    <a:lumMod val="50000"/>
                  </a:schemeClr>
                </a:solidFill>
              </a:rPr>
              <a:t>The project scope for a smart restaurant using QR code technology includes the development of a custom QR code system that allows customers to access menus, place orders, and make payments using their mobile devices. The QR code system will be integrated with the restaurant's existing POS system to enable efficient order processing and payment. Additionally, a digital feedback system will be implemented to allow customers to leave feedback on their dining experience using their mobile devices. Data collected from the QR code system and digital feedback system will be analyzed to gain insights into customer behavior and preferences. Based on this data analysis, targeted marketing campaigns and promotions will be developed to better meet the needs of the customers. To ensure smooth and efficient operations, staff will be trained on the use of the QR code system and digital feedback system. The QR code system will be regularly maintained and updated to ensure compatibility with new mobile devices and operating systems. The QR code system will also be integrated with the restaurant's loyalty program, allowing customers to earn rewards for their purchases. A privacy and security policy will be implemented to address customer concerns about the use of QR code technology. Finally, the QR code system and digital feedback system will be regularly evaluated to ensure they are meeting the needs of the customers and the restaurant.</a:t>
            </a:r>
          </a:p>
        </p:txBody>
      </p:sp>
    </p:spTree>
    <p:extLst>
      <p:ext uri="{BB962C8B-B14F-4D97-AF65-F5344CB8AC3E}">
        <p14:creationId xmlns:p14="http://schemas.microsoft.com/office/powerpoint/2010/main" val="4187031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182399-9FC9-E4C1-D088-83FD58957A71}"/>
              </a:ext>
            </a:extLst>
          </p:cNvPr>
          <p:cNvSpPr txBox="1"/>
          <p:nvPr/>
        </p:nvSpPr>
        <p:spPr>
          <a:xfrm>
            <a:off x="3796553" y="430305"/>
            <a:ext cx="4598894" cy="584775"/>
          </a:xfrm>
          <a:prstGeom prst="rect">
            <a:avLst/>
          </a:prstGeom>
          <a:noFill/>
        </p:spPr>
        <p:txBody>
          <a:bodyPr wrap="square" rtlCol="0">
            <a:spAutoFit/>
          </a:bodyPr>
          <a:lstStyle/>
          <a:p>
            <a:pPr algn="ctr"/>
            <a:r>
              <a:rPr lang="en-US" sz="3200" dirty="0">
                <a:solidFill>
                  <a:schemeClr val="accent2">
                    <a:lumMod val="50000"/>
                  </a:schemeClr>
                </a:solidFill>
              </a:rPr>
              <a:t>Area of Use</a:t>
            </a:r>
          </a:p>
        </p:txBody>
      </p:sp>
      <p:sp>
        <p:nvSpPr>
          <p:cNvPr id="3" name="TextBox 2">
            <a:extLst>
              <a:ext uri="{FF2B5EF4-FFF2-40B4-BE49-F238E27FC236}">
                <a16:creationId xmlns:a16="http://schemas.microsoft.com/office/drawing/2014/main" id="{79A7F54B-FE7C-0C39-A0AA-DE96887275C0}"/>
              </a:ext>
            </a:extLst>
          </p:cNvPr>
          <p:cNvSpPr txBox="1"/>
          <p:nvPr/>
        </p:nvSpPr>
        <p:spPr>
          <a:xfrm>
            <a:off x="1524001" y="1469102"/>
            <a:ext cx="8211671" cy="2246769"/>
          </a:xfrm>
          <a:prstGeom prst="rect">
            <a:avLst/>
          </a:prstGeom>
          <a:noFill/>
        </p:spPr>
        <p:txBody>
          <a:bodyPr wrap="square" rtlCol="0">
            <a:spAutoFit/>
          </a:bodyPr>
          <a:lstStyle/>
          <a:p>
            <a:pPr algn="l">
              <a:buFont typeface="+mj-lt"/>
              <a:buAutoNum type="arabicPeriod"/>
            </a:pPr>
            <a:r>
              <a:rPr lang="en-US" sz="2000" b="0" i="0" dirty="0">
                <a:solidFill>
                  <a:schemeClr val="accent2">
                    <a:lumMod val="50000"/>
                  </a:schemeClr>
                </a:solidFill>
                <a:effectLst/>
                <a:latin typeface="Söhne"/>
              </a:rPr>
              <a:t>Ordering and payment</a:t>
            </a:r>
          </a:p>
          <a:p>
            <a:pPr algn="l">
              <a:buFont typeface="+mj-lt"/>
              <a:buAutoNum type="arabicPeriod"/>
            </a:pPr>
            <a:r>
              <a:rPr lang="en-US" sz="2000" b="0" i="0" dirty="0">
                <a:solidFill>
                  <a:schemeClr val="accent2">
                    <a:lumMod val="50000"/>
                  </a:schemeClr>
                </a:solidFill>
                <a:effectLst/>
                <a:latin typeface="Söhne"/>
              </a:rPr>
              <a:t>Inventory management</a:t>
            </a:r>
          </a:p>
          <a:p>
            <a:pPr algn="l">
              <a:buFont typeface="+mj-lt"/>
              <a:buAutoNum type="arabicPeriod"/>
            </a:pPr>
            <a:r>
              <a:rPr lang="en-US" sz="2000" b="0" i="0" dirty="0">
                <a:solidFill>
                  <a:schemeClr val="accent2">
                    <a:lumMod val="50000"/>
                  </a:schemeClr>
                </a:solidFill>
                <a:effectLst/>
                <a:latin typeface="Söhne"/>
              </a:rPr>
              <a:t>Kitchen management</a:t>
            </a:r>
          </a:p>
          <a:p>
            <a:pPr algn="l">
              <a:buFont typeface="+mj-lt"/>
              <a:buAutoNum type="arabicPeriod"/>
            </a:pPr>
            <a:r>
              <a:rPr lang="en-US" sz="2000" b="0" i="0" dirty="0">
                <a:solidFill>
                  <a:schemeClr val="accent2">
                    <a:lumMod val="50000"/>
                  </a:schemeClr>
                </a:solidFill>
                <a:effectLst/>
                <a:latin typeface="Söhne"/>
              </a:rPr>
              <a:t>Customer service</a:t>
            </a:r>
          </a:p>
          <a:p>
            <a:pPr algn="l">
              <a:buFont typeface="+mj-lt"/>
              <a:buAutoNum type="arabicPeriod"/>
            </a:pPr>
            <a:r>
              <a:rPr lang="en-US" sz="2000" b="0" i="0" dirty="0">
                <a:solidFill>
                  <a:schemeClr val="accent2">
                    <a:lumMod val="50000"/>
                  </a:schemeClr>
                </a:solidFill>
                <a:effectLst/>
                <a:latin typeface="Söhne"/>
              </a:rPr>
              <a:t>Marketing and loyalty programs</a:t>
            </a:r>
          </a:p>
          <a:p>
            <a:pPr algn="l">
              <a:buFont typeface="+mj-lt"/>
              <a:buAutoNum type="arabicPeriod"/>
            </a:pPr>
            <a:r>
              <a:rPr lang="en-US" sz="2000" b="0" i="0" dirty="0">
                <a:solidFill>
                  <a:schemeClr val="accent2">
                    <a:lumMod val="50000"/>
                  </a:schemeClr>
                </a:solidFill>
                <a:effectLst/>
                <a:latin typeface="Söhne"/>
              </a:rPr>
              <a:t>Analytics and reporting</a:t>
            </a:r>
          </a:p>
          <a:p>
            <a:endParaRPr lang="en-US" sz="2000" dirty="0">
              <a:solidFill>
                <a:schemeClr val="accent2">
                  <a:lumMod val="50000"/>
                </a:schemeClr>
              </a:solidFill>
            </a:endParaRPr>
          </a:p>
        </p:txBody>
      </p:sp>
    </p:spTree>
    <p:extLst>
      <p:ext uri="{BB962C8B-B14F-4D97-AF65-F5344CB8AC3E}">
        <p14:creationId xmlns:p14="http://schemas.microsoft.com/office/powerpoint/2010/main" val="493738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EBC6BC-47C4-6228-F17D-5D29F1CBC735}"/>
              </a:ext>
            </a:extLst>
          </p:cNvPr>
          <p:cNvSpPr txBox="1"/>
          <p:nvPr/>
        </p:nvSpPr>
        <p:spPr>
          <a:xfrm>
            <a:off x="2371164" y="950259"/>
            <a:ext cx="7449671" cy="1384995"/>
          </a:xfrm>
          <a:prstGeom prst="rect">
            <a:avLst/>
          </a:prstGeom>
          <a:noFill/>
        </p:spPr>
        <p:txBody>
          <a:bodyPr wrap="square" rtlCol="0">
            <a:spAutoFit/>
          </a:bodyPr>
          <a:lstStyle/>
          <a:p>
            <a:pPr algn="ctr"/>
            <a:r>
              <a:rPr lang="en-US" sz="2800" dirty="0">
                <a:solidFill>
                  <a:schemeClr val="accent2">
                    <a:lumMod val="50000"/>
                  </a:schemeClr>
                </a:solidFill>
              </a:rPr>
              <a:t>Example (Real use- video)</a:t>
            </a:r>
          </a:p>
          <a:p>
            <a:pPr algn="ctr"/>
            <a:endParaRPr lang="en-US" sz="2800" dirty="0">
              <a:solidFill>
                <a:schemeClr val="accent2">
                  <a:lumMod val="50000"/>
                </a:schemeClr>
              </a:solidFill>
            </a:endParaRPr>
          </a:p>
          <a:p>
            <a:pPr algn="ctr"/>
            <a:r>
              <a:rPr lang="en-US" sz="2800" dirty="0">
                <a:solidFill>
                  <a:schemeClr val="accent2">
                    <a:lumMod val="50000"/>
                  </a:schemeClr>
                </a:solidFill>
              </a:rPr>
              <a:t>Link: </a:t>
            </a:r>
            <a:r>
              <a:rPr lang="en-US" sz="2800" dirty="0">
                <a:solidFill>
                  <a:schemeClr val="accent2">
                    <a:lumMod val="50000"/>
                  </a:schemeClr>
                </a:solidFill>
                <a:hlinkClick r:id="rId2"/>
              </a:rPr>
              <a:t>https://youtu.be/lGAJCEpDl7A</a:t>
            </a:r>
            <a:endParaRPr lang="en-US" sz="2800" dirty="0">
              <a:solidFill>
                <a:schemeClr val="accent2">
                  <a:lumMod val="50000"/>
                </a:schemeClr>
              </a:solidFill>
            </a:endParaRPr>
          </a:p>
        </p:txBody>
      </p:sp>
    </p:spTree>
    <p:extLst>
      <p:ext uri="{BB962C8B-B14F-4D97-AF65-F5344CB8AC3E}">
        <p14:creationId xmlns:p14="http://schemas.microsoft.com/office/powerpoint/2010/main" val="2700185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15A1BD-8651-BE9E-8476-0D7C7BF0DE74}"/>
              </a:ext>
            </a:extLst>
          </p:cNvPr>
          <p:cNvSpPr txBox="1"/>
          <p:nvPr/>
        </p:nvSpPr>
        <p:spPr>
          <a:xfrm>
            <a:off x="349624" y="645458"/>
            <a:ext cx="11241741" cy="4893647"/>
          </a:xfrm>
          <a:prstGeom prst="rect">
            <a:avLst/>
          </a:prstGeom>
          <a:noFill/>
        </p:spPr>
        <p:txBody>
          <a:bodyPr wrap="square" rtlCol="0">
            <a:spAutoFit/>
          </a:bodyPr>
          <a:lstStyle/>
          <a:p>
            <a:pPr algn="ctr"/>
            <a:r>
              <a:rPr lang="en-US" sz="2400" dirty="0">
                <a:solidFill>
                  <a:schemeClr val="accent2">
                    <a:lumMod val="50000"/>
                  </a:schemeClr>
                </a:solidFill>
              </a:rPr>
              <a:t>References </a:t>
            </a:r>
          </a:p>
          <a:p>
            <a:endParaRPr lang="en-US" dirty="0"/>
          </a:p>
          <a:p>
            <a:endParaRPr lang="en-US" dirty="0"/>
          </a:p>
          <a:p>
            <a:endParaRPr lang="en-US" dirty="0"/>
          </a:p>
          <a:p>
            <a:pPr marL="342900" indent="-342900">
              <a:buAutoNum type="arabicPeriod"/>
            </a:pPr>
            <a:r>
              <a:rPr lang="en-US" dirty="0">
                <a:hlinkClick r:id="rId2"/>
              </a:rPr>
              <a:t>www.w3school.com </a:t>
            </a:r>
            <a:endParaRPr lang="en-US" dirty="0"/>
          </a:p>
          <a:p>
            <a:pPr marL="342900" indent="-342900">
              <a:buAutoNum type="arabicPeriod"/>
            </a:pPr>
            <a:r>
              <a:rPr lang="en-US" dirty="0">
                <a:hlinkClick r:id="rId3"/>
              </a:rPr>
              <a:t>https://nodejs.org/en/docs/ </a:t>
            </a:r>
            <a:endParaRPr lang="en-US" dirty="0"/>
          </a:p>
          <a:p>
            <a:pPr marL="342900" indent="-342900">
              <a:buAutoNum type="arabicPeriod"/>
            </a:pPr>
            <a:r>
              <a:rPr lang="en-US" dirty="0">
                <a:hlinkClick r:id="rId4"/>
              </a:rPr>
              <a:t>https://www.mongodb.com/home </a:t>
            </a:r>
            <a:endParaRPr lang="en-US" dirty="0"/>
          </a:p>
          <a:p>
            <a:pPr marL="342900" indent="-342900">
              <a:buAutoNum type="arabicPeriod"/>
            </a:pPr>
            <a:r>
              <a:rPr lang="en-US" dirty="0">
                <a:hlinkClick r:id="rId5"/>
              </a:rPr>
              <a:t>https://developer.mozilla.org/en-US/ </a:t>
            </a:r>
            <a:endParaRPr lang="en-US" dirty="0"/>
          </a:p>
          <a:p>
            <a:pPr marL="342900" indent="-342900">
              <a:buAutoNum type="arabicPeriod"/>
            </a:pPr>
            <a:r>
              <a:rPr lang="en-US" dirty="0"/>
              <a:t>Chung, J., &amp; Lee, S. (2019). Smart restaurant service system using QR code. International Journal of Advanced Science and Technology, 28(17), 551-558. 6. Kim, M. H., </a:t>
            </a:r>
            <a:r>
              <a:rPr lang="en-US" dirty="0" err="1"/>
              <a:t>Jeong</a:t>
            </a:r>
            <a:r>
              <a:rPr lang="en-US" dirty="0"/>
              <a:t>, Y. J., &amp; Chung, N. (2018). A study on the factors influencing customer satisfaction in restaurant QR code payment service. Journal of Digital Convergence, 16(11), 217-228. 7. Sun, S., &amp; Ma, L. (2017). A survey of security and privacy issues for QR code-based mobile payment systems. Journal of Network and Computer Applications, 83, 13-28. 8. </a:t>
            </a:r>
            <a:r>
              <a:rPr lang="en-US" dirty="0" err="1"/>
              <a:t>Tse</a:t>
            </a:r>
            <a:r>
              <a:rPr lang="en-US" dirty="0"/>
              <a:t>, W. H., &amp; Chu, K. W. (2018). A study of customer acceptance of QR code payment in a Japanese restaurant. Journal of Retailing and Consumer Services, 41, 242-248. 9. Yoon, J. W., Kim, C. H., &amp; Jung, J. H. (2019). The effect of QR code menu on customer experience. Journal of Distribution Science, 17(8), 43-51.</a:t>
            </a:r>
          </a:p>
        </p:txBody>
      </p:sp>
    </p:spTree>
    <p:extLst>
      <p:ext uri="{BB962C8B-B14F-4D97-AF65-F5344CB8AC3E}">
        <p14:creationId xmlns:p14="http://schemas.microsoft.com/office/powerpoint/2010/main" val="2744757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a:xfrm>
            <a:off x="914513" y="876299"/>
            <a:ext cx="10381016" cy="3247466"/>
          </a:xfrm>
        </p:spPr>
        <p:txBody>
          <a:bodyPr>
            <a:normAutofit/>
          </a:bodyPr>
          <a:lstStyle/>
          <a:p>
            <a:r>
              <a:rPr lang="en-US" sz="4800" dirty="0"/>
              <a:t>Under the guidance of </a:t>
            </a:r>
            <a:r>
              <a:rPr lang="en-US" sz="4800" b="1" dirty="0"/>
              <a:t>Prof. </a:t>
            </a:r>
            <a:r>
              <a:rPr lang="en-US" sz="4800" b="1" dirty="0" err="1"/>
              <a:t>Sayali</a:t>
            </a:r>
            <a:r>
              <a:rPr lang="en-US" sz="4800" b="1" dirty="0"/>
              <a:t> </a:t>
            </a:r>
            <a:r>
              <a:rPr lang="en-US" sz="4800" b="1" dirty="0" err="1"/>
              <a:t>Sanmukh</a:t>
            </a:r>
            <a:endParaRPr lang="en-US" sz="4800" b="1" dirty="0"/>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2/21/2023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pic>
        <p:nvPicPr>
          <p:cNvPr id="6" name="Picture 5">
            <a:extLst>
              <a:ext uri="{FF2B5EF4-FFF2-40B4-BE49-F238E27FC236}">
                <a16:creationId xmlns:a16="http://schemas.microsoft.com/office/drawing/2014/main" id="{7251F8E0-E76C-BE51-CF29-3EE039DEB7CD}"/>
              </a:ext>
            </a:extLst>
          </p:cNvPr>
          <p:cNvPicPr>
            <a:picLocks noChangeAspect="1"/>
          </p:cNvPicPr>
          <p:nvPr/>
        </p:nvPicPr>
        <p:blipFill>
          <a:blip r:embed="rId2"/>
          <a:stretch>
            <a:fillRect/>
          </a:stretch>
        </p:blipFill>
        <p:spPr>
          <a:xfrm>
            <a:off x="2385732" y="2500032"/>
            <a:ext cx="6667500" cy="3467100"/>
          </a:xfrm>
          <a:prstGeom prst="rect">
            <a:avLst/>
          </a:prstGeom>
        </p:spPr>
      </p:pic>
    </p:spTree>
    <p:extLst>
      <p:ext uri="{BB962C8B-B14F-4D97-AF65-F5344CB8AC3E}">
        <p14:creationId xmlns:p14="http://schemas.microsoft.com/office/powerpoint/2010/main" val="286551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52B518-205B-0FBF-9276-A45B97D4E932}"/>
              </a:ext>
            </a:extLst>
          </p:cNvPr>
          <p:cNvPicPr>
            <a:picLocks noChangeAspect="1"/>
          </p:cNvPicPr>
          <p:nvPr/>
        </p:nvPicPr>
        <p:blipFill>
          <a:blip r:embed="rId2"/>
          <a:stretch>
            <a:fillRect/>
          </a:stretch>
        </p:blipFill>
        <p:spPr>
          <a:xfrm>
            <a:off x="862179" y="1277924"/>
            <a:ext cx="11191861" cy="4302152"/>
          </a:xfrm>
          <a:prstGeom prst="rect">
            <a:avLst/>
          </a:prstGeom>
        </p:spPr>
      </p:pic>
      <p:sp>
        <p:nvSpPr>
          <p:cNvPr id="2" name="TextBox 1">
            <a:extLst>
              <a:ext uri="{FF2B5EF4-FFF2-40B4-BE49-F238E27FC236}">
                <a16:creationId xmlns:a16="http://schemas.microsoft.com/office/drawing/2014/main" id="{EE8C0FA1-08D6-4D69-7C3A-3E6CA70C044F}"/>
              </a:ext>
            </a:extLst>
          </p:cNvPr>
          <p:cNvSpPr txBox="1"/>
          <p:nvPr/>
        </p:nvSpPr>
        <p:spPr>
          <a:xfrm>
            <a:off x="2148396" y="292963"/>
            <a:ext cx="6640497" cy="523220"/>
          </a:xfrm>
          <a:prstGeom prst="rect">
            <a:avLst/>
          </a:prstGeom>
          <a:noFill/>
        </p:spPr>
        <p:txBody>
          <a:bodyPr wrap="square" rtlCol="0">
            <a:spAutoFit/>
          </a:bodyPr>
          <a:lstStyle/>
          <a:p>
            <a:r>
              <a:rPr lang="en-US" sz="2800" dirty="0" err="1">
                <a:solidFill>
                  <a:schemeClr val="accent2">
                    <a:lumMod val="50000"/>
                  </a:schemeClr>
                </a:solidFill>
              </a:rPr>
              <a:t>Usecase</a:t>
            </a:r>
            <a:r>
              <a:rPr lang="en-US" sz="2800" dirty="0">
                <a:solidFill>
                  <a:schemeClr val="accent2">
                    <a:lumMod val="50000"/>
                  </a:schemeClr>
                </a:solidFill>
              </a:rPr>
              <a:t> Diagram</a:t>
            </a:r>
          </a:p>
        </p:txBody>
      </p:sp>
    </p:spTree>
    <p:extLst>
      <p:ext uri="{BB962C8B-B14F-4D97-AF65-F5344CB8AC3E}">
        <p14:creationId xmlns:p14="http://schemas.microsoft.com/office/powerpoint/2010/main" val="240267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E9B29E-51FE-7169-532C-C67726CAD206}"/>
              </a:ext>
            </a:extLst>
          </p:cNvPr>
          <p:cNvPicPr>
            <a:picLocks noChangeAspect="1"/>
          </p:cNvPicPr>
          <p:nvPr/>
        </p:nvPicPr>
        <p:blipFill rotWithShape="1">
          <a:blip r:embed="rId2"/>
          <a:srcRect t="3983"/>
          <a:stretch/>
        </p:blipFill>
        <p:spPr>
          <a:xfrm>
            <a:off x="1537663" y="1393794"/>
            <a:ext cx="7970321" cy="5249812"/>
          </a:xfrm>
          <a:prstGeom prst="rect">
            <a:avLst/>
          </a:prstGeom>
        </p:spPr>
      </p:pic>
      <p:sp>
        <p:nvSpPr>
          <p:cNvPr id="4" name="TextBox 3">
            <a:extLst>
              <a:ext uri="{FF2B5EF4-FFF2-40B4-BE49-F238E27FC236}">
                <a16:creationId xmlns:a16="http://schemas.microsoft.com/office/drawing/2014/main" id="{F4B03FC3-2EF9-AC15-C591-4C6C9FFAADEF}"/>
              </a:ext>
            </a:extLst>
          </p:cNvPr>
          <p:cNvSpPr txBox="1"/>
          <p:nvPr/>
        </p:nvSpPr>
        <p:spPr>
          <a:xfrm>
            <a:off x="1784412" y="301841"/>
            <a:ext cx="7483875" cy="461665"/>
          </a:xfrm>
          <a:prstGeom prst="rect">
            <a:avLst/>
          </a:prstGeom>
          <a:noFill/>
        </p:spPr>
        <p:txBody>
          <a:bodyPr wrap="square" rtlCol="0">
            <a:spAutoFit/>
          </a:bodyPr>
          <a:lstStyle/>
          <a:p>
            <a:pPr algn="ctr"/>
            <a:r>
              <a:rPr lang="en-US" sz="2400" dirty="0">
                <a:solidFill>
                  <a:schemeClr val="accent2">
                    <a:lumMod val="50000"/>
                  </a:schemeClr>
                </a:solidFill>
              </a:rPr>
              <a:t>Smart </a:t>
            </a:r>
            <a:r>
              <a:rPr lang="en-US" sz="2400" dirty="0" err="1">
                <a:solidFill>
                  <a:schemeClr val="accent2">
                    <a:lumMod val="50000"/>
                  </a:schemeClr>
                </a:solidFill>
              </a:rPr>
              <a:t>Restaurent</a:t>
            </a:r>
            <a:r>
              <a:rPr lang="en-US" sz="2400" dirty="0">
                <a:solidFill>
                  <a:schemeClr val="accent2">
                    <a:lumMod val="50000"/>
                  </a:schemeClr>
                </a:solidFill>
              </a:rPr>
              <a:t> Sequence Diagram</a:t>
            </a:r>
          </a:p>
        </p:txBody>
      </p:sp>
    </p:spTree>
    <p:extLst>
      <p:ext uri="{BB962C8B-B14F-4D97-AF65-F5344CB8AC3E}">
        <p14:creationId xmlns:p14="http://schemas.microsoft.com/office/powerpoint/2010/main" val="3600256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5F5D09-316D-72ED-7C9F-A5956AAA7FF2}"/>
              </a:ext>
            </a:extLst>
          </p:cNvPr>
          <p:cNvPicPr>
            <a:picLocks noChangeAspect="1"/>
          </p:cNvPicPr>
          <p:nvPr/>
        </p:nvPicPr>
        <p:blipFill>
          <a:blip r:embed="rId2"/>
          <a:stretch>
            <a:fillRect/>
          </a:stretch>
        </p:blipFill>
        <p:spPr>
          <a:xfrm>
            <a:off x="2852787" y="1256092"/>
            <a:ext cx="6486425" cy="5158024"/>
          </a:xfrm>
          <a:prstGeom prst="rect">
            <a:avLst/>
          </a:prstGeom>
        </p:spPr>
      </p:pic>
      <p:sp>
        <p:nvSpPr>
          <p:cNvPr id="2" name="TextBox 1">
            <a:extLst>
              <a:ext uri="{FF2B5EF4-FFF2-40B4-BE49-F238E27FC236}">
                <a16:creationId xmlns:a16="http://schemas.microsoft.com/office/drawing/2014/main" id="{EF52F662-F7B9-2C07-CB10-F2DE7288CA45}"/>
              </a:ext>
            </a:extLst>
          </p:cNvPr>
          <p:cNvSpPr txBox="1"/>
          <p:nvPr/>
        </p:nvSpPr>
        <p:spPr>
          <a:xfrm>
            <a:off x="2528704" y="443884"/>
            <a:ext cx="7134592" cy="461665"/>
          </a:xfrm>
          <a:prstGeom prst="rect">
            <a:avLst/>
          </a:prstGeom>
          <a:noFill/>
        </p:spPr>
        <p:txBody>
          <a:bodyPr wrap="square" rtlCol="0">
            <a:spAutoFit/>
          </a:bodyPr>
          <a:lstStyle/>
          <a:p>
            <a:pPr algn="ctr"/>
            <a:r>
              <a:rPr lang="en-US" sz="2400" dirty="0">
                <a:solidFill>
                  <a:schemeClr val="accent2">
                    <a:lumMod val="50000"/>
                  </a:schemeClr>
                </a:solidFill>
              </a:rPr>
              <a:t>Untitled Workspace</a:t>
            </a:r>
          </a:p>
        </p:txBody>
      </p:sp>
    </p:spTree>
    <p:extLst>
      <p:ext uri="{BB962C8B-B14F-4D97-AF65-F5344CB8AC3E}">
        <p14:creationId xmlns:p14="http://schemas.microsoft.com/office/powerpoint/2010/main" val="3618636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50A731-B723-8E2F-5F1F-FA334A1BCA4E}"/>
              </a:ext>
            </a:extLst>
          </p:cNvPr>
          <p:cNvSpPr txBox="1"/>
          <p:nvPr/>
        </p:nvSpPr>
        <p:spPr>
          <a:xfrm>
            <a:off x="1241611" y="878541"/>
            <a:ext cx="9708778" cy="2185214"/>
          </a:xfrm>
          <a:prstGeom prst="rect">
            <a:avLst/>
          </a:prstGeom>
          <a:noFill/>
        </p:spPr>
        <p:txBody>
          <a:bodyPr wrap="square" rtlCol="0">
            <a:spAutoFit/>
          </a:bodyPr>
          <a:lstStyle/>
          <a:p>
            <a:pPr algn="ctr"/>
            <a:r>
              <a:rPr lang="en-US" sz="3200" dirty="0">
                <a:solidFill>
                  <a:schemeClr val="accent2">
                    <a:lumMod val="50000"/>
                  </a:schemeClr>
                </a:solidFill>
              </a:rPr>
              <a:t>Work of team members </a:t>
            </a:r>
          </a:p>
          <a:p>
            <a:pPr algn="ctr"/>
            <a:endParaRPr lang="en-US" sz="3200" dirty="0">
              <a:solidFill>
                <a:schemeClr val="accent2">
                  <a:lumMod val="50000"/>
                </a:schemeClr>
              </a:solidFill>
            </a:endParaRPr>
          </a:p>
          <a:p>
            <a:r>
              <a:rPr lang="en-US" dirty="0">
                <a:solidFill>
                  <a:schemeClr val="accent2">
                    <a:lumMod val="50000"/>
                  </a:schemeClr>
                </a:solidFill>
              </a:rPr>
              <a:t>Team  Leader and Governing and Relation Officer : Sankalp </a:t>
            </a:r>
            <a:r>
              <a:rPr lang="en-US" dirty="0" err="1">
                <a:solidFill>
                  <a:schemeClr val="accent2">
                    <a:lumMod val="50000"/>
                  </a:schemeClr>
                </a:solidFill>
              </a:rPr>
              <a:t>Gunare</a:t>
            </a:r>
            <a:endParaRPr lang="en-US" dirty="0">
              <a:solidFill>
                <a:schemeClr val="accent2">
                  <a:lumMod val="50000"/>
                </a:schemeClr>
              </a:solidFill>
            </a:endParaRPr>
          </a:p>
          <a:p>
            <a:r>
              <a:rPr lang="en-US" dirty="0">
                <a:solidFill>
                  <a:schemeClr val="accent2">
                    <a:lumMod val="50000"/>
                  </a:schemeClr>
                </a:solidFill>
              </a:rPr>
              <a:t>Frontend : Abhishek </a:t>
            </a:r>
            <a:r>
              <a:rPr lang="en-US" dirty="0" err="1">
                <a:solidFill>
                  <a:schemeClr val="accent2">
                    <a:lumMod val="50000"/>
                  </a:schemeClr>
                </a:solidFill>
              </a:rPr>
              <a:t>Sutar</a:t>
            </a:r>
            <a:endParaRPr lang="en-US" dirty="0">
              <a:solidFill>
                <a:schemeClr val="accent2">
                  <a:lumMod val="50000"/>
                </a:schemeClr>
              </a:solidFill>
            </a:endParaRPr>
          </a:p>
          <a:p>
            <a:r>
              <a:rPr lang="en-US" dirty="0">
                <a:solidFill>
                  <a:schemeClr val="accent2">
                    <a:lumMod val="50000"/>
                  </a:schemeClr>
                </a:solidFill>
              </a:rPr>
              <a:t>Backend and Database : Shridhar and </a:t>
            </a:r>
            <a:r>
              <a:rPr lang="en-US" dirty="0" err="1">
                <a:solidFill>
                  <a:schemeClr val="accent2">
                    <a:lumMod val="50000"/>
                  </a:schemeClr>
                </a:solidFill>
              </a:rPr>
              <a:t>Harikrishna</a:t>
            </a:r>
            <a:endParaRPr lang="en-US" dirty="0">
              <a:solidFill>
                <a:schemeClr val="accent2">
                  <a:lumMod val="50000"/>
                </a:schemeClr>
              </a:solidFill>
            </a:endParaRPr>
          </a:p>
          <a:p>
            <a:r>
              <a:rPr lang="en-US" dirty="0">
                <a:solidFill>
                  <a:schemeClr val="accent2">
                    <a:lumMod val="50000"/>
                  </a:schemeClr>
                </a:solidFill>
              </a:rPr>
              <a:t>Managing and Operations Manager : </a:t>
            </a:r>
            <a:r>
              <a:rPr lang="en-US" dirty="0" err="1">
                <a:solidFill>
                  <a:schemeClr val="accent2">
                    <a:lumMod val="50000"/>
                  </a:schemeClr>
                </a:solidFill>
              </a:rPr>
              <a:t>Sumit</a:t>
            </a:r>
            <a:r>
              <a:rPr lang="en-US" dirty="0">
                <a:solidFill>
                  <a:schemeClr val="accent2">
                    <a:lumMod val="50000"/>
                  </a:schemeClr>
                </a:solidFill>
              </a:rPr>
              <a:t> Doke</a:t>
            </a:r>
          </a:p>
        </p:txBody>
      </p:sp>
      <p:pic>
        <p:nvPicPr>
          <p:cNvPr id="4" name="Picture 3">
            <a:extLst>
              <a:ext uri="{FF2B5EF4-FFF2-40B4-BE49-F238E27FC236}">
                <a16:creationId xmlns:a16="http://schemas.microsoft.com/office/drawing/2014/main" id="{B39ECC52-C4D4-FC9E-6AC2-EB49489A93EF}"/>
              </a:ext>
            </a:extLst>
          </p:cNvPr>
          <p:cNvPicPr>
            <a:picLocks noChangeAspect="1"/>
          </p:cNvPicPr>
          <p:nvPr/>
        </p:nvPicPr>
        <p:blipFill>
          <a:blip r:embed="rId2"/>
          <a:stretch>
            <a:fillRect/>
          </a:stretch>
        </p:blipFill>
        <p:spPr>
          <a:xfrm>
            <a:off x="3143250" y="3327027"/>
            <a:ext cx="5905500" cy="2857500"/>
          </a:xfrm>
          <a:prstGeom prst="rect">
            <a:avLst/>
          </a:prstGeom>
        </p:spPr>
      </p:pic>
    </p:spTree>
    <p:extLst>
      <p:ext uri="{BB962C8B-B14F-4D97-AF65-F5344CB8AC3E}">
        <p14:creationId xmlns:p14="http://schemas.microsoft.com/office/powerpoint/2010/main" val="4045694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2D7903-97E1-9B2D-CE12-DCA49AF2384E}"/>
              </a:ext>
            </a:extLst>
          </p:cNvPr>
          <p:cNvSpPr txBox="1"/>
          <p:nvPr/>
        </p:nvSpPr>
        <p:spPr>
          <a:xfrm>
            <a:off x="2859741" y="618564"/>
            <a:ext cx="6472517" cy="461665"/>
          </a:xfrm>
          <a:prstGeom prst="rect">
            <a:avLst/>
          </a:prstGeom>
          <a:noFill/>
        </p:spPr>
        <p:txBody>
          <a:bodyPr wrap="square" rtlCol="0">
            <a:spAutoFit/>
          </a:bodyPr>
          <a:lstStyle/>
          <a:p>
            <a:pPr algn="ctr"/>
            <a:r>
              <a:rPr lang="en-US" sz="2400" dirty="0">
                <a:solidFill>
                  <a:schemeClr val="accent2">
                    <a:lumMod val="50000"/>
                  </a:schemeClr>
                </a:solidFill>
              </a:rPr>
              <a:t>Thanks to Mentor 🙏🏻</a:t>
            </a:r>
          </a:p>
        </p:txBody>
      </p:sp>
      <p:sp>
        <p:nvSpPr>
          <p:cNvPr id="4" name="TextBox 3">
            <a:extLst>
              <a:ext uri="{FF2B5EF4-FFF2-40B4-BE49-F238E27FC236}">
                <a16:creationId xmlns:a16="http://schemas.microsoft.com/office/drawing/2014/main" id="{77E310A3-16A3-76A0-E14E-F15DE9C617E5}"/>
              </a:ext>
            </a:extLst>
          </p:cNvPr>
          <p:cNvSpPr txBox="1"/>
          <p:nvPr/>
        </p:nvSpPr>
        <p:spPr>
          <a:xfrm>
            <a:off x="1407459" y="1819834"/>
            <a:ext cx="9126070" cy="2554545"/>
          </a:xfrm>
          <a:prstGeom prst="rect">
            <a:avLst/>
          </a:prstGeom>
          <a:noFill/>
        </p:spPr>
        <p:txBody>
          <a:bodyPr wrap="square" rtlCol="0">
            <a:spAutoFit/>
          </a:bodyPr>
          <a:lstStyle/>
          <a:p>
            <a:r>
              <a:rPr lang="en-US" sz="2000" b="0" i="0" dirty="0">
                <a:solidFill>
                  <a:schemeClr val="accent2">
                    <a:lumMod val="50000"/>
                  </a:schemeClr>
                </a:solidFill>
                <a:effectLst/>
                <a:latin typeface="Söhne"/>
              </a:rPr>
              <a:t>As someone who has received guidance and support from a mentor during a project, I know how important it is to acknowledge their contributions and show appreciation. My mentor played a vital role in providing valuable feedback, expertise, and support that helped me develop my skills and achieve my goals. I want to express my gratitude towards my mentor for their tireless efforts and invaluable insights that helped make the project a success. Whether it's a simple thank you message or a thoughtful gift, expressing gratitude towards a mentor can help to strengthen the relationship and foster a culture of collaboration and support.</a:t>
            </a:r>
            <a:endParaRPr lang="en-US" sz="2000" dirty="0">
              <a:solidFill>
                <a:schemeClr val="accent2">
                  <a:lumMod val="50000"/>
                </a:schemeClr>
              </a:solidFill>
            </a:endParaRPr>
          </a:p>
        </p:txBody>
      </p:sp>
    </p:spTree>
    <p:extLst>
      <p:ext uri="{BB962C8B-B14F-4D97-AF65-F5344CB8AC3E}">
        <p14:creationId xmlns:p14="http://schemas.microsoft.com/office/powerpoint/2010/main" val="358736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 Placeholder 17">
            <a:extLst>
              <a:ext uri="{FF2B5EF4-FFF2-40B4-BE49-F238E27FC236}">
                <a16:creationId xmlns:a16="http://schemas.microsoft.com/office/drawing/2014/main" id="{3DC8FA48-FEFE-B4ED-9916-24C90E49D104}"/>
              </a:ext>
            </a:extLst>
          </p:cNvPr>
          <p:cNvSpPr txBox="1">
            <a:spLocks/>
          </p:cNvSpPr>
          <p:nvPr/>
        </p:nvSpPr>
        <p:spPr>
          <a:xfrm>
            <a:off x="851147" y="1183342"/>
            <a:ext cx="6957112" cy="479836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2">
                    <a:lumMod val="50000"/>
                  </a:schemeClr>
                </a:solidFill>
              </a:rPr>
              <a:t>Contributed By: </a:t>
            </a:r>
          </a:p>
          <a:p>
            <a:r>
              <a:rPr lang="en-US" dirty="0">
                <a:solidFill>
                  <a:schemeClr val="accent2">
                    <a:lumMod val="50000"/>
                  </a:schemeClr>
                </a:solidFill>
              </a:rPr>
              <a:t>Sankalp </a:t>
            </a:r>
            <a:r>
              <a:rPr lang="en-US" dirty="0" err="1">
                <a:solidFill>
                  <a:schemeClr val="accent2">
                    <a:lumMod val="50000"/>
                  </a:schemeClr>
                </a:solidFill>
              </a:rPr>
              <a:t>Gunare</a:t>
            </a:r>
            <a:r>
              <a:rPr lang="en-US" dirty="0">
                <a:solidFill>
                  <a:schemeClr val="accent2">
                    <a:lumMod val="50000"/>
                  </a:schemeClr>
                </a:solidFill>
              </a:rPr>
              <a:t> B-70 </a:t>
            </a:r>
          </a:p>
          <a:p>
            <a:r>
              <a:rPr lang="en-US" dirty="0">
                <a:solidFill>
                  <a:schemeClr val="accent2">
                    <a:lumMod val="50000"/>
                  </a:schemeClr>
                </a:solidFill>
              </a:rPr>
              <a:t>Abhishek </a:t>
            </a:r>
            <a:r>
              <a:rPr lang="en-US" dirty="0" err="1">
                <a:solidFill>
                  <a:schemeClr val="accent2">
                    <a:lumMod val="50000"/>
                  </a:schemeClr>
                </a:solidFill>
              </a:rPr>
              <a:t>Sutar</a:t>
            </a:r>
            <a:r>
              <a:rPr lang="en-US" dirty="0">
                <a:solidFill>
                  <a:schemeClr val="accent2">
                    <a:lumMod val="50000"/>
                  </a:schemeClr>
                </a:solidFill>
              </a:rPr>
              <a:t> B-66</a:t>
            </a:r>
          </a:p>
          <a:p>
            <a:r>
              <a:rPr lang="en-US" dirty="0" err="1">
                <a:solidFill>
                  <a:schemeClr val="accent2">
                    <a:lumMod val="50000"/>
                  </a:schemeClr>
                </a:solidFill>
              </a:rPr>
              <a:t>Harikrishna</a:t>
            </a:r>
            <a:r>
              <a:rPr lang="en-US" dirty="0">
                <a:solidFill>
                  <a:schemeClr val="accent2">
                    <a:lumMod val="50000"/>
                  </a:schemeClr>
                </a:solidFill>
              </a:rPr>
              <a:t> </a:t>
            </a:r>
            <a:r>
              <a:rPr lang="en-US" dirty="0" err="1">
                <a:solidFill>
                  <a:schemeClr val="accent2">
                    <a:lumMod val="50000"/>
                  </a:schemeClr>
                </a:solidFill>
              </a:rPr>
              <a:t>Bomen</a:t>
            </a:r>
            <a:r>
              <a:rPr lang="en-US" dirty="0">
                <a:solidFill>
                  <a:schemeClr val="accent2">
                    <a:lumMod val="50000"/>
                  </a:schemeClr>
                </a:solidFill>
              </a:rPr>
              <a:t> B-67</a:t>
            </a:r>
          </a:p>
          <a:p>
            <a:r>
              <a:rPr lang="en-US" dirty="0">
                <a:solidFill>
                  <a:schemeClr val="accent2">
                    <a:lumMod val="50000"/>
                  </a:schemeClr>
                </a:solidFill>
              </a:rPr>
              <a:t>Shridhar </a:t>
            </a:r>
            <a:r>
              <a:rPr lang="en-US" dirty="0" err="1">
                <a:solidFill>
                  <a:schemeClr val="accent2">
                    <a:lumMod val="50000"/>
                  </a:schemeClr>
                </a:solidFill>
              </a:rPr>
              <a:t>Kandikatla</a:t>
            </a:r>
            <a:r>
              <a:rPr lang="en-US" dirty="0">
                <a:solidFill>
                  <a:schemeClr val="accent2">
                    <a:lumMod val="50000"/>
                  </a:schemeClr>
                </a:solidFill>
              </a:rPr>
              <a:t> B-69</a:t>
            </a:r>
          </a:p>
          <a:p>
            <a:r>
              <a:rPr lang="en-US" dirty="0" err="1">
                <a:solidFill>
                  <a:schemeClr val="accent2">
                    <a:lumMod val="50000"/>
                  </a:schemeClr>
                </a:solidFill>
              </a:rPr>
              <a:t>Sumit</a:t>
            </a:r>
            <a:r>
              <a:rPr lang="en-US" dirty="0">
                <a:solidFill>
                  <a:schemeClr val="accent2">
                    <a:lumMod val="50000"/>
                  </a:schemeClr>
                </a:solidFill>
              </a:rPr>
              <a:t> Doke B-68</a:t>
            </a:r>
          </a:p>
        </p:txBody>
      </p:sp>
      <p:pic>
        <p:nvPicPr>
          <p:cNvPr id="1026" name="Picture 2" descr="57,305 Five People Team Images, Stock Photos &amp; Vectors | Shutterstock">
            <a:extLst>
              <a:ext uri="{FF2B5EF4-FFF2-40B4-BE49-F238E27FC236}">
                <a16:creationId xmlns:a16="http://schemas.microsoft.com/office/drawing/2014/main" id="{E412EE87-1D70-2C82-FDCB-BF2DA86725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185"/>
          <a:stretch/>
        </p:blipFill>
        <p:spPr bwMode="auto">
          <a:xfrm>
            <a:off x="6856879" y="1948703"/>
            <a:ext cx="3130581" cy="296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78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5236746-4A1A-BFB7-8BE7-688A04F291D7}"/>
              </a:ext>
            </a:extLst>
          </p:cNvPr>
          <p:cNvSpPr>
            <a:spLocks noGrp="1"/>
          </p:cNvSpPr>
          <p:nvPr>
            <p:ph type="body" sz="quarter" idx="13"/>
          </p:nvPr>
        </p:nvSpPr>
        <p:spPr>
          <a:xfrm>
            <a:off x="605161" y="736846"/>
            <a:ext cx="10981678" cy="5983550"/>
          </a:xfrm>
        </p:spPr>
        <p:txBody>
          <a:bodyPr>
            <a:normAutofit fontScale="92500" lnSpcReduction="20000"/>
          </a:bodyPr>
          <a:lstStyle/>
          <a:p>
            <a:r>
              <a:rPr lang="en-US" dirty="0"/>
              <a:t>A smart restaurant using QR code technology is a system that leverages the </a:t>
            </a:r>
            <a:r>
              <a:rPr lang="en-US" dirty="0" err="1"/>
              <a:t>ubiquitousness</a:t>
            </a:r>
            <a:r>
              <a:rPr lang="en-US" dirty="0"/>
              <a:t> of smartphones and the convenience of QR codes to provide an efficient and hassle-free dining experience for customers. The system consists of a back-end database, a web application for restaurant owners, and a mobile application for customers. The mobile application enables customers to scan QR codes displayed on tables to access the restaurant's digital menu. Customers can browse the menu, select their desired items, and add them to their order. The system also enables customers to make payments using mobile wallets, credit or debit cards, and provide feedback about their dining experience. On the other hand, the web application is designed for restaurant owners to manage their menu, track orders, and payments, monitor customer feedback, and generate reports. Restaurant owners can also access the system analytics to gain insights into the customers' preferences, peak hours, and order trends, which can help in optimizing the restaurant's operations. The different diagrams presented in this paper, including use case, sequence, data flow, and class diagrams, provide a detailed view of the system architecture and its different components. The use case diagram describes the different interactions between the actors and the system, while the sequence diagram shows the sequence of events when a customer places an order. The data flow diagram illustrates how data flows through the different components of the system, while the class diagram provides a detailed view of the system's different classes and their relationships. Overall, the implementation of a smart restaurant using QR code technology can provide several benefits, including enhanced customer experience, improved restaurant operations, and increased customer loyalty. This paper provides a comprehensive overview of the system requirements, design, and implementation of a smart restaurant using QR code technology, which can serve as a valuable reference for anyone interested in implementing this system.</a:t>
            </a:r>
          </a:p>
        </p:txBody>
      </p:sp>
      <p:sp>
        <p:nvSpPr>
          <p:cNvPr id="6" name="TextBox 5">
            <a:extLst>
              <a:ext uri="{FF2B5EF4-FFF2-40B4-BE49-F238E27FC236}">
                <a16:creationId xmlns:a16="http://schemas.microsoft.com/office/drawing/2014/main" id="{B7E43A71-F8D0-E44A-4F3F-ADDB83829240}"/>
              </a:ext>
            </a:extLst>
          </p:cNvPr>
          <p:cNvSpPr txBox="1"/>
          <p:nvPr/>
        </p:nvSpPr>
        <p:spPr>
          <a:xfrm>
            <a:off x="4607511" y="152071"/>
            <a:ext cx="2681057" cy="584775"/>
          </a:xfrm>
          <a:prstGeom prst="rect">
            <a:avLst/>
          </a:prstGeom>
          <a:noFill/>
        </p:spPr>
        <p:txBody>
          <a:bodyPr wrap="square" rtlCol="0">
            <a:spAutoFit/>
          </a:bodyPr>
          <a:lstStyle/>
          <a:p>
            <a:r>
              <a:rPr lang="en-US" sz="3200" dirty="0">
                <a:solidFill>
                  <a:schemeClr val="accent2">
                    <a:lumMod val="50000"/>
                  </a:schemeClr>
                </a:solidFill>
              </a:rPr>
              <a:t>Abstract</a:t>
            </a:r>
          </a:p>
        </p:txBody>
      </p:sp>
    </p:spTree>
    <p:extLst>
      <p:ext uri="{BB962C8B-B14F-4D97-AF65-F5344CB8AC3E}">
        <p14:creationId xmlns:p14="http://schemas.microsoft.com/office/powerpoint/2010/main" val="206808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p:txBody>
          <a:bodyPr/>
          <a:lstStyle/>
          <a:p>
            <a:r>
              <a:rPr lang="en-US" dirty="0"/>
              <a:t>01 Customer Side</a:t>
            </a:r>
          </a:p>
          <a:p>
            <a:r>
              <a:rPr lang="en-US" dirty="0"/>
              <a:t>02 Hotel Staff Side</a:t>
            </a:r>
          </a:p>
          <a:p>
            <a:r>
              <a:rPr lang="en-US" dirty="0"/>
              <a:t>03 Tools/Software</a:t>
            </a:r>
          </a:p>
          <a:p>
            <a:r>
              <a:rPr lang="en-US" dirty="0"/>
              <a:t>04 Hardware</a:t>
            </a:r>
          </a:p>
          <a:p>
            <a:r>
              <a:rPr lang="en-US" dirty="0"/>
              <a:t>05 Advantages</a:t>
            </a:r>
          </a:p>
        </p:txBody>
      </p:sp>
      <p:sp>
        <p:nvSpPr>
          <p:cNvPr id="8" name="Date Placeholder 7">
            <a:extLst>
              <a:ext uri="{FF2B5EF4-FFF2-40B4-BE49-F238E27FC236}">
                <a16:creationId xmlns:a16="http://schemas.microsoft.com/office/drawing/2014/main" id="{B10C7A9E-B1D7-4285-8DD5-D28AFDC7B4F8}"/>
              </a:ext>
            </a:extLst>
          </p:cNvPr>
          <p:cNvSpPr>
            <a:spLocks noGrp="1"/>
          </p:cNvSpPr>
          <p:nvPr>
            <p:ph type="dt" sz="half" idx="2"/>
          </p:nvPr>
        </p:nvSpPr>
        <p:spPr/>
        <p:txBody>
          <a:bodyPr/>
          <a:lstStyle/>
          <a:p>
            <a:fld id="{5AF05980-54E0-4F3D-BAF3-4CE06FA77025}" type="datetime1">
              <a:rPr lang="en-US" smtClean="0"/>
              <a:pPr/>
              <a:t>2/21/2023</a:t>
            </a:fld>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23551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281DFF-6B13-38EC-DB08-BDC2208B79EB}"/>
              </a:ext>
            </a:extLst>
          </p:cNvPr>
          <p:cNvSpPr txBox="1"/>
          <p:nvPr/>
        </p:nvSpPr>
        <p:spPr>
          <a:xfrm>
            <a:off x="4640062" y="408373"/>
            <a:ext cx="2911875" cy="523220"/>
          </a:xfrm>
          <a:prstGeom prst="rect">
            <a:avLst/>
          </a:prstGeom>
          <a:noFill/>
        </p:spPr>
        <p:txBody>
          <a:bodyPr wrap="square" rtlCol="0">
            <a:spAutoFit/>
          </a:bodyPr>
          <a:lstStyle/>
          <a:p>
            <a:r>
              <a:rPr lang="en-US" sz="2800" dirty="0">
                <a:solidFill>
                  <a:schemeClr val="accent2">
                    <a:lumMod val="50000"/>
                  </a:schemeClr>
                </a:solidFill>
              </a:rPr>
              <a:t>introduction</a:t>
            </a:r>
          </a:p>
        </p:txBody>
      </p:sp>
      <p:sp>
        <p:nvSpPr>
          <p:cNvPr id="7" name="TextBox 6">
            <a:extLst>
              <a:ext uri="{FF2B5EF4-FFF2-40B4-BE49-F238E27FC236}">
                <a16:creationId xmlns:a16="http://schemas.microsoft.com/office/drawing/2014/main" id="{3AF99B83-0D0E-1C00-1A0C-C0CD6DF38FC5}"/>
              </a:ext>
            </a:extLst>
          </p:cNvPr>
          <p:cNvSpPr txBox="1"/>
          <p:nvPr/>
        </p:nvSpPr>
        <p:spPr>
          <a:xfrm>
            <a:off x="692458" y="1305017"/>
            <a:ext cx="8833282" cy="4527612"/>
          </a:xfrm>
          <a:prstGeom prst="rect">
            <a:avLst/>
          </a:prstGeom>
          <a:noFill/>
        </p:spPr>
        <p:txBody>
          <a:bodyPr wrap="square" rtlCol="0">
            <a:spAutoFit/>
          </a:bodyPr>
          <a:lstStyle/>
          <a:p>
            <a:r>
              <a:rPr lang="en-US" dirty="0">
                <a:solidFill>
                  <a:schemeClr val="accent2">
                    <a:lumMod val="50000"/>
                  </a:schemeClr>
                </a:solidFill>
              </a:rPr>
              <a:t>Introduction: The hospitality industry has undergone significant changes in recent years, with the rise of mobile technology and the increasing demand for contactless services. One of the most notable changes has been the adoption of QR code technology in restaurants. QR codes are a type of two-dimensional barcode that can be scanned using a smartphone camera, providing access to information or services. In the restaurant industry, QR codes are being used to enhance the customer experience and reduce contact between customers and staff. A smart restaurant that uses QR code technology allows customers to access menus, place orders, and make payments using their mobile devices. This paper explores the benefits of a smart restaurant using QR code technology, including the advantages of digital feedback systems and the potential for data analytics to provide insights into customer behavior and preferences. The results of this study demonstrate that a smart restaurant using QR code technology can enhance the customer experience, improve operational efficiency, and increase revenue in the hospitality industry.</a:t>
            </a:r>
          </a:p>
        </p:txBody>
      </p:sp>
    </p:spTree>
    <p:extLst>
      <p:ext uri="{BB962C8B-B14F-4D97-AF65-F5344CB8AC3E}">
        <p14:creationId xmlns:p14="http://schemas.microsoft.com/office/powerpoint/2010/main" val="2024060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975A5B-7989-2B0C-1917-39B2EBBC8000}"/>
              </a:ext>
            </a:extLst>
          </p:cNvPr>
          <p:cNvSpPr txBox="1"/>
          <p:nvPr/>
        </p:nvSpPr>
        <p:spPr>
          <a:xfrm>
            <a:off x="772357" y="1269508"/>
            <a:ext cx="10351364" cy="2862322"/>
          </a:xfrm>
          <a:prstGeom prst="rect">
            <a:avLst/>
          </a:prstGeom>
          <a:noFill/>
        </p:spPr>
        <p:txBody>
          <a:bodyPr wrap="square" rtlCol="0">
            <a:spAutoFit/>
          </a:bodyPr>
          <a:lstStyle/>
          <a:p>
            <a:r>
              <a:rPr lang="en-US" dirty="0"/>
              <a:t>Our project objectives are,</a:t>
            </a:r>
          </a:p>
          <a:p>
            <a:endParaRPr lang="en-US" dirty="0"/>
          </a:p>
          <a:p>
            <a:r>
              <a:rPr lang="en-US" dirty="0"/>
              <a:t>● To reduce physical contact between customers and staff. </a:t>
            </a:r>
          </a:p>
          <a:p>
            <a:r>
              <a:rPr lang="en-US" dirty="0"/>
              <a:t>● To improve the speed and efficiency</a:t>
            </a:r>
          </a:p>
          <a:p>
            <a:r>
              <a:rPr lang="en-US" dirty="0"/>
              <a:t>● To personalize the dining experience </a:t>
            </a:r>
          </a:p>
          <a:p>
            <a:r>
              <a:rPr lang="en-US" dirty="0"/>
              <a:t>● To enhance the accuracy of orders</a:t>
            </a:r>
          </a:p>
          <a:p>
            <a:r>
              <a:rPr lang="en-US" dirty="0"/>
              <a:t>● To increase customer satisfaction and loyalty</a:t>
            </a:r>
          </a:p>
          <a:p>
            <a:r>
              <a:rPr lang="en-US" dirty="0"/>
              <a:t>● To reduce the environmental impact</a:t>
            </a:r>
          </a:p>
          <a:p>
            <a:r>
              <a:rPr lang="en-US" dirty="0"/>
              <a:t>● To collect customer feedback </a:t>
            </a:r>
          </a:p>
          <a:p>
            <a:r>
              <a:rPr lang="en-US" dirty="0"/>
              <a:t>● To analyze customer behavior and preferences</a:t>
            </a:r>
          </a:p>
        </p:txBody>
      </p:sp>
      <p:sp>
        <p:nvSpPr>
          <p:cNvPr id="10" name="TextBox 9">
            <a:extLst>
              <a:ext uri="{FF2B5EF4-FFF2-40B4-BE49-F238E27FC236}">
                <a16:creationId xmlns:a16="http://schemas.microsoft.com/office/drawing/2014/main" id="{ABD23052-FADB-63C5-96DC-BB0C7B4B7C89}"/>
              </a:ext>
            </a:extLst>
          </p:cNvPr>
          <p:cNvSpPr txBox="1"/>
          <p:nvPr/>
        </p:nvSpPr>
        <p:spPr>
          <a:xfrm>
            <a:off x="2974019" y="292963"/>
            <a:ext cx="4740676" cy="584775"/>
          </a:xfrm>
          <a:prstGeom prst="rect">
            <a:avLst/>
          </a:prstGeom>
          <a:noFill/>
        </p:spPr>
        <p:txBody>
          <a:bodyPr wrap="square" rtlCol="0">
            <a:spAutoFit/>
          </a:bodyPr>
          <a:lstStyle/>
          <a:p>
            <a:r>
              <a:rPr lang="en-US" sz="3200" dirty="0">
                <a:solidFill>
                  <a:schemeClr val="accent2">
                    <a:lumMod val="50000"/>
                  </a:schemeClr>
                </a:solidFill>
              </a:rPr>
              <a:t>Project Objectives</a:t>
            </a:r>
          </a:p>
        </p:txBody>
      </p:sp>
    </p:spTree>
    <p:extLst>
      <p:ext uri="{BB962C8B-B14F-4D97-AF65-F5344CB8AC3E}">
        <p14:creationId xmlns:p14="http://schemas.microsoft.com/office/powerpoint/2010/main" val="27679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1584AE-CD93-2E05-3003-90585F221AA5}"/>
              </a:ext>
            </a:extLst>
          </p:cNvPr>
          <p:cNvSpPr txBox="1"/>
          <p:nvPr/>
        </p:nvSpPr>
        <p:spPr>
          <a:xfrm>
            <a:off x="4727358" y="466360"/>
            <a:ext cx="4660777" cy="523220"/>
          </a:xfrm>
          <a:prstGeom prst="rect">
            <a:avLst/>
          </a:prstGeom>
          <a:noFill/>
        </p:spPr>
        <p:txBody>
          <a:bodyPr wrap="square" rtlCol="0">
            <a:spAutoFit/>
          </a:bodyPr>
          <a:lstStyle/>
          <a:p>
            <a:r>
              <a:rPr lang="en-US" sz="2800" dirty="0">
                <a:solidFill>
                  <a:schemeClr val="accent2">
                    <a:lumMod val="50000"/>
                  </a:schemeClr>
                </a:solidFill>
              </a:rPr>
              <a:t>Project info</a:t>
            </a:r>
          </a:p>
        </p:txBody>
      </p:sp>
      <p:sp>
        <p:nvSpPr>
          <p:cNvPr id="7" name="TextBox 6">
            <a:extLst>
              <a:ext uri="{FF2B5EF4-FFF2-40B4-BE49-F238E27FC236}">
                <a16:creationId xmlns:a16="http://schemas.microsoft.com/office/drawing/2014/main" id="{5CCB4777-B9CC-8A3C-196B-34CB76206DBB}"/>
              </a:ext>
            </a:extLst>
          </p:cNvPr>
          <p:cNvSpPr txBox="1"/>
          <p:nvPr/>
        </p:nvSpPr>
        <p:spPr>
          <a:xfrm>
            <a:off x="825623" y="1334030"/>
            <a:ext cx="9694416"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accent2">
                    <a:lumMod val="50000"/>
                  </a:schemeClr>
                </a:solidFill>
                <a:effectLst/>
                <a:latin typeface="Merriweather" panose="00000500000000000000" pitchFamily="2" charset="0"/>
              </a:rPr>
              <a:t>This project idea is dedicated to improving scenarios in restaurants and hotels for better customer experience. The concept is simple to implement and very useful for every kind of food place whether it is a small restaurant or a big hotel. The system provides managed food delivery right to the table (without any confusion) and smart payment options for saving time. </a:t>
            </a:r>
            <a:endParaRPr lang="en-US" dirty="0">
              <a:solidFill>
                <a:schemeClr val="accent2">
                  <a:lumMod val="50000"/>
                </a:schemeClr>
              </a:solidFill>
            </a:endParaRPr>
          </a:p>
        </p:txBody>
      </p:sp>
    </p:spTree>
    <p:extLst>
      <p:ext uri="{BB962C8B-B14F-4D97-AF65-F5344CB8AC3E}">
        <p14:creationId xmlns:p14="http://schemas.microsoft.com/office/powerpoint/2010/main" val="2554179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65137"/>
            <a:ext cx="4874950" cy="1340615"/>
          </a:xfrm>
        </p:spPr>
        <p:txBody>
          <a:bodyPr/>
          <a:lstStyle/>
          <a:p>
            <a:r>
              <a:rPr lang="en-US" dirty="0"/>
              <a:t>Customer Side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p:txBody>
          <a:bodyPr>
            <a:normAutofit/>
          </a:bodyPr>
          <a:lstStyle/>
          <a:p>
            <a:pPr algn="l">
              <a:buFont typeface="Arial" panose="020B0604020202020204" pitchFamily="34" charset="0"/>
              <a:buChar char="•"/>
            </a:pPr>
            <a:r>
              <a:rPr lang="en-US" sz="2000" b="0" i="0" dirty="0">
                <a:effectLst/>
                <a:latin typeface="Merriweather" panose="00000500000000000000" pitchFamily="2" charset="0"/>
              </a:rPr>
              <a:t>Touch Screen Device on Table.</a:t>
            </a:r>
          </a:p>
          <a:p>
            <a:pPr algn="l">
              <a:buFont typeface="Arial" panose="020B0604020202020204" pitchFamily="34" charset="0"/>
              <a:buChar char="•"/>
            </a:pPr>
            <a:r>
              <a:rPr lang="en-US" sz="2000" b="0" i="0" dirty="0">
                <a:effectLst/>
                <a:latin typeface="Merriweather" panose="00000500000000000000" pitchFamily="2" charset="0"/>
              </a:rPr>
              <a:t>Menu</a:t>
            </a:r>
          </a:p>
          <a:p>
            <a:pPr algn="l">
              <a:buFont typeface="Arial" panose="020B0604020202020204" pitchFamily="34" charset="0"/>
              <a:buChar char="•"/>
            </a:pPr>
            <a:r>
              <a:rPr lang="en-US" sz="2000" b="0" i="0" dirty="0">
                <a:effectLst/>
                <a:latin typeface="Merriweather" panose="00000500000000000000" pitchFamily="2" charset="0"/>
              </a:rPr>
              <a:t>Smart Payment</a:t>
            </a:r>
          </a:p>
          <a:p>
            <a:pPr algn="l">
              <a:buFont typeface="Arial" panose="020B0604020202020204" pitchFamily="34" charset="0"/>
              <a:buChar char="•"/>
            </a:pPr>
            <a:r>
              <a:rPr lang="en-US" sz="2000" b="0" i="0" dirty="0">
                <a:effectLst/>
                <a:latin typeface="Merriweather" panose="00000500000000000000" pitchFamily="2" charset="0"/>
              </a:rPr>
              <a:t>Cardless, QR, Debit</a:t>
            </a:r>
            <a:r>
              <a:rPr lang="en-US" sz="2000" dirty="0">
                <a:latin typeface="Merriweather" panose="00000500000000000000" pitchFamily="2" charset="0"/>
              </a:rPr>
              <a:t> transaction</a:t>
            </a:r>
          </a:p>
          <a:p>
            <a:pPr algn="l">
              <a:buFont typeface="Arial" panose="020B0604020202020204" pitchFamily="34" charset="0"/>
              <a:buChar char="•"/>
            </a:pPr>
            <a:r>
              <a:rPr lang="en-US" sz="2000" dirty="0">
                <a:latin typeface="Merriweather" panose="00000500000000000000" pitchFamily="2" charset="0"/>
              </a:rPr>
              <a:t>Feedback</a:t>
            </a:r>
          </a:p>
        </p:txBody>
      </p:sp>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2/21/2023</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026" name="Picture 2" descr="Restaurant Management in 2019: It's Going to Be All About Technology">
            <a:extLst>
              <a:ext uri="{FF2B5EF4-FFF2-40B4-BE49-F238E27FC236}">
                <a16:creationId xmlns:a16="http://schemas.microsoft.com/office/drawing/2014/main" id="{56D7B485-65A0-A185-FF3C-E47A70B81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4595" y="1374687"/>
            <a:ext cx="5566555" cy="31124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sumers Embrace QR Codes, Contactless Payments | PYMNTS.com">
            <a:extLst>
              <a:ext uri="{FF2B5EF4-FFF2-40B4-BE49-F238E27FC236}">
                <a16:creationId xmlns:a16="http://schemas.microsoft.com/office/drawing/2014/main" id="{5934E050-F96C-8495-3FD6-E41689F41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7366" y="4610802"/>
            <a:ext cx="2513784" cy="15082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are contactless cards and how do they work? - N26">
            <a:extLst>
              <a:ext uri="{FF2B5EF4-FFF2-40B4-BE49-F238E27FC236}">
                <a16:creationId xmlns:a16="http://schemas.microsoft.com/office/drawing/2014/main" id="{BC4ED1B8-ACBA-0D35-7CDD-1B3BC1972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4595" y="4610801"/>
            <a:ext cx="2806084" cy="150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293676"/>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118</TotalTime>
  <Words>1618</Words>
  <Application>Microsoft Office PowerPoint</Application>
  <PresentationFormat>Widescreen</PresentationFormat>
  <Paragraphs>130</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Biome Light</vt:lpstr>
      <vt:lpstr>Calibri</vt:lpstr>
      <vt:lpstr>Merriweather</vt:lpstr>
      <vt:lpstr>Söhne</vt:lpstr>
      <vt:lpstr>Office Theme</vt:lpstr>
      <vt:lpstr>"Smart Table Service: Streamlining Food Delivery and Payment for an Enhanced Dining Experience"</vt:lpstr>
      <vt:lpstr>Under the guidance of Prof. Sayali Sanmukh</vt:lpstr>
      <vt:lpstr>PowerPoint Presentation</vt:lpstr>
      <vt:lpstr>PowerPoint Presentation</vt:lpstr>
      <vt:lpstr>Agenda</vt:lpstr>
      <vt:lpstr>PowerPoint Presentation</vt:lpstr>
      <vt:lpstr>PowerPoint Presentation</vt:lpstr>
      <vt:lpstr>PowerPoint Presentation</vt:lpstr>
      <vt:lpstr>Customer Side</vt:lpstr>
      <vt:lpstr>Hotel Staff Side</vt:lpstr>
      <vt:lpstr>PowerPoint Presentation</vt:lpstr>
      <vt:lpstr>Tools/Software</vt:lpstr>
      <vt:lpstr>PowerPoint Presentation</vt:lpstr>
      <vt:lpstr>Hardware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Table Service: Streamlining Food Delivery and Payment for an Enhanced Dining Experience"</dc:title>
  <dc:creator>rohit mallade</dc:creator>
  <cp:lastModifiedBy>rohit mallade</cp:lastModifiedBy>
  <cp:revision>9</cp:revision>
  <dcterms:created xsi:type="dcterms:W3CDTF">2023-02-18T15:45:57Z</dcterms:created>
  <dcterms:modified xsi:type="dcterms:W3CDTF">2023-02-21T13:00:20Z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