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5" r:id="rId12"/>
    <p:sldId id="274" r:id="rId13"/>
    <p:sldId id="284" r:id="rId14"/>
    <p:sldId id="279" r:id="rId15"/>
    <p:sldId id="281" r:id="rId16"/>
    <p:sldId id="282" r:id="rId17"/>
    <p:sldId id="294" r:id="rId18"/>
    <p:sldId id="302" r:id="rId19"/>
    <p:sldId id="298" r:id="rId20"/>
    <p:sldId id="283" r:id="rId21"/>
    <p:sldId id="299" r:id="rId22"/>
    <p:sldId id="308" r:id="rId23"/>
    <p:sldId id="303" r:id="rId24"/>
    <p:sldId id="304" r:id="rId25"/>
    <p:sldId id="305" r:id="rId26"/>
    <p:sldId id="286" r:id="rId27"/>
    <p:sldId id="287" r:id="rId28"/>
    <p:sldId id="307" r:id="rId29"/>
    <p:sldId id="306" r:id="rId30"/>
    <p:sldId id="301" r:id="rId31"/>
    <p:sldId id="288" r:id="rId32"/>
    <p:sldId id="285" r:id="rId33"/>
    <p:sldId id="272" r:id="rId34"/>
    <p:sldId id="273" r:id="rId35"/>
    <p:sldId id="291" r:id="rId36"/>
    <p:sldId id="290" r:id="rId37"/>
    <p:sldId id="292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74" autoAdjust="0"/>
    <p:restoredTop sz="94660"/>
  </p:normalViewPr>
  <p:slideViewPr>
    <p:cSldViewPr>
      <p:cViewPr varScale="1">
        <p:scale>
          <a:sx n="89" d="100"/>
          <a:sy n="89" d="100"/>
        </p:scale>
        <p:origin x="616" y="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4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27789-C1D7-4BDD-94F9-85AEE8F1029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B0F8A3-7C43-4215-9E8D-933747F32ED3}">
      <dgm:prSet/>
      <dgm:spPr/>
      <dgm:t>
        <a:bodyPr/>
        <a:lstStyle/>
        <a:p>
          <a:pPr rtl="0"/>
          <a:r>
            <a:rPr lang="en-IN" b="1" dirty="0"/>
            <a:t>Each VM Requires its own resources</a:t>
          </a:r>
        </a:p>
        <a:p>
          <a:pPr rtl="0"/>
          <a:r>
            <a:rPr lang="en-IN" b="1" dirty="0"/>
            <a:t>You need more resources to run more VMs</a:t>
          </a:r>
        </a:p>
        <a:p>
          <a:pPr rtl="0"/>
          <a:r>
            <a:rPr lang="en-IN" b="1" dirty="0"/>
            <a:t>Application portability is not guaranteed</a:t>
          </a:r>
        </a:p>
        <a:p>
          <a:pPr rtl="0"/>
          <a:endParaRPr lang="en-IN" b="1" dirty="0"/>
        </a:p>
      </dgm:t>
    </dgm:pt>
    <dgm:pt modelId="{3C29B7B9-D836-4693-BF26-87C1DDE29CC9}" type="parTrans" cxnId="{717F03A7-5939-454B-BDDD-C553D73035D0}">
      <dgm:prSet/>
      <dgm:spPr/>
      <dgm:t>
        <a:bodyPr/>
        <a:lstStyle/>
        <a:p>
          <a:endParaRPr lang="en-IN"/>
        </a:p>
      </dgm:t>
    </dgm:pt>
    <dgm:pt modelId="{FD6662E3-EC08-406A-A9F2-F069F8B6D48B}" type="sibTrans" cxnId="{717F03A7-5939-454B-BDDD-C553D73035D0}">
      <dgm:prSet/>
      <dgm:spPr/>
      <dgm:t>
        <a:bodyPr/>
        <a:lstStyle/>
        <a:p>
          <a:endParaRPr lang="en-IN"/>
        </a:p>
      </dgm:t>
    </dgm:pt>
    <dgm:pt modelId="{389D21C4-8E27-4893-8CAF-42D41B6EFFF9}">
      <dgm:prSet/>
      <dgm:spPr/>
      <dgm:t>
        <a:bodyPr/>
        <a:lstStyle/>
        <a:p>
          <a:pPr rtl="0"/>
          <a:r>
            <a:rPr lang="en-IN" b="1" dirty="0"/>
            <a:t>Easier to Scale</a:t>
          </a:r>
        </a:p>
        <a:p>
          <a:pPr rtl="0"/>
          <a:r>
            <a:rPr lang="en-IN" b="1" dirty="0"/>
            <a:t>Better Resource Pooling</a:t>
          </a:r>
        </a:p>
        <a:p>
          <a:pPr rtl="0"/>
          <a:r>
            <a:rPr lang="en-IN" b="1" dirty="0"/>
            <a:t>Supported by Cloud Platforms</a:t>
          </a:r>
        </a:p>
      </dgm:t>
    </dgm:pt>
    <dgm:pt modelId="{A876E455-B636-4006-AC81-2810FCDC4BE1}" type="parTrans" cxnId="{9E351BE2-A936-4CBB-A12D-8D2FAC8C57F0}">
      <dgm:prSet/>
      <dgm:spPr/>
      <dgm:t>
        <a:bodyPr/>
        <a:lstStyle/>
        <a:p>
          <a:endParaRPr lang="en-IN"/>
        </a:p>
      </dgm:t>
    </dgm:pt>
    <dgm:pt modelId="{5CD1CED6-EB1E-4FC5-827F-EE02909D340A}" type="sibTrans" cxnId="{9E351BE2-A936-4CBB-A12D-8D2FAC8C57F0}">
      <dgm:prSet/>
      <dgm:spPr/>
      <dgm:t>
        <a:bodyPr/>
        <a:lstStyle/>
        <a:p>
          <a:endParaRPr lang="en-IN"/>
        </a:p>
      </dgm:t>
    </dgm:pt>
    <dgm:pt modelId="{F0314184-4AD1-4392-B6C2-426A77F85A65}" type="pres">
      <dgm:prSet presAssocID="{8A127789-C1D7-4BDD-94F9-85AEE8F1029A}" presName="compositeShape" presStyleCnt="0">
        <dgm:presLayoutVars>
          <dgm:chMax val="2"/>
          <dgm:dir/>
          <dgm:resizeHandles val="exact"/>
        </dgm:presLayoutVars>
      </dgm:prSet>
      <dgm:spPr/>
    </dgm:pt>
    <dgm:pt modelId="{510C5DCF-6615-4ED4-A356-87BC4C5CB699}" type="pres">
      <dgm:prSet presAssocID="{8A127789-C1D7-4BDD-94F9-85AEE8F1029A}" presName="divider" presStyleLbl="fgShp" presStyleIdx="0" presStyleCnt="1"/>
      <dgm:spPr/>
    </dgm:pt>
    <dgm:pt modelId="{148E76C0-7A33-41C7-96A6-A9C82CA6BA70}" type="pres">
      <dgm:prSet presAssocID="{3BB0F8A3-7C43-4215-9E8D-933747F32ED3}" presName="downArrow" presStyleLbl="node1" presStyleIdx="0" presStyleCnt="2"/>
      <dgm:spPr/>
    </dgm:pt>
    <dgm:pt modelId="{D3B5AFE8-C49C-4E30-851F-C4A6E46F76FE}" type="pres">
      <dgm:prSet presAssocID="{3BB0F8A3-7C43-4215-9E8D-933747F32ED3}" presName="downArrowText" presStyleLbl="revTx" presStyleIdx="0" presStyleCnt="2">
        <dgm:presLayoutVars>
          <dgm:bulletEnabled val="1"/>
        </dgm:presLayoutVars>
      </dgm:prSet>
      <dgm:spPr/>
    </dgm:pt>
    <dgm:pt modelId="{E1D95FFE-4ACD-4504-8557-39ACCFC227E0}" type="pres">
      <dgm:prSet presAssocID="{389D21C4-8E27-4893-8CAF-42D41B6EFFF9}" presName="upArrow" presStyleLbl="node1" presStyleIdx="1" presStyleCnt="2"/>
      <dgm:spPr/>
    </dgm:pt>
    <dgm:pt modelId="{0AB780A5-3EB8-4270-9B6C-B834060F6B32}" type="pres">
      <dgm:prSet presAssocID="{389D21C4-8E27-4893-8CAF-42D41B6EFFF9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5D793E33-F2E7-458B-BA20-2544004F4C6D}" type="presOf" srcId="{389D21C4-8E27-4893-8CAF-42D41B6EFFF9}" destId="{0AB780A5-3EB8-4270-9B6C-B834060F6B32}" srcOrd="0" destOrd="0" presId="urn:microsoft.com/office/officeart/2005/8/layout/arrow3"/>
    <dgm:cxn modelId="{717F03A7-5939-454B-BDDD-C553D73035D0}" srcId="{8A127789-C1D7-4BDD-94F9-85AEE8F1029A}" destId="{3BB0F8A3-7C43-4215-9E8D-933747F32ED3}" srcOrd="0" destOrd="0" parTransId="{3C29B7B9-D836-4693-BF26-87C1DDE29CC9}" sibTransId="{FD6662E3-EC08-406A-A9F2-F069F8B6D48B}"/>
    <dgm:cxn modelId="{045208D4-7D1C-4D64-AC68-42B1D2A3D545}" type="presOf" srcId="{3BB0F8A3-7C43-4215-9E8D-933747F32ED3}" destId="{D3B5AFE8-C49C-4E30-851F-C4A6E46F76FE}" srcOrd="0" destOrd="0" presId="urn:microsoft.com/office/officeart/2005/8/layout/arrow3"/>
    <dgm:cxn modelId="{410237D7-7EC9-4BD4-BFA2-4BB953F127F6}" type="presOf" srcId="{8A127789-C1D7-4BDD-94F9-85AEE8F1029A}" destId="{F0314184-4AD1-4392-B6C2-426A77F85A65}" srcOrd="0" destOrd="0" presId="urn:microsoft.com/office/officeart/2005/8/layout/arrow3"/>
    <dgm:cxn modelId="{9E351BE2-A936-4CBB-A12D-8D2FAC8C57F0}" srcId="{8A127789-C1D7-4BDD-94F9-85AEE8F1029A}" destId="{389D21C4-8E27-4893-8CAF-42D41B6EFFF9}" srcOrd="1" destOrd="0" parTransId="{A876E455-B636-4006-AC81-2810FCDC4BE1}" sibTransId="{5CD1CED6-EB1E-4FC5-827F-EE02909D340A}"/>
    <dgm:cxn modelId="{959C7F4D-09B7-4A49-8DEC-0605853E4D40}" type="presParOf" srcId="{F0314184-4AD1-4392-B6C2-426A77F85A65}" destId="{510C5DCF-6615-4ED4-A356-87BC4C5CB699}" srcOrd="0" destOrd="0" presId="urn:microsoft.com/office/officeart/2005/8/layout/arrow3"/>
    <dgm:cxn modelId="{0AB74C04-6040-4C38-9973-7501586E0EC5}" type="presParOf" srcId="{F0314184-4AD1-4392-B6C2-426A77F85A65}" destId="{148E76C0-7A33-41C7-96A6-A9C82CA6BA70}" srcOrd="1" destOrd="0" presId="urn:microsoft.com/office/officeart/2005/8/layout/arrow3"/>
    <dgm:cxn modelId="{0898BE60-1D04-46EF-BE66-ADECEE0D513B}" type="presParOf" srcId="{F0314184-4AD1-4392-B6C2-426A77F85A65}" destId="{D3B5AFE8-C49C-4E30-851F-C4A6E46F76FE}" srcOrd="2" destOrd="0" presId="urn:microsoft.com/office/officeart/2005/8/layout/arrow3"/>
    <dgm:cxn modelId="{566193C2-6BF3-4919-8BDB-7B794EC2B9CE}" type="presParOf" srcId="{F0314184-4AD1-4392-B6C2-426A77F85A65}" destId="{E1D95FFE-4ACD-4504-8557-39ACCFC227E0}" srcOrd="3" destOrd="0" presId="urn:microsoft.com/office/officeart/2005/8/layout/arrow3"/>
    <dgm:cxn modelId="{C77AD7C4-855E-47BA-8B7F-1D8798AC8CB3}" type="presParOf" srcId="{F0314184-4AD1-4392-B6C2-426A77F85A65}" destId="{0AB780A5-3EB8-4270-9B6C-B834060F6B32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C5DCF-6615-4ED4-A356-87BC4C5CB699}">
      <dsp:nvSpPr>
        <dsp:cNvPr id="0" name=""/>
        <dsp:cNvSpPr/>
      </dsp:nvSpPr>
      <dsp:spPr>
        <a:xfrm rot="21300000">
          <a:off x="20771" y="1487024"/>
          <a:ext cx="6727209" cy="77036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E76C0-7A33-41C7-96A6-A9C82CA6BA70}">
      <dsp:nvSpPr>
        <dsp:cNvPr id="0" name=""/>
        <dsp:cNvSpPr/>
      </dsp:nvSpPr>
      <dsp:spPr>
        <a:xfrm>
          <a:off x="812250" y="187220"/>
          <a:ext cx="2030625" cy="1497766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5AFE8-C49C-4E30-851F-C4A6E46F76FE}">
      <dsp:nvSpPr>
        <dsp:cNvPr id="0" name=""/>
        <dsp:cNvSpPr/>
      </dsp:nvSpPr>
      <dsp:spPr>
        <a:xfrm>
          <a:off x="3587438" y="0"/>
          <a:ext cx="2166000" cy="157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Each VM Requires its own resources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You need more resources to run more VMs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Application portability is not guaranteed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kern="1200" dirty="0"/>
        </a:p>
      </dsp:txBody>
      <dsp:txXfrm>
        <a:off x="3587438" y="0"/>
        <a:ext cx="2166000" cy="1572654"/>
      </dsp:txXfrm>
    </dsp:sp>
    <dsp:sp modelId="{E1D95FFE-4ACD-4504-8557-39ACCFC227E0}">
      <dsp:nvSpPr>
        <dsp:cNvPr id="0" name=""/>
        <dsp:cNvSpPr/>
      </dsp:nvSpPr>
      <dsp:spPr>
        <a:xfrm>
          <a:off x="3925876" y="2059428"/>
          <a:ext cx="2030625" cy="1497766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780A5-3EB8-4270-9B6C-B834060F6B32}">
      <dsp:nvSpPr>
        <dsp:cNvPr id="0" name=""/>
        <dsp:cNvSpPr/>
      </dsp:nvSpPr>
      <dsp:spPr>
        <a:xfrm>
          <a:off x="1015312" y="2171761"/>
          <a:ext cx="2166000" cy="1572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Easier to Scale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Better Resource Pooling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Supported by Cloud Platforms</a:t>
          </a:r>
        </a:p>
      </dsp:txBody>
      <dsp:txXfrm>
        <a:off x="1015312" y="2171761"/>
        <a:ext cx="2166000" cy="157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23-04-2019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Chapter 2 </a:t>
            </a:r>
            <a:br>
              <a:rPr lang="en" b="1" dirty="0"/>
            </a:br>
            <a:r>
              <a:rPr lang="en-IN" b="1" dirty="0"/>
              <a:t>Containerization with </a:t>
            </a:r>
            <a:r>
              <a:rPr lang="en-IN" b="1" dirty="0" err="1"/>
              <a:t>Docker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Docker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88843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b="1" dirty="0" err="1"/>
              <a:t>Docker</a:t>
            </a:r>
            <a:r>
              <a:rPr lang="en-IN" dirty="0"/>
              <a:t> is an open platform for developers and </a:t>
            </a:r>
            <a:r>
              <a:rPr lang="en-IN" dirty="0" err="1"/>
              <a:t>sysadmins</a:t>
            </a:r>
            <a:r>
              <a:rPr lang="en-IN" dirty="0"/>
              <a:t> to build, ship, and run distributed applications, whether on laptops, data centre VMs, or the cloud.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dirty="0" err="1"/>
              <a:t>Docker</a:t>
            </a:r>
            <a:r>
              <a:rPr lang="en-IN" dirty="0"/>
              <a:t> is a technology to package an application and all its dependencies into a single, easily transportable container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u="sng" dirty="0"/>
              <a:t>Fixes the traditional “But it works on my machine” problem</a:t>
            </a:r>
          </a:p>
        </p:txBody>
      </p:sp>
    </p:spTree>
    <p:extLst>
      <p:ext uri="{BB962C8B-B14F-4D97-AF65-F5344CB8AC3E}">
        <p14:creationId xmlns:p14="http://schemas.microsoft.com/office/powerpoint/2010/main" val="70158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Architecture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Docker Architectu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2355726"/>
            <a:ext cx="61626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7976" y="843558"/>
            <a:ext cx="8584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err="1"/>
              <a:t>Docker</a:t>
            </a:r>
            <a:r>
              <a:rPr lang="en-IN" sz="1600" dirty="0"/>
              <a:t> uses a client-server architecture.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 </a:t>
            </a:r>
            <a:r>
              <a:rPr lang="en-IN" sz="1600" i="1" dirty="0"/>
              <a:t>client </a:t>
            </a:r>
            <a:r>
              <a:rPr lang="en-IN" sz="1600" dirty="0"/>
              <a:t>talks to the </a:t>
            </a:r>
            <a:r>
              <a:rPr lang="en-IN" sz="1600" dirty="0" err="1"/>
              <a:t>Docker</a:t>
            </a:r>
            <a:r>
              <a:rPr lang="en-IN" sz="1600" dirty="0"/>
              <a:t> </a:t>
            </a:r>
            <a:r>
              <a:rPr lang="en-IN" sz="1600" i="1" dirty="0"/>
              <a:t>daemon</a:t>
            </a:r>
            <a:r>
              <a:rPr lang="en-IN" sz="1600" dirty="0"/>
              <a:t>, which does the heavy lifting of building, running, and distributing your </a:t>
            </a:r>
            <a:r>
              <a:rPr lang="en-IN" sz="1600" dirty="0" err="1"/>
              <a:t>Docker</a:t>
            </a:r>
            <a:r>
              <a:rPr lang="en-IN" sz="1600" dirty="0"/>
              <a:t> containers.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 client and daemon </a:t>
            </a:r>
            <a:r>
              <a:rPr lang="en-IN" sz="1600" i="1" dirty="0"/>
              <a:t>can</a:t>
            </a:r>
            <a:r>
              <a:rPr lang="en-IN" sz="1600" dirty="0"/>
              <a:t> run on the same system, or you can connect a </a:t>
            </a:r>
            <a:r>
              <a:rPr lang="en-IN" sz="1600" dirty="0" err="1"/>
              <a:t>Docker</a:t>
            </a:r>
            <a:r>
              <a:rPr lang="en-IN" sz="1600" dirty="0"/>
              <a:t> client to a remote </a:t>
            </a:r>
            <a:r>
              <a:rPr lang="en-IN" sz="1600" dirty="0" err="1"/>
              <a:t>Docker</a:t>
            </a:r>
            <a:r>
              <a:rPr lang="en-IN" sz="1600" dirty="0"/>
              <a:t> daemon.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/>
              <a:t>The </a:t>
            </a:r>
            <a:r>
              <a:rPr lang="en-IN" sz="1600" dirty="0" err="1"/>
              <a:t>Docker</a:t>
            </a:r>
            <a:r>
              <a:rPr lang="en-IN" sz="1600" dirty="0"/>
              <a:t> client and daemon communicate using a REST API, over UNIX sockets or a network interface.</a:t>
            </a:r>
          </a:p>
        </p:txBody>
      </p:sp>
    </p:spTree>
    <p:extLst>
      <p:ext uri="{BB962C8B-B14F-4D97-AF65-F5344CB8AC3E}">
        <p14:creationId xmlns:p14="http://schemas.microsoft.com/office/powerpoint/2010/main" val="386478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– Lab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“Hello World” Docker Container</a:t>
            </a:r>
          </a:p>
          <a:p>
            <a:r>
              <a:rPr lang="en-IN" dirty="0"/>
              <a:t>Uses image from Docker Hub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1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0314"/>
            <a:ext cx="8229600" cy="857250"/>
          </a:xfrm>
        </p:spPr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Basics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3113"/>
            <a:ext cx="8926538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5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In </a:t>
            </a:r>
            <a:r>
              <a:rPr lang="en-IN" sz="2400" dirty="0" err="1"/>
              <a:t>Docker</a:t>
            </a:r>
            <a:r>
              <a:rPr lang="en-IN" sz="2400" dirty="0"/>
              <a:t>, everything is based on Images</a:t>
            </a:r>
          </a:p>
          <a:p>
            <a:r>
              <a:rPr lang="en-IN" sz="2400" dirty="0"/>
              <a:t>An </a:t>
            </a:r>
            <a:r>
              <a:rPr lang="en-IN" sz="2400" i="1" dirty="0"/>
              <a:t>image</a:t>
            </a:r>
            <a:r>
              <a:rPr lang="en-IN" sz="2400" dirty="0"/>
              <a:t> is a read-only template with instructions for creating a </a:t>
            </a:r>
            <a:r>
              <a:rPr lang="en-IN" sz="2400" dirty="0" err="1"/>
              <a:t>Docker</a:t>
            </a:r>
            <a:r>
              <a:rPr lang="en-IN" sz="2400" dirty="0"/>
              <a:t> container</a:t>
            </a:r>
          </a:p>
          <a:p>
            <a:r>
              <a:rPr lang="en-IN" sz="2400" dirty="0"/>
              <a:t>Usually an image is </a:t>
            </a:r>
            <a:r>
              <a:rPr lang="en-IN" sz="2400" i="1" dirty="0"/>
              <a:t>based on </a:t>
            </a:r>
            <a:r>
              <a:rPr lang="en-IN" sz="2400" dirty="0"/>
              <a:t>another image, with some additional customization. </a:t>
            </a:r>
          </a:p>
          <a:p>
            <a:r>
              <a:rPr lang="en-IN" sz="2400" dirty="0"/>
              <a:t>For example, you may build an image which is based on the </a:t>
            </a:r>
            <a:r>
              <a:rPr lang="en-IN" sz="2400" dirty="0" err="1"/>
              <a:t>ubuntu</a:t>
            </a:r>
            <a:r>
              <a:rPr lang="en-IN" sz="2400" dirty="0"/>
              <a:t> image, but installs the Apache web server and your application, as well as the configuration details needed to make your application run.</a:t>
            </a:r>
          </a:p>
        </p:txBody>
      </p:sp>
    </p:spTree>
    <p:extLst>
      <p:ext uri="{BB962C8B-B14F-4D97-AF65-F5344CB8AC3E}">
        <p14:creationId xmlns:p14="http://schemas.microsoft.com/office/powerpoint/2010/main" val="201336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47864"/>
          </a:xfrm>
        </p:spPr>
        <p:txBody>
          <a:bodyPr>
            <a:noAutofit/>
          </a:bodyPr>
          <a:lstStyle/>
          <a:p>
            <a:r>
              <a:rPr lang="en-IN" sz="2400" dirty="0"/>
              <a:t>The basic purpose of </a:t>
            </a:r>
            <a:r>
              <a:rPr lang="en-IN" sz="2400" dirty="0" err="1"/>
              <a:t>Docker</a:t>
            </a:r>
            <a:r>
              <a:rPr lang="en-IN" sz="2400" dirty="0"/>
              <a:t> is to run containers</a:t>
            </a:r>
          </a:p>
          <a:p>
            <a:r>
              <a:rPr lang="en-IN" sz="2400" dirty="0"/>
              <a:t>A container is a runnable instance of an image</a:t>
            </a:r>
          </a:p>
          <a:p>
            <a:r>
              <a:rPr lang="en-IN" sz="2400" dirty="0"/>
              <a:t>You can create, start, stop, move, or delete a container using the </a:t>
            </a:r>
            <a:r>
              <a:rPr lang="en-IN" sz="2400" dirty="0" err="1"/>
              <a:t>Docker</a:t>
            </a:r>
            <a:r>
              <a:rPr lang="en-IN" sz="2400" dirty="0"/>
              <a:t> API or CLI</a:t>
            </a:r>
          </a:p>
          <a:p>
            <a:r>
              <a:rPr lang="en-IN" sz="2400" dirty="0"/>
              <a:t>When a container is removed, any changes to its state that are not stored in persistent storage disappear</a:t>
            </a:r>
          </a:p>
          <a:p>
            <a:r>
              <a:rPr lang="en-IN" sz="2400" dirty="0"/>
              <a:t>A container is defined by its image as well as any configuration options you provide to it when you create or start it</a:t>
            </a:r>
          </a:p>
        </p:txBody>
      </p:sp>
    </p:spTree>
    <p:extLst>
      <p:ext uri="{BB962C8B-B14F-4D97-AF65-F5344CB8AC3E}">
        <p14:creationId xmlns:p14="http://schemas.microsoft.com/office/powerpoint/2010/main" val="260940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Container can expose ports and volumes to interact with other containers or/and outer world</a:t>
            </a:r>
          </a:p>
          <a:p>
            <a:r>
              <a:rPr lang="en-IN" dirty="0"/>
              <a:t>Containers are always created from images</a:t>
            </a:r>
          </a:p>
          <a:p>
            <a:r>
              <a:rPr lang="en-IN" dirty="0"/>
              <a:t>Containers gives you instant application portability</a:t>
            </a:r>
          </a:p>
          <a:p>
            <a:r>
              <a:rPr lang="en-IN" dirty="0"/>
              <a:t>All containers must use the same operating system</a:t>
            </a:r>
          </a:p>
          <a:p>
            <a:r>
              <a:rPr lang="en-IN" dirty="0"/>
              <a:t>A container is defined by its image as well as any configuration options provided to it when it is created or started</a:t>
            </a:r>
          </a:p>
        </p:txBody>
      </p:sp>
    </p:spTree>
    <p:extLst>
      <p:ext uri="{BB962C8B-B14F-4D97-AF65-F5344CB8AC3E}">
        <p14:creationId xmlns:p14="http://schemas.microsoft.com/office/powerpoint/2010/main" val="99380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Lab 2 – Run Container Using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69B8-7736-43E6-9402-FF4F73AC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IN" dirty="0"/>
              <a:t>Uses </a:t>
            </a:r>
            <a:r>
              <a:rPr lang="en-IN" dirty="0" err="1"/>
              <a:t>nginx</a:t>
            </a:r>
            <a:r>
              <a:rPr lang="en-IN" dirty="0"/>
              <a:t> image</a:t>
            </a:r>
          </a:p>
          <a:p>
            <a:r>
              <a:rPr lang="en-IN" dirty="0"/>
              <a:t>Container is exposed on port 80</a:t>
            </a:r>
          </a:p>
          <a:p>
            <a:r>
              <a:rPr lang="en-IN" dirty="0"/>
              <a:t>Runs in detached mode</a:t>
            </a:r>
          </a:p>
        </p:txBody>
      </p:sp>
    </p:spTree>
    <p:extLst>
      <p:ext uri="{BB962C8B-B14F-4D97-AF65-F5344CB8AC3E}">
        <p14:creationId xmlns:p14="http://schemas.microsoft.com/office/powerpoint/2010/main" val="249949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3 – </a:t>
            </a:r>
            <a:r>
              <a:rPr lang="en-IN" dirty="0" err="1"/>
              <a:t>Portainer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1055-03B7-4FFA-8514-E6C5B32D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IN" dirty="0"/>
              <a:t>UI for Managing Docker</a:t>
            </a:r>
          </a:p>
          <a:p>
            <a:r>
              <a:rPr lang="en-IN" dirty="0"/>
              <a:t>Runs on 1 Container</a:t>
            </a:r>
          </a:p>
          <a:p>
            <a:r>
              <a:rPr lang="en-IN" dirty="0"/>
              <a:t>Uses Persistent Storage (Volume)</a:t>
            </a:r>
          </a:p>
          <a:p>
            <a:r>
              <a:rPr lang="en-IN" dirty="0"/>
              <a:t>Multi Tier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6889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text document that contains all the commands, in order, a user could call on the command line to assemble an image</a:t>
            </a:r>
          </a:p>
          <a:p>
            <a:r>
              <a:rPr lang="en-IN" dirty="0"/>
              <a:t>Build instructions to build the image</a:t>
            </a:r>
          </a:p>
          <a:p>
            <a:r>
              <a:rPr lang="en-IN" dirty="0"/>
              <a:t>Usually </a:t>
            </a:r>
            <a:r>
              <a:rPr lang="en-IN" dirty="0" err="1"/>
              <a:t>dockerfile</a:t>
            </a:r>
            <a:r>
              <a:rPr lang="en-IN" dirty="0"/>
              <a:t> is called </a:t>
            </a:r>
            <a:r>
              <a:rPr lang="en-IN" b="1" u="sng" dirty="0" err="1"/>
              <a:t>Dockerfile</a:t>
            </a:r>
            <a:endParaRPr lang="en-IN" b="1" u="sng" dirty="0"/>
          </a:p>
          <a:p>
            <a:r>
              <a:rPr lang="en-IN" dirty="0"/>
              <a:t>Located in root of context</a:t>
            </a:r>
          </a:p>
          <a:p>
            <a:pPr lvl="1"/>
            <a:r>
              <a:rPr lang="en-IN" dirty="0" err="1"/>
              <a:t>docker</a:t>
            </a:r>
            <a:r>
              <a:rPr lang="en-IN" dirty="0"/>
              <a:t> build -f /path/to/a/</a:t>
            </a:r>
            <a:r>
              <a:rPr lang="en-IN" dirty="0" err="1"/>
              <a:t>Dockerfile</a:t>
            </a:r>
            <a:r>
              <a:rPr lang="en-IN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411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Overview of Docker</a:t>
            </a:r>
          </a:p>
          <a:p>
            <a:r>
              <a:rPr lang="en-IN" sz="2400" dirty="0"/>
              <a:t>Docker Architecture</a:t>
            </a:r>
          </a:p>
          <a:p>
            <a:r>
              <a:rPr lang="en-IN" sz="2400" dirty="0"/>
              <a:t>Container &amp; Images</a:t>
            </a:r>
          </a:p>
          <a:p>
            <a:r>
              <a:rPr lang="en-IN" sz="2400" dirty="0"/>
              <a:t>Docker Hub</a:t>
            </a:r>
          </a:p>
          <a:p>
            <a:r>
              <a:rPr lang="en-IN" sz="2400" dirty="0" err="1"/>
              <a:t>Dockerfile</a:t>
            </a:r>
            <a:endParaRPr lang="en-IN" sz="2400" dirty="0"/>
          </a:p>
          <a:p>
            <a:r>
              <a:rPr lang="en-IN" sz="2400" dirty="0" err="1"/>
              <a:t>Dockerize</a:t>
            </a:r>
            <a:r>
              <a:rPr lang="en-IN" sz="2400" dirty="0"/>
              <a:t> Apps in .NET, Python and Java</a:t>
            </a:r>
          </a:p>
          <a:p>
            <a:r>
              <a:rPr lang="en-IN" sz="2400" dirty="0"/>
              <a:t>Docker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Dockerfile</a:t>
            </a:r>
            <a:r>
              <a:rPr lang="en-IN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dirty="0" err="1"/>
              <a:t>Dockerfile</a:t>
            </a:r>
            <a:r>
              <a:rPr lang="en-IN" dirty="0"/>
              <a:t> must start with a </a:t>
            </a:r>
            <a:r>
              <a:rPr lang="en-IN" b="1" dirty="0"/>
              <a:t>`FROM` </a:t>
            </a:r>
            <a:r>
              <a:rPr lang="en-IN" dirty="0"/>
              <a:t>instruction</a:t>
            </a:r>
          </a:p>
          <a:p>
            <a:r>
              <a:rPr lang="en-IN" dirty="0"/>
              <a:t>The </a:t>
            </a:r>
            <a:r>
              <a:rPr lang="en-IN" b="1" dirty="0"/>
              <a:t>FROM</a:t>
            </a:r>
            <a:r>
              <a:rPr lang="en-IN" dirty="0"/>
              <a:t> instruction specifies the base image from which you are building</a:t>
            </a:r>
          </a:p>
          <a:p>
            <a:r>
              <a:rPr lang="en-IN" dirty="0" err="1"/>
              <a:t>Docker</a:t>
            </a:r>
            <a:r>
              <a:rPr lang="en-IN" dirty="0"/>
              <a:t> treats lines that </a:t>
            </a:r>
            <a:r>
              <a:rPr lang="en-IN" i="1" dirty="0"/>
              <a:t>begin</a:t>
            </a:r>
            <a:r>
              <a:rPr lang="en-IN" dirty="0"/>
              <a:t> with</a:t>
            </a:r>
            <a:r>
              <a:rPr lang="en-IN" b="1" dirty="0"/>
              <a:t> #</a:t>
            </a:r>
            <a:r>
              <a:rPr lang="en-IN" dirty="0"/>
              <a:t> as a comment</a:t>
            </a:r>
          </a:p>
        </p:txBody>
      </p:sp>
    </p:spTree>
    <p:extLst>
      <p:ext uri="{BB962C8B-B14F-4D97-AF65-F5344CB8AC3E}">
        <p14:creationId xmlns:p14="http://schemas.microsoft.com/office/powerpoint/2010/main" val="3589345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Lab 4 – Create Image Using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A036-CF3B-4A0F-A7AC-DBE29DAE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IN" dirty="0"/>
              <a:t>Uses Docker “Build” Command</a:t>
            </a:r>
          </a:p>
          <a:p>
            <a:r>
              <a:rPr lang="en-IN" dirty="0"/>
              <a:t>Creates an Image</a:t>
            </a:r>
          </a:p>
          <a:p>
            <a:r>
              <a:rPr lang="en-IN" dirty="0"/>
              <a:t>Nginx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19987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Individual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A036-CF3B-4A0F-A7AC-DBE29DAE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IN" dirty="0"/>
              <a:t>Add Your Name to Output</a:t>
            </a:r>
          </a:p>
          <a:p>
            <a:r>
              <a:rPr lang="en-IN" dirty="0"/>
              <a:t>App Should be Accessible Through Port 80 (Similar to Lab 4)</a:t>
            </a:r>
          </a:p>
        </p:txBody>
      </p:sp>
    </p:spTree>
    <p:extLst>
      <p:ext uri="{BB962C8B-B14F-4D97-AF65-F5344CB8AC3E}">
        <p14:creationId xmlns:p14="http://schemas.microsoft.com/office/powerpoint/2010/main" val="3781767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5 – </a:t>
            </a:r>
            <a:r>
              <a:rPr lang="en-IN" dirty="0" err="1"/>
              <a:t>Dockerize</a:t>
            </a:r>
            <a:r>
              <a:rPr lang="en-IN" dirty="0"/>
              <a:t> Java App</a:t>
            </a:r>
          </a:p>
        </p:txBody>
      </p:sp>
    </p:spTree>
    <p:extLst>
      <p:ext uri="{BB962C8B-B14F-4D97-AF65-F5344CB8AC3E}">
        <p14:creationId xmlns:p14="http://schemas.microsoft.com/office/powerpoint/2010/main" val="3397251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6 – </a:t>
            </a:r>
            <a:r>
              <a:rPr lang="en-IN" dirty="0" err="1"/>
              <a:t>Dockerize</a:t>
            </a:r>
            <a:r>
              <a:rPr lang="en-IN" dirty="0"/>
              <a:t> .NET App</a:t>
            </a:r>
          </a:p>
        </p:txBody>
      </p:sp>
    </p:spTree>
    <p:extLst>
      <p:ext uri="{BB962C8B-B14F-4D97-AF65-F5344CB8AC3E}">
        <p14:creationId xmlns:p14="http://schemas.microsoft.com/office/powerpoint/2010/main" val="2487769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7 – </a:t>
            </a:r>
            <a:r>
              <a:rPr lang="en-IN" dirty="0" err="1"/>
              <a:t>Dockerize</a:t>
            </a:r>
            <a:r>
              <a:rPr lang="en-IN" dirty="0"/>
              <a:t> Python App</a:t>
            </a:r>
          </a:p>
        </p:txBody>
      </p:sp>
    </p:spTree>
    <p:extLst>
      <p:ext uri="{BB962C8B-B14F-4D97-AF65-F5344CB8AC3E}">
        <p14:creationId xmlns:p14="http://schemas.microsoft.com/office/powerpoint/2010/main" val="942185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Docker</a:t>
            </a:r>
            <a:r>
              <a:rPr lang="en-IN" dirty="0"/>
              <a:t> Hub is a cloud-based registry service</a:t>
            </a:r>
          </a:p>
          <a:p>
            <a:r>
              <a:rPr lang="en-IN" dirty="0" err="1"/>
              <a:t>Docker</a:t>
            </a:r>
            <a:r>
              <a:rPr lang="en-IN" dirty="0"/>
              <a:t> users and partners create, test, store and distribute container images</a:t>
            </a:r>
          </a:p>
          <a:p>
            <a:r>
              <a:rPr lang="en-IN" dirty="0"/>
              <a:t>Centralized resource for container image discovery, distribution and change management</a:t>
            </a:r>
          </a:p>
          <a:p>
            <a:r>
              <a:rPr lang="en-IN" dirty="0"/>
              <a:t>User and team collaboration and workflow automation throughout the development pipeline.</a:t>
            </a:r>
          </a:p>
        </p:txBody>
      </p:sp>
    </p:spTree>
    <p:extLst>
      <p:ext uri="{BB962C8B-B14F-4D97-AF65-F5344CB8AC3E}">
        <p14:creationId xmlns:p14="http://schemas.microsoft.com/office/powerpoint/2010/main" val="2773100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Hub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Image Repositories </a:t>
            </a:r>
            <a:r>
              <a:rPr lang="en-IN" dirty="0"/>
              <a:t>- Lets you share images with co-workers, customers, or the </a:t>
            </a:r>
            <a:r>
              <a:rPr lang="en-IN" dirty="0" err="1"/>
              <a:t>Docker</a:t>
            </a:r>
            <a:r>
              <a:rPr lang="en-IN" dirty="0"/>
              <a:t> community at large</a:t>
            </a:r>
          </a:p>
          <a:p>
            <a:r>
              <a:rPr lang="en-IN" b="1" dirty="0"/>
              <a:t>Organizations </a:t>
            </a:r>
            <a:r>
              <a:rPr lang="en-IN" dirty="0"/>
              <a:t>- Create work groups to manage access to image repositories</a:t>
            </a:r>
          </a:p>
          <a:p>
            <a:r>
              <a:rPr lang="en-IN" b="1" dirty="0" err="1"/>
              <a:t>GitHub</a:t>
            </a:r>
            <a:r>
              <a:rPr lang="en-IN" b="1" dirty="0"/>
              <a:t> and </a:t>
            </a:r>
            <a:r>
              <a:rPr lang="en-IN" b="1" dirty="0" err="1"/>
              <a:t>Bitbucket</a:t>
            </a:r>
            <a:r>
              <a:rPr lang="en-IN" b="1" dirty="0"/>
              <a:t> Integration </a:t>
            </a:r>
            <a:r>
              <a:rPr lang="en-IN" dirty="0"/>
              <a:t>- Add the Hub and your </a:t>
            </a:r>
            <a:r>
              <a:rPr lang="en-IN" dirty="0" err="1"/>
              <a:t>Docker</a:t>
            </a:r>
            <a:r>
              <a:rPr lang="en-IN" dirty="0"/>
              <a:t> Images to your current workflows</a:t>
            </a:r>
          </a:p>
        </p:txBody>
      </p:sp>
    </p:spTree>
    <p:extLst>
      <p:ext uri="{BB962C8B-B14F-4D97-AF65-F5344CB8AC3E}">
        <p14:creationId xmlns:p14="http://schemas.microsoft.com/office/powerpoint/2010/main" val="316395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8 - Docker Hub –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new repository in </a:t>
            </a:r>
            <a:r>
              <a:rPr lang="en-IN" dirty="0" err="1"/>
              <a:t>Docker</a:t>
            </a:r>
            <a:r>
              <a:rPr lang="en-IN" dirty="0"/>
              <a:t> Hub</a:t>
            </a:r>
          </a:p>
          <a:p>
            <a:r>
              <a:rPr lang="en-IN" dirty="0"/>
              <a:t>Push Your Images in Docker Hub Repos</a:t>
            </a:r>
          </a:p>
          <a:p>
            <a:r>
              <a:rPr lang="en-IN" dirty="0"/>
              <a:t>We will need these in K8 labs</a:t>
            </a:r>
          </a:p>
        </p:txBody>
      </p:sp>
    </p:spTree>
    <p:extLst>
      <p:ext uri="{BB962C8B-B14F-4D97-AF65-F5344CB8AC3E}">
        <p14:creationId xmlns:p14="http://schemas.microsoft.com/office/powerpoint/2010/main" val="47905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Group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Update Python Output (Change Text to Your Team Name on Browser Output)</a:t>
            </a:r>
          </a:p>
          <a:p>
            <a:r>
              <a:rPr lang="en-IN" dirty="0"/>
              <a:t>Share Image on Docker Hub</a:t>
            </a:r>
          </a:p>
          <a:p>
            <a:r>
              <a:rPr lang="en-IN" dirty="0"/>
              <a:t>Only One Image Per Group</a:t>
            </a:r>
          </a:p>
          <a:p>
            <a:r>
              <a:rPr lang="en-IN" dirty="0"/>
              <a:t>Run Container Locally to Show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93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Evolving Workloads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94052"/>
            <a:ext cx="7128792" cy="400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49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Tool for defining and running multi-container Docker applications</a:t>
            </a:r>
          </a:p>
          <a:p>
            <a:r>
              <a:rPr lang="en-IN" dirty="0"/>
              <a:t>Uses YAML file for configuration</a:t>
            </a:r>
          </a:p>
          <a:p>
            <a:r>
              <a:rPr lang="en-IN" dirty="0"/>
              <a:t>3 Step Process</a:t>
            </a:r>
          </a:p>
          <a:p>
            <a:pPr lvl="1"/>
            <a:r>
              <a:rPr lang="en-IN" dirty="0"/>
              <a:t>Create </a:t>
            </a:r>
            <a:r>
              <a:rPr lang="en-IN" dirty="0" err="1"/>
              <a:t>Dockerfile</a:t>
            </a:r>
            <a:r>
              <a:rPr lang="en-IN" dirty="0"/>
              <a:t> with Environment Information</a:t>
            </a:r>
          </a:p>
          <a:p>
            <a:pPr lvl="1"/>
            <a:r>
              <a:rPr lang="en-IN" dirty="0"/>
              <a:t>Define Services for Your App in YAML file</a:t>
            </a:r>
          </a:p>
          <a:p>
            <a:pPr lvl="1"/>
            <a:r>
              <a:rPr lang="en-IN" dirty="0"/>
              <a:t>Run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50967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9 -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App Stack using Docker Compose</a:t>
            </a:r>
          </a:p>
          <a:p>
            <a:r>
              <a:rPr lang="en-IN" dirty="0"/>
              <a:t>Multi Tier Application</a:t>
            </a:r>
          </a:p>
          <a:p>
            <a:r>
              <a:rPr lang="en-IN" dirty="0"/>
              <a:t>Creates 5 Container</a:t>
            </a:r>
          </a:p>
        </p:txBody>
      </p:sp>
    </p:spTree>
    <p:extLst>
      <p:ext uri="{BB962C8B-B14F-4D97-AF65-F5344CB8AC3E}">
        <p14:creationId xmlns:p14="http://schemas.microsoft.com/office/powerpoint/2010/main" val="2548890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468"/>
            <a:ext cx="8229600" cy="857250"/>
          </a:xfrm>
        </p:spPr>
        <p:txBody>
          <a:bodyPr/>
          <a:lstStyle/>
          <a:p>
            <a:r>
              <a:rPr lang="en-IN" dirty="0"/>
              <a:t>Containers as a Service</a:t>
            </a:r>
          </a:p>
        </p:txBody>
      </p:sp>
      <p:sp>
        <p:nvSpPr>
          <p:cNvPr id="4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ocker Architecture Diagram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43558"/>
            <a:ext cx="9036496" cy="336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98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Consistency</a:t>
            </a:r>
          </a:p>
          <a:p>
            <a:pPr lvl="1"/>
            <a:r>
              <a:rPr lang="en-IN" dirty="0"/>
              <a:t>Write once, deploy anywhere</a:t>
            </a:r>
          </a:p>
          <a:p>
            <a:r>
              <a:rPr lang="en-IN" dirty="0"/>
              <a:t>A complete platform</a:t>
            </a:r>
          </a:p>
          <a:p>
            <a:pPr lvl="1"/>
            <a:r>
              <a:rPr lang="en-IN" dirty="0"/>
              <a:t>Manage entire lifecycle</a:t>
            </a:r>
          </a:p>
          <a:p>
            <a:pPr lvl="1"/>
            <a:r>
              <a:rPr lang="en-IN" dirty="0"/>
              <a:t>Base engine for containers</a:t>
            </a:r>
          </a:p>
          <a:p>
            <a:pPr lvl="1"/>
            <a:r>
              <a:rPr lang="en-IN" dirty="0"/>
              <a:t>Registry for image management</a:t>
            </a:r>
          </a:p>
          <a:p>
            <a:pPr lvl="1"/>
            <a:r>
              <a:rPr lang="en-IN" dirty="0"/>
              <a:t>Compose for orchestration</a:t>
            </a:r>
          </a:p>
          <a:p>
            <a:pPr lvl="1"/>
            <a:r>
              <a:rPr lang="en-IN" dirty="0"/>
              <a:t>Swarm for clustering</a:t>
            </a:r>
          </a:p>
          <a:p>
            <a:pPr lvl="1"/>
            <a:r>
              <a:rPr lang="en-IN" dirty="0"/>
              <a:t>Machine for provisioning</a:t>
            </a:r>
          </a:p>
        </p:txBody>
      </p:sp>
    </p:spTree>
    <p:extLst>
      <p:ext uri="{BB962C8B-B14F-4D97-AF65-F5344CB8AC3E}">
        <p14:creationId xmlns:p14="http://schemas.microsoft.com/office/powerpoint/2010/main" val="2730350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of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Distributed Applications</a:t>
            </a:r>
          </a:p>
          <a:p>
            <a:r>
              <a:rPr lang="en-IN" dirty="0" err="1"/>
              <a:t>Microservices</a:t>
            </a:r>
            <a:endParaRPr lang="en-IN" dirty="0"/>
          </a:p>
          <a:p>
            <a:r>
              <a:rPr lang="en-IN" dirty="0"/>
              <a:t>Continuous Integration</a:t>
            </a:r>
          </a:p>
          <a:p>
            <a:r>
              <a:rPr lang="en-IN" dirty="0"/>
              <a:t>Continuous Deployment</a:t>
            </a:r>
          </a:p>
          <a:p>
            <a:r>
              <a:rPr lang="en-IN" dirty="0"/>
              <a:t>Setting up Development Environment</a:t>
            </a:r>
          </a:p>
          <a:p>
            <a:r>
              <a:rPr lang="en-IN" dirty="0"/>
              <a:t>Build, Ship and Run Any App, Anywhere</a:t>
            </a:r>
          </a:p>
        </p:txBody>
      </p:sp>
    </p:spTree>
    <p:extLst>
      <p:ext uri="{BB962C8B-B14F-4D97-AF65-F5344CB8AC3E}">
        <p14:creationId xmlns:p14="http://schemas.microsoft.com/office/powerpoint/2010/main" val="51422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Containers should be immutable</a:t>
            </a:r>
          </a:p>
          <a:p>
            <a:r>
              <a:rPr lang="en-IN" dirty="0"/>
              <a:t>Containers should be ephemeral</a:t>
            </a:r>
          </a:p>
          <a:p>
            <a:r>
              <a:rPr lang="en-IN" dirty="0"/>
              <a:t>Containers should be lightweight</a:t>
            </a:r>
          </a:p>
          <a:p>
            <a:r>
              <a:rPr lang="en-IN" dirty="0"/>
              <a:t>One container, One responsibility, One process</a:t>
            </a:r>
          </a:p>
          <a:p>
            <a:r>
              <a:rPr lang="en-IN" dirty="0"/>
              <a:t>Store share data in volumes, not in containers</a:t>
            </a:r>
          </a:p>
          <a:p>
            <a:r>
              <a:rPr lang="en-IN" dirty="0"/>
              <a:t>Don’t store credentials in the image</a:t>
            </a:r>
          </a:p>
        </p:txBody>
      </p:sp>
    </p:spTree>
    <p:extLst>
      <p:ext uri="{BB962C8B-B14F-4D97-AF65-F5344CB8AC3E}">
        <p14:creationId xmlns:p14="http://schemas.microsoft.com/office/powerpoint/2010/main" val="3285889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Development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Keep your images small</a:t>
            </a:r>
          </a:p>
          <a:p>
            <a:r>
              <a:rPr lang="en-IN" dirty="0"/>
              <a:t>Use tags to reference specific versions of your images</a:t>
            </a:r>
          </a:p>
          <a:p>
            <a:r>
              <a:rPr lang="en-IN" dirty="0"/>
              <a:t>Manage application data using volumes</a:t>
            </a:r>
          </a:p>
          <a:p>
            <a:r>
              <a:rPr lang="en-IN" dirty="0"/>
              <a:t>Use official images</a:t>
            </a:r>
          </a:p>
          <a:p>
            <a:r>
              <a:rPr lang="en-IN" dirty="0"/>
              <a:t>Store images in an organizational repository </a:t>
            </a:r>
          </a:p>
        </p:txBody>
      </p:sp>
    </p:spTree>
    <p:extLst>
      <p:ext uri="{BB962C8B-B14F-4D97-AF65-F5344CB8AC3E}">
        <p14:creationId xmlns:p14="http://schemas.microsoft.com/office/powerpoint/2010/main" val="170092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2400" b="1" dirty="0"/>
              <a:t>This concludes Chapter 2 – Containerization with Docker</a:t>
            </a:r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Requirements to Fill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5552"/>
            <a:ext cx="8775444" cy="379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3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IN" dirty="0"/>
              <a:t>Hypervisor Based Deployments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3" y="987574"/>
            <a:ext cx="5472608" cy="388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52120" y="98757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One physical server can host multiple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Each application runs in a virtual machine (VM)</a:t>
            </a:r>
          </a:p>
        </p:txBody>
      </p:sp>
    </p:spTree>
    <p:extLst>
      <p:ext uri="{BB962C8B-B14F-4D97-AF65-F5344CB8AC3E}">
        <p14:creationId xmlns:p14="http://schemas.microsoft.com/office/powerpoint/2010/main" val="29771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IN" dirty="0"/>
              <a:t>Virtual Machines – Pros &amp; Cons</a:t>
            </a: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971600" y="987574"/>
          <a:ext cx="676875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5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792088"/>
          </a:xfrm>
        </p:spPr>
        <p:txBody>
          <a:bodyPr/>
          <a:lstStyle/>
          <a:p>
            <a:r>
              <a:rPr lang="en-IN" dirty="0"/>
              <a:t>Containers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9552" y="84355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An object for holding or transporting something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45" y="1245865"/>
            <a:ext cx="4353619" cy="363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148064" y="1343546"/>
            <a:ext cx="3744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Standardized packaging for software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Share same OS Kernel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Isolate apps from each other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Lightweight, Isolated and Fast to Boot</a:t>
            </a:r>
          </a:p>
        </p:txBody>
      </p:sp>
    </p:spTree>
    <p:extLst>
      <p:ext uri="{BB962C8B-B14F-4D97-AF65-F5344CB8AC3E}">
        <p14:creationId xmlns:p14="http://schemas.microsoft.com/office/powerpoint/2010/main" val="69876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VMs </a:t>
            </a:r>
            <a:r>
              <a:rPr lang="en-IN" dirty="0" err="1"/>
              <a:t>Vs</a:t>
            </a:r>
            <a:r>
              <a:rPr lang="en-IN" dirty="0"/>
              <a:t> Containers</a:t>
            </a:r>
          </a:p>
        </p:txBody>
      </p:sp>
      <p:pic>
        <p:nvPicPr>
          <p:cNvPr id="14338" name="Picture 2" descr="Image result for comapring containers and v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83618"/>
            <a:ext cx="82105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2736" y="105261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Infrastructure</a:t>
            </a:r>
            <a:r>
              <a:rPr lang="en-IN" dirty="0"/>
              <a:t> level construct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213970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App</a:t>
            </a:r>
            <a:r>
              <a:rPr lang="en-IN" dirty="0"/>
              <a:t> level construct</a:t>
            </a:r>
          </a:p>
        </p:txBody>
      </p:sp>
    </p:spTree>
    <p:extLst>
      <p:ext uri="{BB962C8B-B14F-4D97-AF65-F5344CB8AC3E}">
        <p14:creationId xmlns:p14="http://schemas.microsoft.com/office/powerpoint/2010/main" val="99577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 AND VMs</a:t>
            </a:r>
          </a:p>
        </p:txBody>
      </p:sp>
      <p:pic>
        <p:nvPicPr>
          <p:cNvPr id="11266" name="Picture 2" descr="Image result for comapring containers and v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6" y="1688926"/>
            <a:ext cx="8716823" cy="31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848" y="1137106"/>
            <a:ext cx="867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Containers can run on standalone physical server and virtual machines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Provides tremendous flexibility for organizations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Deploy and manage apps</a:t>
            </a:r>
          </a:p>
        </p:txBody>
      </p:sp>
    </p:spTree>
    <p:extLst>
      <p:ext uri="{BB962C8B-B14F-4D97-AF65-F5344CB8AC3E}">
        <p14:creationId xmlns:p14="http://schemas.microsoft.com/office/powerpoint/2010/main" val="5048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8921</TotalTime>
  <Words>833</Words>
  <Application>Microsoft Office PowerPoint</Application>
  <PresentationFormat>On-screen Show (16:9)</PresentationFormat>
  <Paragraphs>156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Chapter 2  Containerization with Docker</vt:lpstr>
      <vt:lpstr>Learning Topics</vt:lpstr>
      <vt:lpstr>Evolving Workloads</vt:lpstr>
      <vt:lpstr>Multiple Requirements to Fill</vt:lpstr>
      <vt:lpstr>Hypervisor Based Deployments</vt:lpstr>
      <vt:lpstr>Virtual Machines – Pros &amp; Cons</vt:lpstr>
      <vt:lpstr>Containers</vt:lpstr>
      <vt:lpstr>VMs Vs Containers</vt:lpstr>
      <vt:lpstr>Containers AND VMs</vt:lpstr>
      <vt:lpstr>What is Docker?</vt:lpstr>
      <vt:lpstr>Docker Architecture</vt:lpstr>
      <vt:lpstr>Docker – Lab 1</vt:lpstr>
      <vt:lpstr>Docker Basics</vt:lpstr>
      <vt:lpstr>Images</vt:lpstr>
      <vt:lpstr>Containers</vt:lpstr>
      <vt:lpstr>Containers Cont.</vt:lpstr>
      <vt:lpstr>Lab 2 – Run Container Using an Image</vt:lpstr>
      <vt:lpstr>Lab 3 – Portainer</vt:lpstr>
      <vt:lpstr>Dockerfile</vt:lpstr>
      <vt:lpstr>Dockerfile Instructions</vt:lpstr>
      <vt:lpstr>Lab 4 – Create Image Using Dockerfile</vt:lpstr>
      <vt:lpstr>Individual Assignment</vt:lpstr>
      <vt:lpstr>Lab 5 – Dockerize Java App</vt:lpstr>
      <vt:lpstr>Lab 6 – Dockerize .NET App</vt:lpstr>
      <vt:lpstr>Lab 7 – Dockerize Python App</vt:lpstr>
      <vt:lpstr>Docker Hub</vt:lpstr>
      <vt:lpstr>Docker Hub - Features</vt:lpstr>
      <vt:lpstr>Lab 8 - Docker Hub – Repositories</vt:lpstr>
      <vt:lpstr>Group Assignment</vt:lpstr>
      <vt:lpstr>Docker Compose</vt:lpstr>
      <vt:lpstr>Lab 9 - Docker Compose</vt:lpstr>
      <vt:lpstr>Containers as a Service</vt:lpstr>
      <vt:lpstr>Advantages of Docker</vt:lpstr>
      <vt:lpstr>Use Cases of Docker</vt:lpstr>
      <vt:lpstr>Container Best Practices</vt:lpstr>
      <vt:lpstr>Docker Development Best Practices</vt:lpstr>
      <vt:lpstr>This concludes Chapter 2 – Containerization with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126</cp:revision>
  <dcterms:created xsi:type="dcterms:W3CDTF">2018-01-08T11:57:24Z</dcterms:created>
  <dcterms:modified xsi:type="dcterms:W3CDTF">2019-04-24T05:54:26Z</dcterms:modified>
</cp:coreProperties>
</file>