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56" r:id="rId2"/>
    <p:sldId id="257" r:id="rId3"/>
    <p:sldId id="260" r:id="rId4"/>
    <p:sldId id="262" r:id="rId5"/>
    <p:sldId id="304" r:id="rId6"/>
    <p:sldId id="308" r:id="rId7"/>
    <p:sldId id="312" r:id="rId8"/>
    <p:sldId id="421" r:id="rId9"/>
    <p:sldId id="307" r:id="rId10"/>
    <p:sldId id="305" r:id="rId11"/>
    <p:sldId id="314" r:id="rId12"/>
    <p:sldId id="309" r:id="rId13"/>
    <p:sldId id="317" r:id="rId14"/>
    <p:sldId id="318" r:id="rId15"/>
    <p:sldId id="319" r:id="rId16"/>
    <p:sldId id="320" r:id="rId17"/>
    <p:sldId id="321" r:id="rId18"/>
    <p:sldId id="343" r:id="rId19"/>
    <p:sldId id="323" r:id="rId20"/>
    <p:sldId id="306" r:id="rId21"/>
    <p:sldId id="324" r:id="rId22"/>
    <p:sldId id="325" r:id="rId23"/>
    <p:sldId id="326" r:id="rId24"/>
    <p:sldId id="409" r:id="rId25"/>
    <p:sldId id="400" r:id="rId26"/>
    <p:sldId id="354" r:id="rId27"/>
    <p:sldId id="355" r:id="rId28"/>
    <p:sldId id="356" r:id="rId29"/>
    <p:sldId id="357" r:id="rId30"/>
    <p:sldId id="401" r:id="rId31"/>
    <p:sldId id="358" r:id="rId32"/>
    <p:sldId id="359" r:id="rId33"/>
    <p:sldId id="369" r:id="rId34"/>
    <p:sldId id="404" r:id="rId35"/>
    <p:sldId id="370" r:id="rId36"/>
    <p:sldId id="371" r:id="rId37"/>
    <p:sldId id="405" r:id="rId38"/>
    <p:sldId id="368" r:id="rId39"/>
    <p:sldId id="410" r:id="rId40"/>
    <p:sldId id="41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88" r:id="rId49"/>
    <p:sldId id="407" r:id="rId50"/>
    <p:sldId id="392" r:id="rId51"/>
    <p:sldId id="408" r:id="rId52"/>
    <p:sldId id="393" r:id="rId53"/>
    <p:sldId id="394" r:id="rId54"/>
    <p:sldId id="380" r:id="rId55"/>
    <p:sldId id="395" r:id="rId56"/>
    <p:sldId id="291" r:id="rId57"/>
    <p:sldId id="406" r:id="rId58"/>
    <p:sldId id="381" r:id="rId59"/>
    <p:sldId id="385" r:id="rId60"/>
    <p:sldId id="382" r:id="rId61"/>
    <p:sldId id="383" r:id="rId62"/>
    <p:sldId id="384" r:id="rId63"/>
    <p:sldId id="420" r:id="rId64"/>
    <p:sldId id="361" r:id="rId65"/>
    <p:sldId id="403" r:id="rId66"/>
    <p:sldId id="313" r:id="rId67"/>
    <p:sldId id="362" r:id="rId68"/>
    <p:sldId id="363" r:id="rId69"/>
    <p:sldId id="364" r:id="rId70"/>
    <p:sldId id="365" r:id="rId71"/>
    <p:sldId id="366" r:id="rId72"/>
    <p:sldId id="367" r:id="rId73"/>
    <p:sldId id="391" r:id="rId74"/>
    <p:sldId id="398" r:id="rId75"/>
    <p:sldId id="399" r:id="rId76"/>
    <p:sldId id="292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>
      <p:cViewPr>
        <p:scale>
          <a:sx n="90" d="100"/>
          <a:sy n="90" d="100"/>
        </p:scale>
        <p:origin x="572" y="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07f23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07f23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add a new label, change the image, do something to change the pod template in some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deployment controller creates a new replicaset with 0 instances to start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00c270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00c270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00c270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00c270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then begin to kill off the prevision revision by scaling down the old replicaset and scaling up the new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00c270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00c270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this pattern based on maxSurge and maxUnavailable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00c270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00c270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is complete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00c270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00c270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Until the previous revision is at 0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 will remain around, but it will have 0 replicas. How many stay around are based off our revision history limit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3 </a:t>
            </a:r>
            <a:br>
              <a:rPr lang="en" b="1" dirty="0"/>
            </a:br>
            <a:r>
              <a:rPr lang="en-IN" b="1" dirty="0"/>
              <a:t>Container Orchestration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Features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9604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Kubernetes is an open-source system for </a:t>
            </a:r>
          </a:p>
          <a:p>
            <a:pPr lvl="1"/>
            <a:r>
              <a:rPr lang="en-IN" dirty="0"/>
              <a:t>Automating Deployment</a:t>
            </a:r>
          </a:p>
          <a:p>
            <a:pPr lvl="1"/>
            <a:r>
              <a:rPr lang="en-IN" dirty="0"/>
              <a:t>Scaling</a:t>
            </a:r>
          </a:p>
          <a:p>
            <a:pPr lvl="1"/>
            <a:r>
              <a:rPr lang="en-IN" dirty="0"/>
              <a:t>Management </a:t>
            </a:r>
          </a:p>
          <a:p>
            <a:pPr marL="0" lvl="1" indent="0">
              <a:buNone/>
            </a:pPr>
            <a:r>
              <a:rPr lang="en-IN" sz="3200" dirty="0"/>
              <a:t>   of containerized applications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Kubernetes can scale without increasing your ops team</a:t>
            </a:r>
          </a:p>
        </p:txBody>
      </p:sp>
    </p:spTree>
    <p:extLst>
      <p:ext uri="{BB962C8B-B14F-4D97-AF65-F5344CB8AC3E}">
        <p14:creationId xmlns:p14="http://schemas.microsoft.com/office/powerpoint/2010/main" val="9226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</a:t>
            </a:r>
          </a:p>
        </p:txBody>
      </p:sp>
      <p:pic>
        <p:nvPicPr>
          <p:cNvPr id="5" name="Google Shape;218;p33">
            <a:extLst>
              <a:ext uri="{FF2B5EF4-FFF2-40B4-BE49-F238E27FC236}">
                <a16:creationId xmlns:a16="http://schemas.microsoft.com/office/drawing/2014/main" id="{7D159D18-27AE-451A-A77E-CBB8EB83FF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555526"/>
            <a:ext cx="7940545" cy="47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Terminologies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4F1E-4BF1-4DAE-AEA2-8C054C9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63832"/>
            <a:ext cx="7217452" cy="4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Plane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Kube-apiserver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Gate keeper for everything in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EVERYTHING interacts with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r>
              <a:rPr lang="en-IN" sz="2400" dirty="0">
                <a:solidFill>
                  <a:schemeClr val="dk1"/>
                </a:solidFill>
              </a:rPr>
              <a:t> through 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endParaRPr lang="en-IN" sz="2400" dirty="0">
              <a:solidFill>
                <a:schemeClr val="dk1"/>
              </a:solidFill>
            </a:endParaRP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Etcd</a:t>
            </a:r>
            <a:endParaRPr lang="en-IN" sz="2800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Distributed storage back end for </a:t>
            </a:r>
            <a:r>
              <a:rPr lang="en-IN" sz="2400" dirty="0" err="1">
                <a:solidFill>
                  <a:schemeClr val="dk1"/>
                </a:solidFill>
              </a:rPr>
              <a:t>kubernetes</a:t>
            </a:r>
            <a:endParaRPr lang="en-IN" sz="2400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</a:t>
            </a:r>
            <a:r>
              <a:rPr lang="en-IN" sz="2400" dirty="0" err="1">
                <a:solidFill>
                  <a:schemeClr val="dk1"/>
                </a:solidFill>
              </a:rPr>
              <a:t>apiserver</a:t>
            </a:r>
            <a:r>
              <a:rPr lang="en-IN" sz="2400" dirty="0">
                <a:solidFill>
                  <a:schemeClr val="dk1"/>
                </a:solidFill>
              </a:rPr>
              <a:t> is the only thing that talks to it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-controller-manager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The home of the core controllers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sz="2800" b="1" dirty="0" err="1">
                <a:solidFill>
                  <a:schemeClr val="dk1"/>
                </a:solidFill>
              </a:rPr>
              <a:t>Kube</a:t>
            </a:r>
            <a:r>
              <a:rPr lang="en-IN" sz="2800" b="1" dirty="0">
                <a:solidFill>
                  <a:schemeClr val="dk1"/>
                </a:solidFill>
              </a:rPr>
              <a:t>-scheduler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sz="2400" dirty="0">
                <a:solidFill>
                  <a:schemeClr val="dk1"/>
                </a:solidFill>
              </a:rPr>
              <a:t>Handles placement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72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Kube-apiserver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Provides a forward facing REST interface into the </a:t>
            </a:r>
            <a:r>
              <a:rPr lang="en-IN" sz="2800" dirty="0" err="1"/>
              <a:t>kubernetes</a:t>
            </a:r>
            <a:r>
              <a:rPr lang="en-IN" sz="2800" dirty="0"/>
              <a:t> control plane and datastore. 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All clients and other applications interact with </a:t>
            </a:r>
            <a:r>
              <a:rPr lang="en-IN" sz="2800" dirty="0" err="1"/>
              <a:t>kubernetes</a:t>
            </a:r>
            <a:r>
              <a:rPr lang="en-IN" sz="2800" dirty="0"/>
              <a:t> </a:t>
            </a:r>
            <a:r>
              <a:rPr lang="en-IN" sz="2800" b="1" dirty="0"/>
              <a:t>strictly</a:t>
            </a:r>
            <a:r>
              <a:rPr lang="en-IN" sz="2800" dirty="0"/>
              <a:t> through the API Server.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800" dirty="0"/>
              <a:t>Handles </a:t>
            </a:r>
            <a:r>
              <a:rPr lang="en-IN" sz="2800" dirty="0" err="1"/>
              <a:t>authn</a:t>
            </a:r>
            <a:r>
              <a:rPr lang="en-IN" sz="2800" dirty="0"/>
              <a:t>, </a:t>
            </a:r>
            <a:r>
              <a:rPr lang="en-IN" sz="2800" dirty="0" err="1"/>
              <a:t>authz</a:t>
            </a:r>
            <a:r>
              <a:rPr lang="en-IN" sz="2800" dirty="0"/>
              <a:t>, request validation, mutation and admission control and serves as a generic front end to the backing datastore</a:t>
            </a:r>
          </a:p>
        </p:txBody>
      </p:sp>
    </p:spTree>
    <p:extLst>
      <p:ext uri="{BB962C8B-B14F-4D97-AF65-F5344CB8AC3E}">
        <p14:creationId xmlns:p14="http://schemas.microsoft.com/office/powerpoint/2010/main" val="41079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etcd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 err="1"/>
              <a:t>etcd</a:t>
            </a:r>
            <a:r>
              <a:rPr lang="en-IN" sz="2800" dirty="0"/>
              <a:t> acts as the cluster datastore.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800" dirty="0"/>
              <a:t>Purpose in relation to Kubernetes is to provide a strong, consistent, highly durable and highly available key-value store for persisting cluster state.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800" dirty="0"/>
              <a:t>Stores objects and config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7504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-controller-manager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" sz="2400" dirty="0"/>
              <a:t>Its the director behind the scenes</a:t>
            </a:r>
            <a:endParaRPr lang="en-IN" sz="2400" dirty="0"/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68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-scheduler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Scheduler decides which nodes should run which pods</a:t>
            </a:r>
          </a:p>
          <a:p>
            <a:pPr marL="381000">
              <a:spcBef>
                <a:spcPts val="600"/>
              </a:spcBef>
              <a:buSzPts val="3000"/>
            </a:pPr>
            <a:r>
              <a:rPr lang="en-IN" sz="2400" dirty="0"/>
              <a:t>Serves as the primary daemon that manages all core component control loops. 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Monitors the cluster state via the </a:t>
            </a:r>
            <a:r>
              <a:rPr lang="en-IN" sz="2400" dirty="0" err="1"/>
              <a:t>apiserver</a:t>
            </a:r>
            <a:r>
              <a:rPr lang="en-IN" sz="2400" dirty="0"/>
              <a:t> and </a:t>
            </a:r>
            <a:r>
              <a:rPr lang="en-IN" sz="2400" b="1" dirty="0"/>
              <a:t>steers the cluster towards the desired state</a:t>
            </a:r>
            <a:r>
              <a:rPr lang="en-IN" sz="2400" dirty="0"/>
              <a:t>.</a:t>
            </a:r>
          </a:p>
          <a:p>
            <a:pPr marL="381000">
              <a:spcBef>
                <a:spcPts val="1000"/>
              </a:spcBef>
              <a:buSzPts val="3000"/>
            </a:pPr>
            <a:r>
              <a:rPr lang="en-IN" sz="2400" dirty="0"/>
              <a:t>Does NOT handle scheduling, just decides what the desired state of the cluster should look like</a:t>
            </a:r>
          </a:p>
          <a:p>
            <a:pPr marL="958850" lvl="1" indent="-342900">
              <a:spcBef>
                <a:spcPts val="0"/>
              </a:spcBef>
              <a:buSzPts val="1100"/>
            </a:pPr>
            <a:r>
              <a:rPr lang="en-IN" sz="2400" dirty="0"/>
              <a:t>e.g. receives request for a deployment, produces </a:t>
            </a:r>
            <a:r>
              <a:rPr lang="en-IN" sz="2400" dirty="0" err="1"/>
              <a:t>replicaset</a:t>
            </a:r>
            <a:r>
              <a:rPr lang="en-IN" sz="2400" dirty="0"/>
              <a:t>, then produces pods</a:t>
            </a:r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4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504056"/>
          </a:xfrm>
        </p:spPr>
        <p:txBody>
          <a:bodyPr>
            <a:noAutofit/>
          </a:bodyPr>
          <a:lstStyle/>
          <a:p>
            <a:r>
              <a:rPr lang="en-IN" sz="3600" dirty="0"/>
              <a:t>HA Cluster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5220-9BFE-4A16-98A4-32D7124C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620196"/>
            <a:ext cx="6008397" cy="45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Node Components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Kubelet</a:t>
            </a:r>
            <a:endParaRPr lang="en-IN" b="1" dirty="0">
              <a:solidFill>
                <a:schemeClr val="dk1"/>
              </a:solidFill>
            </a:endParaRP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 err="1">
                <a:solidFill>
                  <a:schemeClr val="dk1"/>
                </a:solidFill>
              </a:rPr>
              <a:t>Kube</a:t>
            </a:r>
            <a:r>
              <a:rPr lang="en-IN" b="1" dirty="0">
                <a:solidFill>
                  <a:schemeClr val="dk1"/>
                </a:solidFill>
              </a:rPr>
              <a:t>-proxy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network ‘plumber’ for Kubernetes services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Enables in-cluster load-balancing and service discovery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IN" b="1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The </a:t>
            </a:r>
            <a:r>
              <a:rPr lang="en-IN" dirty="0" err="1">
                <a:solidFill>
                  <a:schemeClr val="dk1"/>
                </a:solidFill>
              </a:rPr>
              <a:t>containerizer</a:t>
            </a:r>
            <a:r>
              <a:rPr lang="en-IN" dirty="0">
                <a:solidFill>
                  <a:schemeClr val="dk1"/>
                </a:solidFill>
              </a:rPr>
              <a:t> itself - typically docker </a:t>
            </a:r>
          </a:p>
        </p:txBody>
      </p:sp>
    </p:spTree>
    <p:extLst>
      <p:ext uri="{BB962C8B-B14F-4D97-AF65-F5344CB8AC3E}">
        <p14:creationId xmlns:p14="http://schemas.microsoft.com/office/powerpoint/2010/main" val="230621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Kubernetes</a:t>
            </a:r>
          </a:p>
          <a:p>
            <a:r>
              <a:rPr lang="en-IN" sz="2400" dirty="0"/>
              <a:t>Kubernetes Architecture</a:t>
            </a:r>
          </a:p>
          <a:p>
            <a:r>
              <a:rPr lang="en-IN" sz="2400" dirty="0"/>
              <a:t>Kubernetes Installation – Bare Metal</a:t>
            </a:r>
          </a:p>
          <a:p>
            <a:r>
              <a:rPr lang="en-IN" sz="2400" dirty="0"/>
              <a:t>Key Components</a:t>
            </a:r>
          </a:p>
          <a:p>
            <a:r>
              <a:rPr lang="en-IN" sz="2400" dirty="0"/>
              <a:t>Deploy </a:t>
            </a:r>
            <a:r>
              <a:rPr lang="en-IN" sz="2400" dirty="0" err="1"/>
              <a:t>Dockerized</a:t>
            </a:r>
            <a:r>
              <a:rPr lang="en-IN" sz="2400" dirty="0"/>
              <a:t> Apps</a:t>
            </a:r>
          </a:p>
          <a:p>
            <a:r>
              <a:rPr lang="en-IN" sz="2400" dirty="0"/>
              <a:t>Horizontal Pod </a:t>
            </a:r>
            <a:r>
              <a:rPr lang="en-IN" sz="2400" dirty="0" err="1"/>
              <a:t>AutoScaler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Smallest Unit of Work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Collection of One or More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Share Volumes, Network Namespace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Part of Single Context, Managed Together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Ephemeral in Nature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35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Kubelet</a:t>
            </a:r>
            <a:endParaRPr lang="en-IN" dirty="0"/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Acts as the node agent responsible for managing the lifecycle of every pod on its host.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 err="1"/>
              <a:t>Kubelet</a:t>
            </a:r>
            <a:r>
              <a:rPr lang="en-IN" sz="2400" dirty="0"/>
              <a:t> understands YAML container manifests that it can read from several sources: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file path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Endpoint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etcd</a:t>
            </a:r>
            <a:r>
              <a:rPr lang="en-IN" sz="2400" dirty="0"/>
              <a:t> watch acting on any changes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HTTP Server mode accepting container manifests over a simple API.</a:t>
            </a:r>
          </a:p>
          <a:p>
            <a:pPr marL="514350" indent="-381000">
              <a:spcBef>
                <a:spcPts val="0"/>
              </a:spcBef>
              <a:buSzPts val="2400"/>
              <a:buFont typeface="Arial" pitchFamily="34" charset="0"/>
              <a:buChar char="○"/>
            </a:pPr>
            <a:r>
              <a:rPr lang="en-IN" sz="2800" dirty="0"/>
              <a:t>The single host daemon required for a being a part of a </a:t>
            </a:r>
            <a:r>
              <a:rPr lang="en-IN" sz="2800" dirty="0" err="1"/>
              <a:t>kubernetes</a:t>
            </a:r>
            <a:r>
              <a:rPr lang="en-IN" sz="2800" dirty="0"/>
              <a:t> cluster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6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Kube</a:t>
            </a:r>
            <a:r>
              <a:rPr lang="en-IN" dirty="0"/>
              <a:t>-proxy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Manages the network rules on each node.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Performs connection forwarding or load balancing for Kubernetes cluster services.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Creates the rules on the host to map and expose services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Available Proxy Modes: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Userspace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/>
              <a:t>iptables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sz="2400" dirty="0" err="1"/>
              <a:t>ipvs</a:t>
            </a:r>
            <a:r>
              <a:rPr lang="en-IN" sz="2400" dirty="0"/>
              <a:t> (def</a:t>
            </a:r>
            <a:r>
              <a:rPr lang="en-IN" dirty="0"/>
              <a:t>ault if supported)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5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Runtime Engine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600"/>
              </a:spcBef>
              <a:buSzPts val="2400"/>
            </a:pPr>
            <a:r>
              <a:rPr lang="en-IN" sz="2400" dirty="0"/>
              <a:t>A container runtime is a CRI (Container Runtime Interface) compatible application that executes and manages containers. 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IN" sz="2400" dirty="0" err="1"/>
              <a:t>Containerd</a:t>
            </a:r>
            <a:r>
              <a:rPr lang="en-IN" sz="2400" dirty="0"/>
              <a:t> (docker)</a:t>
            </a:r>
          </a:p>
          <a:p>
            <a:pPr marL="990600" lvl="1" indent="-457200">
              <a:spcBef>
                <a:spcPts val="0"/>
              </a:spcBef>
              <a:buSzPts val="24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Kubernetes functions with multiple different </a:t>
            </a:r>
            <a:r>
              <a:rPr lang="en-IN" sz="2400" dirty="0" err="1"/>
              <a:t>containerizers</a:t>
            </a: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Interacts with them through the CRI - container runtime interface</a:t>
            </a:r>
          </a:p>
          <a:p>
            <a:pPr marL="615950" indent="-457200">
              <a:spcBef>
                <a:spcPts val="0"/>
              </a:spcBef>
              <a:buSzPts val="1100"/>
            </a:pPr>
            <a:endParaRPr lang="en-IN" sz="2400" dirty="0"/>
          </a:p>
          <a:p>
            <a:pPr marL="615950" indent="-457200">
              <a:spcBef>
                <a:spcPts val="0"/>
              </a:spcBef>
              <a:buSzPts val="1100"/>
            </a:pPr>
            <a:r>
              <a:rPr lang="en-IN" sz="2400" dirty="0"/>
              <a:t>CRI creates a ‘shim’ to talk between </a:t>
            </a:r>
            <a:r>
              <a:rPr lang="en-IN" sz="2400" dirty="0" err="1"/>
              <a:t>kubelet</a:t>
            </a:r>
            <a:r>
              <a:rPr lang="en-IN" sz="2400" dirty="0"/>
              <a:t> and the container runtime </a:t>
            </a:r>
          </a:p>
          <a:p>
            <a:pPr marL="590550" indent="-457200">
              <a:spcBef>
                <a:spcPts val="0"/>
              </a:spcBef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01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– K8 Dashboard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1800" dirty="0"/>
              <a:t>Use your own Azure account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1571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694"/>
            <a:ext cx="8229600" cy="670574"/>
          </a:xfrm>
        </p:spPr>
        <p:txBody>
          <a:bodyPr>
            <a:noAutofit/>
          </a:bodyPr>
          <a:lstStyle/>
          <a:p>
            <a:r>
              <a:rPr lang="en-IN" b="1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51053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Overview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The REST API (API-Server) is the keystone of Kubernetes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component communicates with API-Server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Everything within Kubernetes is an API Object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Object Oriented Application Architecture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66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Groups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object in </a:t>
            </a:r>
            <a:r>
              <a:rPr lang="en-IN" dirty="0" err="1"/>
              <a:t>kubernetes</a:t>
            </a:r>
            <a:r>
              <a:rPr lang="en-IN" dirty="0"/>
              <a:t> belongs to an API Group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" dirty="0"/>
              <a:t>The API Group is a REST compatible path</a:t>
            </a:r>
            <a:endParaRPr lang="en-IN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  <p:sp>
        <p:nvSpPr>
          <p:cNvPr id="5" name="Google Shape;425;p64">
            <a:extLst>
              <a:ext uri="{FF2B5EF4-FFF2-40B4-BE49-F238E27FC236}">
                <a16:creationId xmlns:a16="http://schemas.microsoft.com/office/drawing/2014/main" id="{981D815D-6E49-4D07-97E9-8F5DC07F8AF9}"/>
              </a:ext>
            </a:extLst>
          </p:cNvPr>
          <p:cNvSpPr txBox="1">
            <a:spLocks/>
          </p:cNvSpPr>
          <p:nvPr/>
        </p:nvSpPr>
        <p:spPr>
          <a:xfrm>
            <a:off x="827584" y="2725274"/>
            <a:ext cx="3994500" cy="186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Format: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&lt;group&gt;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&lt;resource&gt;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1400" i="1" dirty="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Examples: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apps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batch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v1beta1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cronjobs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92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Versioning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3 tiers of API Maturity Level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Alpha – May be buggy, disabled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Beta – Code is well tested, enabled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Stable – Released, stable and API schema will not change.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r>
              <a:rPr lang="en-IN" sz="1800" dirty="0"/>
              <a:t>https://kubernetes.io/docs/concepts/overview/kubernetes-api/#api-versioning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</p:spTree>
    <p:extLst>
      <p:ext uri="{BB962C8B-B14F-4D97-AF65-F5344CB8AC3E}">
        <p14:creationId xmlns:p14="http://schemas.microsoft.com/office/powerpoint/2010/main" val="36888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Meaning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57B167BD-F8E7-47CA-A1F0-35F5681EA747}"/>
              </a:ext>
            </a:extLst>
          </p:cNvPr>
          <p:cNvSpPr txBox="1">
            <a:spLocks/>
          </p:cNvSpPr>
          <p:nvPr/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Greek for “pilot” or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“Helmsman of a ship”</a:t>
            </a:r>
            <a:endParaRPr lang="en-IN" dirty="0"/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DB3E007D-FE02-4E4A-B209-1388B1244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17">
            <a:extLst>
              <a:ext uri="{FF2B5EF4-FFF2-40B4-BE49-F238E27FC236}">
                <a16:creationId xmlns:a16="http://schemas.microsoft.com/office/drawing/2014/main" id="{58F868A4-EC92-4797-99B0-DCD0FD715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3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Persistent entities in the </a:t>
            </a:r>
            <a:r>
              <a:rPr lang="en-IN" sz="2800" dirty="0" err="1"/>
              <a:t>kubernetes</a:t>
            </a:r>
            <a:r>
              <a:rPr lang="en-IN" sz="2800" dirty="0"/>
              <a:t> system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Kubernetes uses these entities to represent the state of cluster</a:t>
            </a:r>
          </a:p>
          <a:p>
            <a:pPr lvl="1"/>
            <a:r>
              <a:rPr lang="en-IN" sz="2400" dirty="0"/>
              <a:t>What containerized applications are running (and on which nodes)</a:t>
            </a:r>
          </a:p>
          <a:p>
            <a:pPr lvl="1"/>
            <a:r>
              <a:rPr lang="en-IN" sz="2400" dirty="0"/>
              <a:t>The resources available to those applications</a:t>
            </a:r>
          </a:p>
          <a:p>
            <a:pPr lvl="1"/>
            <a:r>
              <a:rPr lang="en-IN" sz="2400" dirty="0"/>
              <a:t>The policies around how those applications behave, such as restart policies, upgrades, and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87908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Record of Intent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Once object is created, </a:t>
            </a:r>
            <a:r>
              <a:rPr lang="en-IN" sz="2000" dirty="0" err="1"/>
              <a:t>kubernetes</a:t>
            </a:r>
            <a:r>
              <a:rPr lang="en-IN" sz="2000" dirty="0"/>
              <a:t> will constantly work to ensure that object exists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Tells about desired state of cluster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Need to use </a:t>
            </a:r>
            <a:r>
              <a:rPr lang="en-IN" sz="2000" dirty="0" err="1"/>
              <a:t>kubernetes</a:t>
            </a:r>
            <a:r>
              <a:rPr lang="en-IN" sz="2000" dirty="0"/>
              <a:t> API to create/modify/delete objects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Includes 2 nested object fields</a:t>
            </a:r>
            <a:endParaRPr lang="en-IN" sz="1200" dirty="0"/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Spec – You must provide, describes your desired state for the object</a:t>
            </a:r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Status – Describes actual state of the object, supplied and updated by </a:t>
            </a:r>
            <a:r>
              <a:rPr lang="en-IN" sz="1600" dirty="0" err="1"/>
              <a:t>kubernetes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32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Describe 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46250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Often, information is provided in a .</a:t>
            </a:r>
            <a:r>
              <a:rPr lang="en-IN" sz="2800" dirty="0" err="1"/>
              <a:t>yaml</a:t>
            </a:r>
            <a:r>
              <a:rPr lang="en-IN" sz="2800" dirty="0"/>
              <a:t> file to </a:t>
            </a:r>
            <a:r>
              <a:rPr lang="en-IN" sz="2800" dirty="0" err="1"/>
              <a:t>kubectl</a:t>
            </a:r>
            <a:endParaRPr lang="en-IN" sz="28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 err="1"/>
              <a:t>Kubectl</a:t>
            </a:r>
            <a:r>
              <a:rPr lang="en-IN" sz="2800" dirty="0"/>
              <a:t> converts the information to JSON when making the API request.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sz="1600" dirty="0"/>
          </a:p>
        </p:txBody>
      </p:sp>
      <p:sp>
        <p:nvSpPr>
          <p:cNvPr id="5" name="Google Shape;495;p73">
            <a:extLst>
              <a:ext uri="{FF2B5EF4-FFF2-40B4-BE49-F238E27FC236}">
                <a16:creationId xmlns:a16="http://schemas.microsoft.com/office/drawing/2014/main" id="{5D34E03D-E839-46D1-9E53-D4BACA14C54C}"/>
              </a:ext>
            </a:extLst>
          </p:cNvPr>
          <p:cNvSpPr txBox="1">
            <a:spLocks/>
          </p:cNvSpPr>
          <p:nvPr/>
        </p:nvSpPr>
        <p:spPr>
          <a:xfrm>
            <a:off x="755576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600" b="1" dirty="0">
                <a:solidFill>
                  <a:srgbClr val="000000"/>
                </a:solidFill>
              </a:rPr>
              <a:t>Example Object</a:t>
            </a:r>
            <a:b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IN"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lang="en-IN"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</p:txBody>
      </p:sp>
      <p:sp>
        <p:nvSpPr>
          <p:cNvPr id="6" name="Google Shape;496;p73">
            <a:extLst>
              <a:ext uri="{FF2B5EF4-FFF2-40B4-BE49-F238E27FC236}">
                <a16:creationId xmlns:a16="http://schemas.microsoft.com/office/drawing/2014/main" id="{CE70F29D-C9D2-464C-B3E0-17F4F4F12AAD}"/>
              </a:ext>
            </a:extLst>
          </p:cNvPr>
          <p:cNvSpPr txBox="1">
            <a:spLocks/>
          </p:cNvSpPr>
          <p:nvPr/>
        </p:nvSpPr>
        <p:spPr>
          <a:xfrm>
            <a:off x="4990650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200" b="1" dirty="0"/>
              <a:t>Example Status Snippet</a:t>
            </a:r>
            <a:endParaRPr lang="en-IN" sz="700" b="1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status: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conditions: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2018-02-14T14:15:52Z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Ready</a:t>
            </a:r>
            <a:endParaRPr lang="en-IN" sz="7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Initialized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PodScheduled</a:t>
            </a:r>
            <a:endParaRPr lang="en-IN" sz="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7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3450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</p:spTree>
    <p:extLst>
      <p:ext uri="{BB962C8B-B14F-4D97-AF65-F5344CB8AC3E}">
        <p14:creationId xmlns:p14="http://schemas.microsoft.com/office/powerpoint/2010/main" val="391068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Primary method of managing pod replicas and their lifecycle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Includes their scheduling, scaling, and deletion.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Their job is simple: </a:t>
            </a:r>
            <a:r>
              <a:rPr lang="en-IN" sz="2800" b="1" dirty="0"/>
              <a:t>Always ensure the desired number of pods are running.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You define the number of pods you want running with the replicas field.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Pods are created with name based off </a:t>
            </a:r>
            <a:r>
              <a:rPr lang="en-IN" sz="2800" dirty="0" err="1">
                <a:solidFill>
                  <a:schemeClr val="dk1"/>
                </a:solidFill>
              </a:rPr>
              <a:t>replicaset</a:t>
            </a:r>
            <a:r>
              <a:rPr lang="en-IN" sz="2800" dirty="0">
                <a:solidFill>
                  <a:schemeClr val="dk1"/>
                </a:solidFill>
              </a:rPr>
              <a:t> name + random 5 character string</a:t>
            </a:r>
            <a:endParaRPr lang="en-IN" sz="2800" dirty="0"/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endParaRPr lang="en-IN" sz="2800" b="1" dirty="0"/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547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77816C-0741-46D8-9FC8-5A6E05116A0B}"/>
              </a:ext>
            </a:extLst>
          </p:cNvPr>
          <p:cNvSpPr/>
          <p:nvPr/>
        </p:nvSpPr>
        <p:spPr>
          <a:xfrm>
            <a:off x="6084168" y="4299942"/>
            <a:ext cx="1296144" cy="431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 Cont.</a:t>
            </a:r>
          </a:p>
        </p:txBody>
      </p:sp>
      <p:sp>
        <p:nvSpPr>
          <p:cNvPr id="5" name="Google Shape;728;p105">
            <a:extLst>
              <a:ext uri="{FF2B5EF4-FFF2-40B4-BE49-F238E27FC236}">
                <a16:creationId xmlns:a16="http://schemas.microsoft.com/office/drawing/2014/main" id="{E5245956-FA20-4E93-8B38-055C61489D5E}"/>
              </a:ext>
            </a:extLst>
          </p:cNvPr>
          <p:cNvSpPr txBox="1">
            <a:spLocks/>
          </p:cNvSpPr>
          <p:nvPr/>
        </p:nvSpPr>
        <p:spPr>
          <a:xfrm>
            <a:off x="3834250" y="1920990"/>
            <a:ext cx="4852500" cy="281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describe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default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nginx,env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Replicas:     3 current / 3 desired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Pods Status:  3 Running / 0 Waiting / 0 Succeeded / 0 Failed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   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   Message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   -------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rs-example-mkll2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rs-example-b7bcg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rs-example-9l4dt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729;p105">
            <a:extLst>
              <a:ext uri="{FF2B5EF4-FFF2-40B4-BE49-F238E27FC236}">
                <a16:creationId xmlns:a16="http://schemas.microsoft.com/office/drawing/2014/main" id="{28337B20-60B2-4475-83C0-6AE160ACBCF1}"/>
              </a:ext>
            </a:extLst>
          </p:cNvPr>
          <p:cNvSpPr txBox="1">
            <a:spLocks/>
          </p:cNvSpPr>
          <p:nvPr/>
        </p:nvSpPr>
        <p:spPr>
          <a:xfrm>
            <a:off x="457200" y="994815"/>
            <a:ext cx="3290400" cy="3737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-IN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730;p105">
            <a:extLst>
              <a:ext uri="{FF2B5EF4-FFF2-40B4-BE49-F238E27FC236}">
                <a16:creationId xmlns:a16="http://schemas.microsoft.com/office/drawing/2014/main" id="{CF393D9F-BA5C-4CB9-856A-BAC49841FC76}"/>
              </a:ext>
            </a:extLst>
          </p:cNvPr>
          <p:cNvSpPr txBox="1">
            <a:spLocks/>
          </p:cNvSpPr>
          <p:nvPr/>
        </p:nvSpPr>
        <p:spPr>
          <a:xfrm>
            <a:off x="3834275" y="994815"/>
            <a:ext cx="48525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READY     STATUS    RESTARTS   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rs-example-9l4dt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rs-example-b7bcg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rs-example-mkll2   1/1       Running   0          1h</a:t>
            </a:r>
            <a:endParaRPr lang="en-IN" sz="10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71097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17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40146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IN" sz="2800" dirty="0"/>
              <a:t>Declarative method of managing Pods via </a:t>
            </a:r>
            <a:r>
              <a:rPr lang="en-IN" sz="2800" b="1" dirty="0" err="1"/>
              <a:t>ReplicaSets</a:t>
            </a:r>
            <a:endParaRPr lang="en-IN" sz="2800" b="1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Provides rollback functionality and update control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Updates are managed through the </a:t>
            </a:r>
            <a:r>
              <a:rPr lang="en-IN" sz="2800" b="1" dirty="0"/>
              <a:t>pod-template-hash </a:t>
            </a:r>
            <a:r>
              <a:rPr lang="en-IN" sz="2800" dirty="0"/>
              <a:t>label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Each iteration creates a unique label that is assigned to both the </a:t>
            </a:r>
            <a:r>
              <a:rPr lang="en-IN" sz="2800" b="1" dirty="0" err="1"/>
              <a:t>ReplicaSet</a:t>
            </a:r>
            <a:r>
              <a:rPr lang="en-IN" sz="2800" dirty="0"/>
              <a:t> and subsequent Pods</a:t>
            </a:r>
            <a:endParaRPr lang="en-IN" sz="2800" b="1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IN" sz="2800" dirty="0"/>
          </a:p>
        </p:txBody>
      </p:sp>
      <p:pic>
        <p:nvPicPr>
          <p:cNvPr id="5" name="Google Shape;737;p106">
            <a:extLst>
              <a:ext uri="{FF2B5EF4-FFF2-40B4-BE49-F238E27FC236}">
                <a16:creationId xmlns:a16="http://schemas.microsoft.com/office/drawing/2014/main" id="{8355BF12-D72C-4EA9-BCCD-221487C0C6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13" y="3651870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75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3 – Deploy Java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Java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1087302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4 – Deploy .NET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.NET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37771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Project that was spun out of Google as an open source container orchestration platform.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Built from the lessons learned in the experiences of developing and running Google’s Borg and Omega.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Designed from the ground-up as a </a:t>
            </a:r>
            <a:r>
              <a:rPr lang="en-IN" sz="2400" b="1" dirty="0"/>
              <a:t>loosely coupled</a:t>
            </a:r>
            <a:r>
              <a:rPr lang="en-IN" sz="2400" dirty="0"/>
              <a:t> collection of components </a:t>
            </a:r>
            <a:r>
              <a:rPr lang="en-IN" sz="2400" dirty="0" err="1"/>
              <a:t>centered</a:t>
            </a:r>
            <a:r>
              <a:rPr lang="en-IN" sz="2400" dirty="0"/>
              <a:t> around deploying, maintaining and scaling workloads.</a:t>
            </a:r>
          </a:p>
        </p:txBody>
      </p:sp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Deploy Python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Python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242979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323528" y="780907"/>
            <a:ext cx="5544616" cy="43831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The number of previous iterations of the Deployment to retain.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strategy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Describes the method of  updating the Pods based on the 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IN" sz="1800" dirty="0"/>
              <a:t>. Valid options are </a:t>
            </a: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/>
              <a:t> or </a:t>
            </a: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/>
              <a:t>. </a:t>
            </a:r>
          </a:p>
          <a:p>
            <a:pPr marL="914400" lvl="1" indent="-3429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All existing Pods are killed before the new ones are created.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Cycles through updating the Pods according to the parameters: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-IN" sz="1800" dirty="0"/>
              <a:t> and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maxUnavailable</a:t>
            </a:r>
            <a:r>
              <a:rPr lang="en-IN" sz="1800" dirty="0"/>
              <a:t>.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/>
              <a:t>maxSurge</a:t>
            </a:r>
            <a:r>
              <a:rPr lang="en-IN" sz="1800" dirty="0"/>
              <a:t> == how many ADDITIONAL replicas we want to spin up while updating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endParaRPr lang="en-IN" sz="1800" dirty="0"/>
          </a:p>
        </p:txBody>
      </p:sp>
      <p:sp>
        <p:nvSpPr>
          <p:cNvPr id="6" name="Google Shape;744;p107">
            <a:extLst>
              <a:ext uri="{FF2B5EF4-FFF2-40B4-BE49-F238E27FC236}">
                <a16:creationId xmlns:a16="http://schemas.microsoft.com/office/drawing/2014/main" id="{4497E1DD-54DE-41E9-AE06-71B7489A1D94}"/>
              </a:ext>
            </a:extLst>
          </p:cNvPr>
          <p:cNvSpPr txBox="1">
            <a:spLocks/>
          </p:cNvSpPr>
          <p:nvPr/>
        </p:nvSpPr>
        <p:spPr>
          <a:xfrm>
            <a:off x="6292388" y="843558"/>
            <a:ext cx="2672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deploy-example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revisionHistoryLimit: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3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strategy: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rollingUpdate: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maxSurge: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maxUnavailable: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IN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</a:p>
        </p:txBody>
      </p:sp>
    </p:spTree>
    <p:extLst>
      <p:ext uri="{BB962C8B-B14F-4D97-AF65-F5344CB8AC3E}">
        <p14:creationId xmlns:p14="http://schemas.microsoft.com/office/powerpoint/2010/main" val="20860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3" y="1786650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RollingUpdate Deployment </a:t>
            </a:r>
            <a:endParaRPr/>
          </a:p>
        </p:txBody>
      </p:sp>
      <p:sp>
        <p:nvSpPr>
          <p:cNvPr id="751" name="Google Shape;751;p108"/>
          <p:cNvSpPr txBox="1">
            <a:spLocks noGrp="1"/>
          </p:cNvSpPr>
          <p:nvPr>
            <p:ph type="body" idx="4294967295"/>
          </p:nvPr>
        </p:nvSpPr>
        <p:spPr>
          <a:xfrm>
            <a:off x="457200" y="407305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108"/>
          <p:cNvSpPr txBox="1">
            <a:spLocks noGrp="1"/>
          </p:cNvSpPr>
          <p:nvPr>
            <p:ph type="body" idx="4294967295"/>
          </p:nvPr>
        </p:nvSpPr>
        <p:spPr>
          <a:xfrm>
            <a:off x="457200" y="339687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108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Updating pod template generates a 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revision.</a:t>
            </a:r>
            <a:endParaRPr sz="1800"/>
          </a:p>
        </p:txBody>
      </p:sp>
      <p:sp>
        <p:nvSpPr>
          <p:cNvPr id="754" name="Google Shape;754;p108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88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4294967295"/>
          </p:nvPr>
        </p:nvSpPr>
        <p:spPr>
          <a:xfrm>
            <a:off x="457200" y="3395925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109"/>
          <p:cNvSpPr txBox="1">
            <a:spLocks noGrp="1"/>
          </p:cNvSpPr>
          <p:nvPr>
            <p:ph type="body" idx="4294967295"/>
          </p:nvPr>
        </p:nvSpPr>
        <p:spPr>
          <a:xfrm>
            <a:off x="457200" y="4096825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109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is initially scaled up based on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764" name="Google Shape;764;p109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63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4294967295"/>
          </p:nvPr>
        </p:nvSpPr>
        <p:spPr>
          <a:xfrm>
            <a:off x="457200" y="4096800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110"/>
          <p:cNvSpPr txBox="1">
            <a:spLocks noGrp="1"/>
          </p:cNvSpPr>
          <p:nvPr>
            <p:ph type="body" idx="4294967295"/>
          </p:nvPr>
        </p:nvSpPr>
        <p:spPr>
          <a:xfrm>
            <a:off x="457200" y="3397575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3" name="Google Shape;773;p110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0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body" idx="4294967295"/>
          </p:nvPr>
        </p:nvSpPr>
        <p:spPr>
          <a:xfrm>
            <a:off x="457200" y="3398550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111"/>
          <p:cNvSpPr txBox="1">
            <a:spLocks noGrp="1"/>
          </p:cNvSpPr>
          <p:nvPr>
            <p:ph type="body" idx="4294967295"/>
          </p:nvPr>
        </p:nvSpPr>
        <p:spPr>
          <a:xfrm>
            <a:off x="457200" y="4103900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111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3" name="Google Shape;7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93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11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90" name="Google Shape;790;p112"/>
          <p:cNvSpPr txBox="1">
            <a:spLocks noGrp="1"/>
          </p:cNvSpPr>
          <p:nvPr>
            <p:ph type="body" idx="4294967295"/>
          </p:nvPr>
        </p:nvSpPr>
        <p:spPr>
          <a:xfrm>
            <a:off x="457200" y="3399250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112"/>
          <p:cNvSpPr txBox="1">
            <a:spLocks noGrp="1"/>
          </p:cNvSpPr>
          <p:nvPr>
            <p:ph type="body" idx="4294967295"/>
          </p:nvPr>
        </p:nvSpPr>
        <p:spPr>
          <a:xfrm>
            <a:off x="457200" y="410470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112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3" name="Google Shape;79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12" y="699550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12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800" name="Google Shape;800;p113"/>
          <p:cNvSpPr txBox="1">
            <a:spLocks noGrp="1"/>
          </p:cNvSpPr>
          <p:nvPr>
            <p:ph type="body" idx="4294967295"/>
          </p:nvPr>
        </p:nvSpPr>
        <p:spPr>
          <a:xfrm>
            <a:off x="457200" y="3398075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113"/>
          <p:cNvSpPr txBox="1">
            <a:spLocks noGrp="1"/>
          </p:cNvSpPr>
          <p:nvPr>
            <p:ph type="body" idx="4294967295"/>
          </p:nvPr>
        </p:nvSpPr>
        <p:spPr>
          <a:xfrm>
            <a:off x="457200" y="410355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11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to new deployment revision completed.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3" name="Google Shape;80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0" y="1543383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13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Horizontal Pod Autoscaling (HPA)</a:t>
            </a:r>
          </a:p>
        </p:txBody>
      </p:sp>
    </p:spTree>
    <p:extLst>
      <p:ext uri="{BB962C8B-B14F-4D97-AF65-F5344CB8AC3E}">
        <p14:creationId xmlns:p14="http://schemas.microsoft.com/office/powerpoint/2010/main" val="2552430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Horizontal Pod Autoscaling (HPA)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9"/>
            <a:ext cx="4258816" cy="410445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automatically scales the number of pods in a replication controller, deployment or replica set based on observed CPU utilization or other metrics</a:t>
            </a:r>
          </a:p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is implemented as a Kubernetes API resource and a controller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AA61B-7879-4787-97A7-EFACEF35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54" y="843558"/>
            <a:ext cx="4475250" cy="386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B00F1D-5CCD-44A1-993C-F1B876E38884}"/>
              </a:ext>
            </a:extLst>
          </p:cNvPr>
          <p:cNvSpPr/>
          <p:nvPr/>
        </p:nvSpPr>
        <p:spPr>
          <a:xfrm>
            <a:off x="611560" y="4712245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https://kubernetes.io/docs/tasks/run-application/horizontal-pod-autoscale/</a:t>
            </a:r>
          </a:p>
        </p:txBody>
      </p:sp>
    </p:spTree>
    <p:extLst>
      <p:ext uri="{BB962C8B-B14F-4D97-AF65-F5344CB8AC3E}">
        <p14:creationId xmlns:p14="http://schemas.microsoft.com/office/powerpoint/2010/main" val="250280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Contributors include Google, </a:t>
            </a:r>
            <a:r>
              <a:rPr lang="en-IN" sz="2400" dirty="0" err="1"/>
              <a:t>CodeOS</a:t>
            </a:r>
            <a:r>
              <a:rPr lang="en-IN" sz="2400" dirty="0"/>
              <a:t>, </a:t>
            </a:r>
            <a:r>
              <a:rPr lang="en-IN" sz="2400" dirty="0" err="1"/>
              <a:t>Redhat</a:t>
            </a:r>
            <a:r>
              <a:rPr lang="en-IN" sz="2400" dirty="0"/>
              <a:t>, Mesosphere, Microsoft, HP, IBM, VMWare, Pivotal, </a:t>
            </a:r>
            <a:r>
              <a:rPr lang="en-IN" sz="2400" dirty="0" err="1"/>
              <a:t>SaltStack</a:t>
            </a:r>
            <a:r>
              <a:rPr lang="en-IN" sz="2400" dirty="0"/>
              <a:t> etc.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Kubernetes is loosely coupled, meaning that all the components have little knowledge of each other and function independently.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This makes them easy to replace and integrate with a wide variety of systems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514350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Written in Go Language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13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Lab 4 – Auto Scale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Add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up, automatically, based 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Reduce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down, automatically, based on load</a:t>
            </a:r>
          </a:p>
        </p:txBody>
      </p:sp>
    </p:spTree>
    <p:extLst>
      <p:ext uri="{BB962C8B-B14F-4D97-AF65-F5344CB8AC3E}">
        <p14:creationId xmlns:p14="http://schemas.microsoft.com/office/powerpoint/2010/main" val="178726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168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Monitoring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80232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Challenges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Many, smaller pieces to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Keeping track of pods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of deployed applications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Availability of resources in a deployment/cluster</a:t>
            </a:r>
          </a:p>
        </p:txBody>
      </p:sp>
    </p:spTree>
    <p:extLst>
      <p:ext uri="{BB962C8B-B14F-4D97-AF65-F5344CB8AC3E}">
        <p14:creationId xmlns:p14="http://schemas.microsoft.com/office/powerpoint/2010/main" val="3252411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Kubernetes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Hosts </a:t>
            </a:r>
            <a:r>
              <a:rPr lang="en-IN" sz="2800" dirty="0"/>
              <a:t>Running </a:t>
            </a:r>
            <a:r>
              <a:rPr lang="en-IN" sz="2800" dirty="0" err="1"/>
              <a:t>Kubelet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Process</a:t>
            </a:r>
            <a:r>
              <a:rPr lang="en-IN" sz="2800" dirty="0"/>
              <a:t> i.e. </a:t>
            </a:r>
            <a:r>
              <a:rPr lang="en-IN" sz="2800" dirty="0" err="1"/>
              <a:t>Kubelet</a:t>
            </a:r>
            <a:r>
              <a:rPr lang="en-IN" sz="2800" dirty="0"/>
              <a:t> Metrics : give you details on a Kubernetes node and the jobs it’s running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/>
              <a:t>Metrics for </a:t>
            </a:r>
            <a:r>
              <a:rPr lang="en-IN" sz="2400" dirty="0" err="1"/>
              <a:t>apiserver</a:t>
            </a:r>
            <a:endParaRPr lang="en-IN" sz="2400" dirty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-scheduler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-controller-manager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Kubelet’s</a:t>
            </a:r>
            <a:r>
              <a:rPr lang="en-IN" sz="2800" dirty="0"/>
              <a:t> Built-in </a:t>
            </a:r>
            <a:r>
              <a:rPr lang="en-IN" sz="2800" b="1" dirty="0" err="1"/>
              <a:t>cAdvisor</a:t>
            </a:r>
            <a:r>
              <a:rPr lang="en-IN" sz="2800" dirty="0"/>
              <a:t> : collects, aggregates, processes, and exports metrics for your running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Kube</a:t>
            </a:r>
            <a:r>
              <a:rPr lang="en-IN" sz="2800" b="1" dirty="0"/>
              <a:t>-state Metrics</a:t>
            </a:r>
            <a:r>
              <a:rPr lang="en-IN" sz="2800" dirty="0"/>
              <a:t> : </a:t>
            </a:r>
            <a:r>
              <a:rPr lang="en-IN" sz="3000" dirty="0"/>
              <a:t>gives you information at the cluster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270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Metrics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Cluster-wide aggregator of resource usage data</a:t>
            </a:r>
          </a:p>
          <a:p>
            <a:r>
              <a:rPr lang="en-IN" sz="2800" dirty="0"/>
              <a:t>Metric server collects metrics from the Summary API, exposed by </a:t>
            </a:r>
            <a:r>
              <a:rPr lang="en-IN" sz="2800" dirty="0" err="1"/>
              <a:t>kubelet</a:t>
            </a:r>
            <a:r>
              <a:rPr lang="en-IN" sz="2800" dirty="0"/>
              <a:t> on each node</a:t>
            </a:r>
          </a:p>
          <a:p>
            <a:pPr lvl="1"/>
            <a:r>
              <a:rPr lang="en-IN" sz="2400" dirty="0"/>
              <a:t>5000 nodes clusters with 30 pods per node, supported by </a:t>
            </a:r>
            <a:r>
              <a:rPr lang="en-IN" sz="2400" dirty="0" err="1"/>
              <a:t>kubernetes</a:t>
            </a:r>
            <a:r>
              <a:rPr lang="en-IN" sz="2400" dirty="0"/>
              <a:t> 1.6</a:t>
            </a:r>
          </a:p>
          <a:p>
            <a:pPr lvl="1"/>
            <a:r>
              <a:rPr lang="en-IN" sz="2400" dirty="0"/>
              <a:t>To collect 10 metrics from each pod per node</a:t>
            </a:r>
          </a:p>
          <a:p>
            <a:pPr lvl="2"/>
            <a:r>
              <a:rPr lang="en-IN" sz="2000" dirty="0"/>
              <a:t>10 x 5000 x 30 / 60 = 25000 metrics per second by average</a:t>
            </a:r>
          </a:p>
          <a:p>
            <a:pPr lvl="1"/>
            <a:r>
              <a:rPr lang="en-IN" sz="2400" dirty="0"/>
              <a:t>This required a new server instead of API service, hence metrics server was created</a:t>
            </a:r>
          </a:p>
        </p:txBody>
      </p:sp>
    </p:spTree>
    <p:extLst>
      <p:ext uri="{BB962C8B-B14F-4D97-AF65-F5344CB8AC3E}">
        <p14:creationId xmlns:p14="http://schemas.microsoft.com/office/powerpoint/2010/main" val="2643349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Monitor 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Prometheus &amp; Grafana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Nodes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Pods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947767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M</a:t>
            </a:r>
            <a:r>
              <a:rPr lang="en" sz="2800" dirty="0"/>
              <a:t>any workloads require exchanging data between containers, or persisting some form of data</a:t>
            </a:r>
          </a:p>
          <a:p>
            <a:r>
              <a:rPr lang="en" sz="2800" dirty="0"/>
              <a:t>4 types of 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 Claims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Storage Classes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4499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</a:t>
            </a:r>
            <a:r>
              <a:rPr lang="en-IN" sz="2400" dirty="0"/>
              <a:t> (PV) represents a storage resource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PVs are a </a:t>
            </a:r>
            <a:r>
              <a:rPr lang="en-IN" sz="2400" b="1" dirty="0"/>
              <a:t>cluster wide resource</a:t>
            </a:r>
            <a:r>
              <a:rPr lang="en-IN" sz="2400" dirty="0"/>
              <a:t> linked to a backing storage provider: NFS, </a:t>
            </a:r>
            <a:r>
              <a:rPr lang="en-IN" sz="2400" dirty="0" err="1"/>
              <a:t>GCEPersistentDisk</a:t>
            </a:r>
            <a:r>
              <a:rPr lang="en-IN" sz="2400" dirty="0"/>
              <a:t>, RBD etc.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Generally provisioned by an administrator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Their lifecycle is handled independently from a pod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b="1" dirty="0"/>
              <a:t>CANNOT</a:t>
            </a:r>
            <a:r>
              <a:rPr lang="en-IN" sz="2400" dirty="0"/>
              <a:t> be attached to a Pod directly. Relies on a  </a:t>
            </a:r>
            <a:r>
              <a:rPr lang="en-IN" sz="2400" b="1" dirty="0" err="1"/>
              <a:t>PersistentVolumeClaim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3560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5050904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Y</a:t>
            </a:r>
            <a:r>
              <a:rPr lang="en" sz="2400" dirty="0"/>
              <a:t>ou define the capacity, whether you want a filesystem or a block device, and the </a:t>
            </a:r>
            <a:r>
              <a:rPr lang="en" sz="2400" b="1" dirty="0"/>
              <a:t>access mode</a:t>
            </a:r>
            <a:endParaRPr lang="en" sz="2400" dirty="0"/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RWO - only a single pod will be able to (through a PVC) mount this.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ROM - many pods can mount this, but none can write.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RWM - many pods can mount and write.</a:t>
            </a:r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400" dirty="0"/>
          </a:p>
        </p:txBody>
      </p:sp>
      <p:sp>
        <p:nvSpPr>
          <p:cNvPr id="4" name="Google Shape;1060;p146">
            <a:extLst>
              <a:ext uri="{FF2B5EF4-FFF2-40B4-BE49-F238E27FC236}">
                <a16:creationId xmlns:a16="http://schemas.microsoft.com/office/drawing/2014/main" id="{FC0CFC50-B86D-4405-84F4-511DF8E22453}"/>
              </a:ext>
            </a:extLst>
          </p:cNvPr>
          <p:cNvSpPr txBox="1">
            <a:spLocks/>
          </p:cNvSpPr>
          <p:nvPr/>
        </p:nvSpPr>
        <p:spPr>
          <a:xfrm>
            <a:off x="5448788" y="1059582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IN" sz="11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Who Manages Kubernetes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2427734"/>
            <a:ext cx="8229600" cy="214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Sub-Foundation of Linux Foundation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A Vendor Neutral Entity to Manage “Cloud Native” Projects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Focused on 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Containers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Dynamic Orchestration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Many More Services</a:t>
            </a:r>
          </a:p>
        </p:txBody>
      </p:sp>
      <p:pic>
        <p:nvPicPr>
          <p:cNvPr id="5" name="Google Shape;158;p24">
            <a:extLst>
              <a:ext uri="{FF2B5EF4-FFF2-40B4-BE49-F238E27FC236}">
                <a16:creationId xmlns:a16="http://schemas.microsoft.com/office/drawing/2014/main" id="{627D5E7E-5055-498E-AE75-6353ED4EAC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664" y="1199127"/>
            <a:ext cx="5921827" cy="9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29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Persistent Volume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PersistentVolumeClaim</a:t>
            </a:r>
            <a:r>
              <a:rPr lang="en-IN" sz="2400" dirty="0"/>
              <a:t> (PVC) is a </a:t>
            </a:r>
            <a:r>
              <a:rPr lang="en-IN" sz="2400" b="1" dirty="0"/>
              <a:t>namespace</a:t>
            </a:r>
            <a:r>
              <a:rPr lang="en-IN" sz="2400" dirty="0"/>
              <a:t> request for storage.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Satisfies a set of requirements instead of mapping to a storage resource directly.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Ensures that an application’s ‘</a:t>
            </a:r>
            <a:r>
              <a:rPr lang="en-IN" sz="2400" i="1" dirty="0"/>
              <a:t>claim</a:t>
            </a:r>
            <a:r>
              <a:rPr lang="en-IN" sz="2400" dirty="0"/>
              <a:t>’ for storage is portable across numerous backends or providers.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PVCs can be named the same to make things consistent but point to different storage classes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12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&amp; Claims</a:t>
            </a:r>
          </a:p>
        </p:txBody>
      </p:sp>
      <p:sp>
        <p:nvSpPr>
          <p:cNvPr id="6" name="Google Shape;1053;p145">
            <a:extLst>
              <a:ext uri="{FF2B5EF4-FFF2-40B4-BE49-F238E27FC236}">
                <a16:creationId xmlns:a16="http://schemas.microsoft.com/office/drawing/2014/main" id="{F5D373CB-18D8-4261-BA15-7844A382546C}"/>
              </a:ext>
            </a:extLst>
          </p:cNvPr>
          <p:cNvSpPr txBox="1"/>
          <p:nvPr/>
        </p:nvSpPr>
        <p:spPr>
          <a:xfrm>
            <a:off x="457200" y="2518171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Users</a:t>
            </a:r>
            <a:endParaRPr sz="1800" b="1" dirty="0"/>
          </a:p>
        </p:txBody>
      </p:sp>
      <p:sp>
        <p:nvSpPr>
          <p:cNvPr id="7" name="Google Shape;1054;p145">
            <a:extLst>
              <a:ext uri="{FF2B5EF4-FFF2-40B4-BE49-F238E27FC236}">
                <a16:creationId xmlns:a16="http://schemas.microsoft.com/office/drawing/2014/main" id="{AE2054BE-8E3B-4748-AFDB-CC45B53F0463}"/>
              </a:ext>
            </a:extLst>
          </p:cNvPr>
          <p:cNvSpPr txBox="1"/>
          <p:nvPr/>
        </p:nvSpPr>
        <p:spPr>
          <a:xfrm>
            <a:off x="7396200" y="2518171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Admins</a:t>
            </a:r>
            <a:endParaRPr sz="1800" b="1" dirty="0"/>
          </a:p>
        </p:txBody>
      </p:sp>
      <p:pic>
        <p:nvPicPr>
          <p:cNvPr id="8" name="Google Shape;1055;p145">
            <a:extLst>
              <a:ext uri="{FF2B5EF4-FFF2-40B4-BE49-F238E27FC236}">
                <a16:creationId xmlns:a16="http://schemas.microsoft.com/office/drawing/2014/main" id="{07E3659A-FB68-48C6-9A49-40E784603B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850" y="843558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87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Phases</a:t>
            </a:r>
          </a:p>
        </p:txBody>
      </p:sp>
      <p:sp>
        <p:nvSpPr>
          <p:cNvPr id="9" name="Google Shape;1098;p151">
            <a:extLst>
              <a:ext uri="{FF2B5EF4-FFF2-40B4-BE49-F238E27FC236}">
                <a16:creationId xmlns:a16="http://schemas.microsoft.com/office/drawing/2014/main" id="{62541096-F294-4CDB-87B1-72408DAF3D65}"/>
              </a:ext>
            </a:extLst>
          </p:cNvPr>
          <p:cNvSpPr txBox="1">
            <a:spLocks/>
          </p:cNvSpPr>
          <p:nvPr/>
        </p:nvSpPr>
        <p:spPr>
          <a:xfrm>
            <a:off x="382425" y="987574"/>
            <a:ext cx="2026500" cy="37257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Available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sz="2200"/>
              <a:t>PV is ready and available to be consumed.</a:t>
            </a:r>
            <a:endParaRPr lang="en-IN" sz="2200" dirty="0"/>
          </a:p>
        </p:txBody>
      </p:sp>
      <p:sp>
        <p:nvSpPr>
          <p:cNvPr id="10" name="Google Shape;1099;p151">
            <a:extLst>
              <a:ext uri="{FF2B5EF4-FFF2-40B4-BE49-F238E27FC236}">
                <a16:creationId xmlns:a16="http://schemas.microsoft.com/office/drawing/2014/main" id="{BCFD13A0-9FAB-4344-806D-0C3C28387C64}"/>
              </a:ext>
            </a:extLst>
          </p:cNvPr>
          <p:cNvSpPr txBox="1">
            <a:spLocks/>
          </p:cNvSpPr>
          <p:nvPr/>
        </p:nvSpPr>
        <p:spPr>
          <a:xfrm>
            <a:off x="2499963" y="987574"/>
            <a:ext cx="2026500" cy="37257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Bound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1800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PV has been bound to a claim.</a:t>
            </a:r>
            <a:endParaRPr lang="en-IN"/>
          </a:p>
        </p:txBody>
      </p:sp>
      <p:sp>
        <p:nvSpPr>
          <p:cNvPr id="11" name="Google Shape;1100;p151">
            <a:extLst>
              <a:ext uri="{FF2B5EF4-FFF2-40B4-BE49-F238E27FC236}">
                <a16:creationId xmlns:a16="http://schemas.microsoft.com/office/drawing/2014/main" id="{C544E4C7-51E6-4090-AA46-87CD826660FC}"/>
              </a:ext>
            </a:extLst>
          </p:cNvPr>
          <p:cNvSpPr txBox="1">
            <a:spLocks/>
          </p:cNvSpPr>
          <p:nvPr/>
        </p:nvSpPr>
        <p:spPr>
          <a:xfrm>
            <a:off x="4617513" y="987574"/>
            <a:ext cx="2026500" cy="37257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Released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binding PVC has been deleted, and the PV is pending  reclamation.</a:t>
            </a:r>
            <a:endParaRPr lang="en-IN"/>
          </a:p>
        </p:txBody>
      </p:sp>
      <p:sp>
        <p:nvSpPr>
          <p:cNvPr id="12" name="Google Shape;1101;p151">
            <a:extLst>
              <a:ext uri="{FF2B5EF4-FFF2-40B4-BE49-F238E27FC236}">
                <a16:creationId xmlns:a16="http://schemas.microsoft.com/office/drawing/2014/main" id="{AAE5EB53-B482-43FB-9E6B-DBE79B9FE05D}"/>
              </a:ext>
            </a:extLst>
          </p:cNvPr>
          <p:cNvSpPr txBox="1">
            <a:spLocks/>
          </p:cNvSpPr>
          <p:nvPr/>
        </p:nvSpPr>
        <p:spPr>
          <a:xfrm>
            <a:off x="6735063" y="987574"/>
            <a:ext cx="2026500" cy="3725700"/>
          </a:xfrm>
          <a:prstGeom prst="rect">
            <a:avLst/>
          </a:prstGeom>
          <a:solidFill>
            <a:srgbClr val="DD7E6B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Failed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An error has been encountered attempting to reclaim the PV.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67181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6 – Running Stateful Apps on K8</a:t>
            </a:r>
          </a:p>
        </p:txBody>
      </p:sp>
    </p:spTree>
    <p:extLst>
      <p:ext uri="{BB962C8B-B14F-4D97-AF65-F5344CB8AC3E}">
        <p14:creationId xmlns:p14="http://schemas.microsoft.com/office/powerpoint/2010/main" val="1452307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5192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3905228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A </a:t>
            </a:r>
            <a:r>
              <a:rPr lang="en-IN" sz="2800" dirty="0" err="1"/>
              <a:t>kubernetes</a:t>
            </a:r>
            <a:r>
              <a:rPr lang="en-IN" sz="2800" dirty="0"/>
              <a:t> Service is an abstraction which defines a logical set of Pods and a policy by which to access them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Unified method of accessing the exposed workloads of Pods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Durable resource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Uses </a:t>
            </a:r>
            <a:r>
              <a:rPr lang="en-IN" sz="2800" dirty="0" err="1"/>
              <a:t>kube</a:t>
            </a:r>
            <a:r>
              <a:rPr lang="en-IN" sz="2800" dirty="0"/>
              <a:t>-proxy to provide simple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76805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Services (Proxy)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512291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Unified Method of Accessing Exposed Workloads of Pods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Internal Load Balancer to Your Pod(s)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>
                <a:solidFill>
                  <a:schemeClr val="dk1"/>
                </a:solidFill>
              </a:rPr>
              <a:t>Create a service, reference the pods, for e.g. 3, and (internally) it will load balance across the 3.</a:t>
            </a:r>
          </a:p>
        </p:txBody>
      </p:sp>
      <p:pic>
        <p:nvPicPr>
          <p:cNvPr id="5" name="Google Shape;197;p30">
            <a:extLst>
              <a:ext uri="{FF2B5EF4-FFF2-40B4-BE49-F238E27FC236}">
                <a16:creationId xmlns:a16="http://schemas.microsoft.com/office/drawing/2014/main" id="{092B9071-2899-4EEE-86E7-589CD7610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9" t="2555" r="2709" b="3476"/>
          <a:stretch/>
        </p:blipFill>
        <p:spPr>
          <a:xfrm>
            <a:off x="4435404" y="771550"/>
            <a:ext cx="4673100" cy="395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06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 Types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4 Major Publishing Service Types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ClusterIP</a:t>
            </a:r>
            <a:r>
              <a:rPr lang="en-IN" sz="2400" dirty="0"/>
              <a:t> (default)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NodePort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LoadBalancer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129031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ClusterIP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ClusterIP</a:t>
            </a:r>
            <a:r>
              <a:rPr lang="en-IN" sz="2800" dirty="0"/>
              <a:t> is an internal LB for your application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</a:t>
            </a:r>
            <a:r>
              <a:rPr lang="en" sz="2800" dirty="0"/>
              <a:t>xposes a service on a strictly cluster internal virtual IP</a:t>
            </a:r>
            <a:endParaRPr lang="en-IN" sz="28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08746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NodePort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Exposes the service on each Node’s IP at a static port (the </a:t>
            </a:r>
            <a:r>
              <a:rPr lang="en-IN" sz="2800" dirty="0" err="1"/>
              <a:t>NodePort</a:t>
            </a:r>
            <a:r>
              <a:rPr lang="en-IN" sz="2800" dirty="0"/>
              <a:t>) 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NodePort</a:t>
            </a:r>
            <a:r>
              <a:rPr lang="en-IN" sz="2800" dirty="0"/>
              <a:t> behaves just like </a:t>
            </a:r>
            <a:r>
              <a:rPr lang="en-IN" sz="2800" dirty="0" err="1"/>
              <a:t>ClusterIP</a:t>
            </a:r>
            <a:r>
              <a:rPr lang="en-IN" sz="2800" dirty="0"/>
              <a:t>, except it also exposes the service on a (random or specified) port on every Node in your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Port can either be statically defined, or dynamically taken from a range between 30000-32767.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You’ll be able to contact the </a:t>
            </a:r>
            <a:r>
              <a:rPr lang="en-IN" sz="2800" dirty="0" err="1"/>
              <a:t>NodePort</a:t>
            </a:r>
            <a:r>
              <a:rPr lang="en-IN" sz="2800" dirty="0"/>
              <a:t> service, from outside the cluster, by requesting &lt;</a:t>
            </a:r>
            <a:r>
              <a:rPr lang="en-IN" sz="2800" dirty="0" err="1"/>
              <a:t>NodeIP</a:t>
            </a:r>
            <a:r>
              <a:rPr lang="en-IN" sz="2800" dirty="0"/>
              <a:t>&gt;:&lt;</a:t>
            </a:r>
            <a:r>
              <a:rPr lang="en-IN" sz="2800" dirty="0" err="1"/>
              <a:t>NodePort</a:t>
            </a:r>
            <a:r>
              <a:rPr lang="en-IN" sz="2800" dirty="0"/>
              <a:t>&gt;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1633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Issues with Containers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934282"/>
            <a:ext cx="8507288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Scheduling</a:t>
            </a:r>
            <a:r>
              <a:rPr lang="en-IN" sz="2400" dirty="0"/>
              <a:t> – Where Should my Containers Run?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Lifecycle &amp; Health </a:t>
            </a:r>
            <a:r>
              <a:rPr lang="en-IN" sz="2400" dirty="0"/>
              <a:t>-  Keep my Containers Running Despite Failures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Discovery </a:t>
            </a:r>
            <a:r>
              <a:rPr lang="en-IN" sz="2400" dirty="0"/>
              <a:t>– Where are my Containers Now?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Monitoring </a:t>
            </a:r>
            <a:r>
              <a:rPr lang="en-IN" sz="2400" dirty="0"/>
              <a:t>– What’s Happening with my Containers Now?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Authorization </a:t>
            </a:r>
            <a:r>
              <a:rPr lang="en-IN" sz="2400" dirty="0"/>
              <a:t>– Control Who Can do Things to my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b="1" dirty="0"/>
              <a:t>Scaling </a:t>
            </a:r>
            <a:r>
              <a:rPr lang="en-IN" sz="2400" dirty="0"/>
              <a:t>– Make Jobs Bigger or Smaller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9759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/>
              <a:t>Exposes the service externally using a cloud provider’s load balancer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 err="1"/>
              <a:t>NodePort</a:t>
            </a:r>
            <a:r>
              <a:rPr lang="en-IN" dirty="0"/>
              <a:t> and </a:t>
            </a:r>
            <a:r>
              <a:rPr lang="en-IN" dirty="0" err="1"/>
              <a:t>ClusterIP</a:t>
            </a:r>
            <a:r>
              <a:rPr lang="en-IN" dirty="0"/>
              <a:t> services, to which the external load balancer will route, are automatically created.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69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 Cont.</a:t>
            </a:r>
          </a:p>
        </p:txBody>
      </p:sp>
      <p:pic>
        <p:nvPicPr>
          <p:cNvPr id="5" name="Google Shape;659;p95">
            <a:extLst>
              <a:ext uri="{FF2B5EF4-FFF2-40B4-BE49-F238E27FC236}">
                <a16:creationId xmlns:a16="http://schemas.microsoft.com/office/drawing/2014/main" id="{91A01500-0735-4EA2-B14C-9D45177AE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5" y="731268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1;p95">
            <a:extLst>
              <a:ext uri="{FF2B5EF4-FFF2-40B4-BE49-F238E27FC236}">
                <a16:creationId xmlns:a16="http://schemas.microsoft.com/office/drawing/2014/main" id="{7E13275C-F726-4045-A2E5-F4904462BA77}"/>
              </a:ext>
            </a:extLst>
          </p:cNvPr>
          <p:cNvSpPr txBox="1">
            <a:spLocks/>
          </p:cNvSpPr>
          <p:nvPr/>
        </p:nvSpPr>
        <p:spPr>
          <a:xfrm>
            <a:off x="5907625" y="1456659"/>
            <a:ext cx="2966400" cy="2062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lang="en-IN" sz="11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8467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ExternalName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Maps the service to the contents of the </a:t>
            </a:r>
            <a:r>
              <a:rPr lang="en-IN" sz="2800" dirty="0" err="1"/>
              <a:t>externalName</a:t>
            </a:r>
            <a:r>
              <a:rPr lang="en-IN" sz="2800" dirty="0"/>
              <a:t> field (e.g. app1.prod.example.com)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b="1" dirty="0" err="1"/>
              <a:t>ExternalName</a:t>
            </a:r>
            <a:r>
              <a:rPr lang="en-IN" sz="2800" dirty="0"/>
              <a:t> is used to reference endpoints </a:t>
            </a:r>
            <a:r>
              <a:rPr lang="en-IN" sz="2800" b="1" dirty="0"/>
              <a:t>OUTSIDE</a:t>
            </a:r>
            <a:r>
              <a:rPr lang="en-IN" sz="2800" dirty="0"/>
              <a:t> the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Creates an internal </a:t>
            </a:r>
            <a:r>
              <a:rPr lang="en-IN" sz="2800" b="1" dirty="0"/>
              <a:t>CNAME </a:t>
            </a:r>
            <a:r>
              <a:rPr lang="en-IN" sz="2800" dirty="0"/>
              <a:t>DNS entry that aliases another.</a:t>
            </a:r>
          </a:p>
        </p:txBody>
      </p:sp>
    </p:spTree>
    <p:extLst>
      <p:ext uri="{BB962C8B-B14F-4D97-AF65-F5344CB8AC3E}">
        <p14:creationId xmlns:p14="http://schemas.microsoft.com/office/powerpoint/2010/main" val="735929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Ingress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An API object that manages external access to the services in a cluster, typically HTTP</a:t>
            </a:r>
          </a:p>
          <a:p>
            <a:r>
              <a:rPr lang="en-IN" sz="2800" dirty="0"/>
              <a:t>Traffic routing is controlled by rules defined on the ingress resource</a:t>
            </a:r>
          </a:p>
          <a:p>
            <a:r>
              <a:rPr lang="en-IN" sz="2800" dirty="0"/>
              <a:t>An ingress does not expose arbitrary ports or protocols</a:t>
            </a:r>
          </a:p>
          <a:p>
            <a:r>
              <a:rPr lang="en-IN" sz="2800" dirty="0"/>
              <a:t>In order for the ingress resource to work, the cluster must have an ingress controller running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3370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Kubernetes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Configure Health Checks</a:t>
            </a:r>
          </a:p>
          <a:p>
            <a:r>
              <a:rPr lang="en-IN" sz="2800" dirty="0"/>
              <a:t>Use Multiple Clusters</a:t>
            </a:r>
          </a:p>
          <a:p>
            <a:r>
              <a:rPr lang="en-IN" sz="2800" dirty="0"/>
              <a:t>Begin with One Container in One Pod</a:t>
            </a:r>
          </a:p>
          <a:p>
            <a:r>
              <a:rPr lang="en-IN" sz="2800" dirty="0"/>
              <a:t>Keep Your Images Small </a:t>
            </a:r>
          </a:p>
        </p:txBody>
      </p:sp>
    </p:spTree>
    <p:extLst>
      <p:ext uri="{BB962C8B-B14F-4D97-AF65-F5344CB8AC3E}">
        <p14:creationId xmlns:p14="http://schemas.microsoft.com/office/powerpoint/2010/main" val="27152839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Start with a managed service</a:t>
            </a:r>
          </a:p>
          <a:p>
            <a:r>
              <a:rPr lang="en-IN" sz="2800" dirty="0"/>
              <a:t>Docker Documentation (Docker.com)</a:t>
            </a:r>
          </a:p>
          <a:p>
            <a:r>
              <a:rPr lang="en-IN" sz="2800" dirty="0"/>
              <a:t>K8 Documentation (Kuberntes.IO)</a:t>
            </a:r>
          </a:p>
          <a:p>
            <a:r>
              <a:rPr lang="en-IN" sz="2800" dirty="0"/>
              <a:t>Automate Image Creation, Storage and Deployment</a:t>
            </a:r>
          </a:p>
          <a:p>
            <a:r>
              <a:rPr lang="en-IN" sz="2800" dirty="0"/>
              <a:t>Create and Use Official Images Repository</a:t>
            </a:r>
          </a:p>
          <a:p>
            <a:r>
              <a:rPr lang="en-IN" sz="2800" dirty="0"/>
              <a:t>Use Docker Swarm for Small Workloads</a:t>
            </a:r>
          </a:p>
          <a:p>
            <a:r>
              <a:rPr lang="en-IN" sz="2800" dirty="0"/>
              <a:t>Start with Stateless Applications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01245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4000" dirty="0"/>
              <a:t>This concludes Chapter 3 </a:t>
            </a:r>
            <a:br>
              <a:rPr lang="en-IN" sz="4000" dirty="0"/>
            </a:br>
            <a:r>
              <a:rPr lang="en-IN" sz="4000" b="1" dirty="0"/>
              <a:t>Container Orchestration with Kubernetes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Kubernetes Do?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Groups containers that make up an application into logical units for easy management and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>
                <a:solidFill>
                  <a:schemeClr val="dk1"/>
                </a:solidFill>
              </a:rPr>
              <a:t>I</a:t>
            </a:r>
            <a:r>
              <a:rPr lang="en" sz="2800" dirty="0">
                <a:solidFill>
                  <a:schemeClr val="dk1"/>
                </a:solidFill>
              </a:rPr>
              <a:t>t acts as an engine </a:t>
            </a:r>
            <a:r>
              <a:rPr lang="en-IN" sz="2800" dirty="0">
                <a:solidFill>
                  <a:schemeClr val="dk1"/>
                </a:solidFill>
              </a:rPr>
              <a:t>for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/>
              <a:t>resolving state by converging actual and the </a:t>
            </a:r>
            <a:r>
              <a:rPr lang="en" sz="2800" b="1" dirty="0"/>
              <a:t>desired state</a:t>
            </a:r>
            <a:r>
              <a:rPr lang="en" sz="2800" dirty="0"/>
              <a:t> of the system</a:t>
            </a:r>
            <a:endParaRPr lang="en" sz="28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800" dirty="0"/>
              <a:t>It is declarative, you tell it what you want it to be, and it figures it out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400" dirty="0"/>
              <a:t>e.g. ‘I want 3 instances of x’ and it just does it, if something dies, it brings it back to get to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185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Most Popular Use Cases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Autoscale</a:t>
            </a:r>
            <a:r>
              <a:rPr lang="en-IN" sz="2400" dirty="0"/>
              <a:t> Workloads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Blue/Green Deployments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Scheduled Cronjobs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Manage Stateless Applications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Easily Integrate and Support 3</a:t>
            </a:r>
            <a:r>
              <a:rPr lang="en-IN" sz="2400" baseline="30000" dirty="0"/>
              <a:t>rd</a:t>
            </a:r>
            <a:r>
              <a:rPr lang="en-IN" sz="2400" dirty="0"/>
              <a:t> Party Apps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Provide Native Methods of Service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56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16920</TotalTime>
  <Words>3092</Words>
  <Application>Microsoft Office PowerPoint</Application>
  <PresentationFormat>On-screen Show (16:9)</PresentationFormat>
  <Paragraphs>531</Paragraphs>
  <Slides>76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Roboto Mono</vt:lpstr>
      <vt:lpstr>Office Theme</vt:lpstr>
      <vt:lpstr>Chapter 3  Container Orchestration with Kubernetes</vt:lpstr>
      <vt:lpstr>Learning Topics</vt:lpstr>
      <vt:lpstr>Kubernetes Meaning</vt:lpstr>
      <vt:lpstr>K8s History</vt:lpstr>
      <vt:lpstr>K8s History</vt:lpstr>
      <vt:lpstr>Who Manages Kubernetes</vt:lpstr>
      <vt:lpstr>Issues with Containers</vt:lpstr>
      <vt:lpstr>What Does Kubernetes Do?</vt:lpstr>
      <vt:lpstr>Most Popular Use Cases</vt:lpstr>
      <vt:lpstr>Kubernetes Features</vt:lpstr>
      <vt:lpstr>Kubernetes Architecture</vt:lpstr>
      <vt:lpstr>Key Terminologies</vt:lpstr>
      <vt:lpstr>Control Plane Components</vt:lpstr>
      <vt:lpstr>Kube-apiserver</vt:lpstr>
      <vt:lpstr>etcd</vt:lpstr>
      <vt:lpstr>Kube-controller-manager</vt:lpstr>
      <vt:lpstr>Kube-scheduler</vt:lpstr>
      <vt:lpstr>HA Cluster Architecture</vt:lpstr>
      <vt:lpstr>Node Components</vt:lpstr>
      <vt:lpstr>Pods</vt:lpstr>
      <vt:lpstr>Kubelet</vt:lpstr>
      <vt:lpstr>Kube-proxy</vt:lpstr>
      <vt:lpstr>Container Runtime Engine</vt:lpstr>
      <vt:lpstr>Lab – K8 Dashboard</vt:lpstr>
      <vt:lpstr>API Server</vt:lpstr>
      <vt:lpstr>API Overview</vt:lpstr>
      <vt:lpstr>API Groups</vt:lpstr>
      <vt:lpstr>API Versioning</vt:lpstr>
      <vt:lpstr>Kubernetes Objects</vt:lpstr>
      <vt:lpstr>Kubernetes Objects</vt:lpstr>
      <vt:lpstr>Kubernetes Objects Cont.</vt:lpstr>
      <vt:lpstr>Describe Kubernetes Objects</vt:lpstr>
      <vt:lpstr>Replica Sets</vt:lpstr>
      <vt:lpstr>Replica Sets</vt:lpstr>
      <vt:lpstr>Replica Sets Cont.</vt:lpstr>
      <vt:lpstr>Deployments</vt:lpstr>
      <vt:lpstr>Deployments</vt:lpstr>
      <vt:lpstr>Lab 3 – Deploy Java App on K8 Cluster</vt:lpstr>
      <vt:lpstr>Lab 4 – Deploy .NET App on K8 Cluster</vt:lpstr>
      <vt:lpstr>Lab 5 – Deploy Python App on K8 Cluster</vt:lpstr>
      <vt:lpstr>Deployments Cont.</vt:lpstr>
      <vt:lpstr>RollingUpdate Deployment </vt:lpstr>
      <vt:lpstr>RollingUpdate Deployment </vt:lpstr>
      <vt:lpstr>RollingUpdate Deployment  </vt:lpstr>
      <vt:lpstr>RollingUpdate Deployment </vt:lpstr>
      <vt:lpstr>RollingUpdate Deployment </vt:lpstr>
      <vt:lpstr>RollingUpdate Deployment </vt:lpstr>
      <vt:lpstr>Horizontal Pod Autoscaling (HPA)</vt:lpstr>
      <vt:lpstr>Horizontal Pod Autoscaling (HPA)</vt:lpstr>
      <vt:lpstr>Lab 4 – Auto Scale Pods</vt:lpstr>
      <vt:lpstr>Monitoring Kubernetes</vt:lpstr>
      <vt:lpstr>Monitoring Challenges for Kubernetes</vt:lpstr>
      <vt:lpstr>Monitoring Kubernetes – Data Sources</vt:lpstr>
      <vt:lpstr>Metrics Server</vt:lpstr>
      <vt:lpstr>Lab 5 – Monitor K8</vt:lpstr>
      <vt:lpstr>Storage Options</vt:lpstr>
      <vt:lpstr>Storage</vt:lpstr>
      <vt:lpstr>Persistent Volume</vt:lpstr>
      <vt:lpstr>Persistent Volume Cont.</vt:lpstr>
      <vt:lpstr>Persistent Volume Claims</vt:lpstr>
      <vt:lpstr>Persistent Volume &amp; Claims</vt:lpstr>
      <vt:lpstr>Persistent Volume Phases</vt:lpstr>
      <vt:lpstr>Lab 6 – Running Stateful Apps on K8</vt:lpstr>
      <vt:lpstr>Kubernetes Services</vt:lpstr>
      <vt:lpstr>Services</vt:lpstr>
      <vt:lpstr>Services (Proxy)</vt:lpstr>
      <vt:lpstr>Service Types</vt:lpstr>
      <vt:lpstr>ClusterIP Service</vt:lpstr>
      <vt:lpstr>NodePort Service</vt:lpstr>
      <vt:lpstr>LoadBalancer Service</vt:lpstr>
      <vt:lpstr>LoadBalancer Service Cont.</vt:lpstr>
      <vt:lpstr>ExternalName Service</vt:lpstr>
      <vt:lpstr>Ingress</vt:lpstr>
      <vt:lpstr>Kubernetes Best Practices</vt:lpstr>
      <vt:lpstr>Path Forward</vt:lpstr>
      <vt:lpstr>This concludes Chapter 3  Container Orchestration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304</cp:revision>
  <dcterms:created xsi:type="dcterms:W3CDTF">2018-01-08T11:57:24Z</dcterms:created>
  <dcterms:modified xsi:type="dcterms:W3CDTF">2019-04-24T11:11:13Z</dcterms:modified>
</cp:coreProperties>
</file>