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A883EFB-0FC1-4263-8E73-9AF1D7167155}"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BA7D45-9EB7-4A43-9DBB-D66E6716AA63}" type="slidenum">
              <a:rPr lang="en-GB" smtClean="0"/>
              <a:t>‹#›</a:t>
            </a:fld>
            <a:endParaRPr lang="en-GB"/>
          </a:p>
        </p:txBody>
      </p:sp>
    </p:spTree>
    <p:extLst>
      <p:ext uri="{BB962C8B-B14F-4D97-AF65-F5344CB8AC3E}">
        <p14:creationId xmlns:p14="http://schemas.microsoft.com/office/powerpoint/2010/main" val="158010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A883EFB-0FC1-4263-8E73-9AF1D7167155}"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BA7D45-9EB7-4A43-9DBB-D66E6716AA63}" type="slidenum">
              <a:rPr lang="en-GB" smtClean="0"/>
              <a:t>‹#›</a:t>
            </a:fld>
            <a:endParaRPr lang="en-GB"/>
          </a:p>
        </p:txBody>
      </p:sp>
    </p:spTree>
    <p:extLst>
      <p:ext uri="{BB962C8B-B14F-4D97-AF65-F5344CB8AC3E}">
        <p14:creationId xmlns:p14="http://schemas.microsoft.com/office/powerpoint/2010/main" val="53637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A883EFB-0FC1-4263-8E73-9AF1D7167155}"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BA7D45-9EB7-4A43-9DBB-D66E6716AA63}" type="slidenum">
              <a:rPr lang="en-GB" smtClean="0"/>
              <a:t>‹#›</a:t>
            </a:fld>
            <a:endParaRPr lang="en-GB"/>
          </a:p>
        </p:txBody>
      </p:sp>
    </p:spTree>
    <p:extLst>
      <p:ext uri="{BB962C8B-B14F-4D97-AF65-F5344CB8AC3E}">
        <p14:creationId xmlns:p14="http://schemas.microsoft.com/office/powerpoint/2010/main" val="34846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A883EFB-0FC1-4263-8E73-9AF1D7167155}"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BA7D45-9EB7-4A43-9DBB-D66E6716AA63}" type="slidenum">
              <a:rPr lang="en-GB" smtClean="0"/>
              <a:t>‹#›</a:t>
            </a:fld>
            <a:endParaRPr lang="en-GB"/>
          </a:p>
        </p:txBody>
      </p:sp>
    </p:spTree>
    <p:extLst>
      <p:ext uri="{BB962C8B-B14F-4D97-AF65-F5344CB8AC3E}">
        <p14:creationId xmlns:p14="http://schemas.microsoft.com/office/powerpoint/2010/main" val="248575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83EFB-0FC1-4263-8E73-9AF1D7167155}"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BA7D45-9EB7-4A43-9DBB-D66E6716AA63}" type="slidenum">
              <a:rPr lang="en-GB" smtClean="0"/>
              <a:t>‹#›</a:t>
            </a:fld>
            <a:endParaRPr lang="en-GB"/>
          </a:p>
        </p:txBody>
      </p:sp>
    </p:spTree>
    <p:extLst>
      <p:ext uri="{BB962C8B-B14F-4D97-AF65-F5344CB8AC3E}">
        <p14:creationId xmlns:p14="http://schemas.microsoft.com/office/powerpoint/2010/main" val="184819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A883EFB-0FC1-4263-8E73-9AF1D7167155}"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BA7D45-9EB7-4A43-9DBB-D66E6716AA63}" type="slidenum">
              <a:rPr lang="en-GB" smtClean="0"/>
              <a:t>‹#›</a:t>
            </a:fld>
            <a:endParaRPr lang="en-GB"/>
          </a:p>
        </p:txBody>
      </p:sp>
    </p:spTree>
    <p:extLst>
      <p:ext uri="{BB962C8B-B14F-4D97-AF65-F5344CB8AC3E}">
        <p14:creationId xmlns:p14="http://schemas.microsoft.com/office/powerpoint/2010/main" val="167530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A883EFB-0FC1-4263-8E73-9AF1D7167155}" type="datetimeFigureOut">
              <a:rPr lang="en-GB" smtClean="0"/>
              <a:t>23/10/2024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BA7D45-9EB7-4A43-9DBB-D66E6716AA63}" type="slidenum">
              <a:rPr lang="en-GB" smtClean="0"/>
              <a:t>‹#›</a:t>
            </a:fld>
            <a:endParaRPr lang="en-GB"/>
          </a:p>
        </p:txBody>
      </p:sp>
    </p:spTree>
    <p:extLst>
      <p:ext uri="{BB962C8B-B14F-4D97-AF65-F5344CB8AC3E}">
        <p14:creationId xmlns:p14="http://schemas.microsoft.com/office/powerpoint/2010/main" val="298629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A883EFB-0FC1-4263-8E73-9AF1D7167155}" type="datetimeFigureOut">
              <a:rPr lang="en-GB" smtClean="0"/>
              <a:t>23/10/2024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BA7D45-9EB7-4A43-9DBB-D66E6716AA63}" type="slidenum">
              <a:rPr lang="en-GB" smtClean="0"/>
              <a:t>‹#›</a:t>
            </a:fld>
            <a:endParaRPr lang="en-GB"/>
          </a:p>
        </p:txBody>
      </p:sp>
    </p:spTree>
    <p:extLst>
      <p:ext uri="{BB962C8B-B14F-4D97-AF65-F5344CB8AC3E}">
        <p14:creationId xmlns:p14="http://schemas.microsoft.com/office/powerpoint/2010/main" val="301769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83EFB-0FC1-4263-8E73-9AF1D7167155}" type="datetimeFigureOut">
              <a:rPr lang="en-GB" smtClean="0"/>
              <a:t>23/10/2024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BA7D45-9EB7-4A43-9DBB-D66E6716AA63}" type="slidenum">
              <a:rPr lang="en-GB" smtClean="0"/>
              <a:t>‹#›</a:t>
            </a:fld>
            <a:endParaRPr lang="en-GB"/>
          </a:p>
        </p:txBody>
      </p:sp>
    </p:spTree>
    <p:extLst>
      <p:ext uri="{BB962C8B-B14F-4D97-AF65-F5344CB8AC3E}">
        <p14:creationId xmlns:p14="http://schemas.microsoft.com/office/powerpoint/2010/main" val="84387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83EFB-0FC1-4263-8E73-9AF1D7167155}"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BA7D45-9EB7-4A43-9DBB-D66E6716AA63}" type="slidenum">
              <a:rPr lang="en-GB" smtClean="0"/>
              <a:t>‹#›</a:t>
            </a:fld>
            <a:endParaRPr lang="en-GB"/>
          </a:p>
        </p:txBody>
      </p:sp>
    </p:spTree>
    <p:extLst>
      <p:ext uri="{BB962C8B-B14F-4D97-AF65-F5344CB8AC3E}">
        <p14:creationId xmlns:p14="http://schemas.microsoft.com/office/powerpoint/2010/main" val="124957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83EFB-0FC1-4263-8E73-9AF1D7167155}"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BA7D45-9EB7-4A43-9DBB-D66E6716AA63}" type="slidenum">
              <a:rPr lang="en-GB" smtClean="0"/>
              <a:t>‹#›</a:t>
            </a:fld>
            <a:endParaRPr lang="en-GB"/>
          </a:p>
        </p:txBody>
      </p:sp>
    </p:spTree>
    <p:extLst>
      <p:ext uri="{BB962C8B-B14F-4D97-AF65-F5344CB8AC3E}">
        <p14:creationId xmlns:p14="http://schemas.microsoft.com/office/powerpoint/2010/main" val="192875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83EFB-0FC1-4263-8E73-9AF1D7167155}" type="datetimeFigureOut">
              <a:rPr lang="en-GB" smtClean="0"/>
              <a:t>23/10/2024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A7D45-9EB7-4A43-9DBB-D66E6716AA63}" type="slidenum">
              <a:rPr lang="en-GB" smtClean="0"/>
              <a:t>‹#›</a:t>
            </a:fld>
            <a:endParaRPr lang="en-GB"/>
          </a:p>
        </p:txBody>
      </p:sp>
    </p:spTree>
    <p:extLst>
      <p:ext uri="{BB962C8B-B14F-4D97-AF65-F5344CB8AC3E}">
        <p14:creationId xmlns:p14="http://schemas.microsoft.com/office/powerpoint/2010/main" val="1622152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98540" y="0"/>
            <a:ext cx="3093460" cy="1104900"/>
          </a:xfrm>
          <a:prstGeom prst="rect">
            <a:avLst/>
          </a:prstGeom>
        </p:spPr>
      </p:pic>
      <p:sp>
        <p:nvSpPr>
          <p:cNvPr id="3" name="TextBox 2"/>
          <p:cNvSpPr txBox="1"/>
          <p:nvPr/>
        </p:nvSpPr>
        <p:spPr>
          <a:xfrm>
            <a:off x="1808018" y="2047008"/>
            <a:ext cx="7886700" cy="1754326"/>
          </a:xfrm>
          <a:prstGeom prst="rect">
            <a:avLst/>
          </a:prstGeom>
          <a:noFill/>
        </p:spPr>
        <p:txBody>
          <a:bodyPr wrap="square" rtlCol="0">
            <a:spAutoFit/>
          </a:bodyPr>
          <a:lstStyle/>
          <a:p>
            <a:pPr algn="ctr"/>
            <a:r>
              <a:rPr lang="en-US" sz="5400" b="1" dirty="0" smtClean="0">
                <a:latin typeface="Arial" panose="020B0604020202020204" pitchFamily="34" charset="0"/>
                <a:cs typeface="Arial" panose="020B0604020202020204" pitchFamily="34" charset="0"/>
              </a:rPr>
              <a:t>Global Electronics Project Presentation</a:t>
            </a:r>
            <a:endParaRPr lang="en-GB" sz="5400" b="1" dirty="0">
              <a:latin typeface="Arial" panose="020B0604020202020204" pitchFamily="34" charset="0"/>
              <a:cs typeface="Arial" panose="020B0604020202020204" pitchFamily="34" charset="0"/>
            </a:endParaRPr>
          </a:p>
        </p:txBody>
      </p:sp>
      <p:sp>
        <p:nvSpPr>
          <p:cNvPr id="4" name="TextBox 3"/>
          <p:cNvSpPr txBox="1"/>
          <p:nvPr/>
        </p:nvSpPr>
        <p:spPr>
          <a:xfrm>
            <a:off x="9227127" y="5590309"/>
            <a:ext cx="3439391" cy="923330"/>
          </a:xfrm>
          <a:prstGeom prst="rect">
            <a:avLst/>
          </a:prstGeom>
          <a:noFill/>
        </p:spPr>
        <p:txBody>
          <a:bodyPr wrap="square" rtlCol="0">
            <a:spAutoFit/>
          </a:bodyPr>
          <a:lstStyle/>
          <a:p>
            <a:r>
              <a:rPr lang="en-US" dirty="0" smtClean="0"/>
              <a:t>Presented By</a:t>
            </a:r>
          </a:p>
          <a:p>
            <a:r>
              <a:rPr lang="en-US" dirty="0" err="1" smtClean="0"/>
              <a:t>Harikrishna</a:t>
            </a:r>
            <a:r>
              <a:rPr lang="en-US" dirty="0" smtClean="0"/>
              <a:t> </a:t>
            </a:r>
            <a:r>
              <a:rPr lang="en-US" dirty="0" err="1" smtClean="0"/>
              <a:t>Panneerselvam</a:t>
            </a:r>
            <a:endParaRPr lang="en-US" dirty="0" smtClean="0"/>
          </a:p>
          <a:p>
            <a:r>
              <a:rPr lang="en-US" dirty="0" smtClean="0"/>
              <a:t>Batch:MDTM29</a:t>
            </a:r>
            <a:endParaRPr lang="en-GB" dirty="0"/>
          </a:p>
        </p:txBody>
      </p:sp>
    </p:spTree>
    <p:extLst>
      <p:ext uri="{BB962C8B-B14F-4D97-AF65-F5344CB8AC3E}">
        <p14:creationId xmlns:p14="http://schemas.microsoft.com/office/powerpoint/2010/main" val="312567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98540" y="0"/>
            <a:ext cx="3093460" cy="1104900"/>
          </a:xfrm>
          <a:prstGeom prst="rect">
            <a:avLst/>
          </a:prstGeom>
        </p:spPr>
      </p:pic>
      <p:sp>
        <p:nvSpPr>
          <p:cNvPr id="5" name="TextBox 4"/>
          <p:cNvSpPr txBox="1"/>
          <p:nvPr/>
        </p:nvSpPr>
        <p:spPr>
          <a:xfrm>
            <a:off x="561109" y="552450"/>
            <a:ext cx="2805546" cy="400110"/>
          </a:xfrm>
          <a:prstGeom prst="rect">
            <a:avLst/>
          </a:prstGeom>
          <a:noFill/>
        </p:spPr>
        <p:txBody>
          <a:bodyPr wrap="square" rtlCol="0">
            <a:spAutoFit/>
          </a:bodyPr>
          <a:lstStyle>
            <a:defPPr>
              <a:defRPr lang="en-US"/>
            </a:defPPr>
            <a:lvl1pPr>
              <a:defRPr sz="2000" b="1"/>
            </a:lvl1pPr>
          </a:lstStyle>
          <a:p>
            <a:r>
              <a:rPr lang="en-US" dirty="0"/>
              <a:t>Visual Representation </a:t>
            </a:r>
            <a:r>
              <a:rPr lang="en-US" dirty="0" smtClean="0"/>
              <a:t>:9</a:t>
            </a:r>
            <a:endParaRPr lang="en-GB" dirty="0"/>
          </a:p>
        </p:txBody>
      </p:sp>
      <p:pic>
        <p:nvPicPr>
          <p:cNvPr id="2" name="Picture 1"/>
          <p:cNvPicPr>
            <a:picLocks noChangeAspect="1"/>
          </p:cNvPicPr>
          <p:nvPr/>
        </p:nvPicPr>
        <p:blipFill>
          <a:blip r:embed="rId3"/>
          <a:stretch>
            <a:fillRect/>
          </a:stretch>
        </p:blipFill>
        <p:spPr>
          <a:xfrm>
            <a:off x="561109" y="952560"/>
            <a:ext cx="3886742" cy="990738"/>
          </a:xfrm>
          <a:prstGeom prst="rect">
            <a:avLst/>
          </a:prstGeom>
        </p:spPr>
      </p:pic>
      <p:pic>
        <p:nvPicPr>
          <p:cNvPr id="3" name="Picture 2"/>
          <p:cNvPicPr>
            <a:picLocks noChangeAspect="1"/>
          </p:cNvPicPr>
          <p:nvPr/>
        </p:nvPicPr>
        <p:blipFill>
          <a:blip r:embed="rId4"/>
          <a:stretch>
            <a:fillRect/>
          </a:stretch>
        </p:blipFill>
        <p:spPr>
          <a:xfrm>
            <a:off x="5018622" y="884551"/>
            <a:ext cx="4260460" cy="1618499"/>
          </a:xfrm>
          <a:prstGeom prst="rect">
            <a:avLst/>
          </a:prstGeom>
        </p:spPr>
      </p:pic>
      <p:sp>
        <p:nvSpPr>
          <p:cNvPr id="6" name="Rectangle 5"/>
          <p:cNvSpPr/>
          <p:nvPr/>
        </p:nvSpPr>
        <p:spPr>
          <a:xfrm>
            <a:off x="415637" y="2658715"/>
            <a:ext cx="2793265" cy="369332"/>
          </a:xfrm>
          <a:prstGeom prst="rect">
            <a:avLst/>
          </a:prstGeom>
        </p:spPr>
        <p:txBody>
          <a:bodyPr wrap="none">
            <a:spAutoFit/>
          </a:bodyPr>
          <a:lstStyle/>
          <a:p>
            <a:r>
              <a:rPr lang="en-GB" b="1" dirty="0"/>
              <a:t>Insights about Query </a:t>
            </a:r>
            <a:r>
              <a:rPr lang="en-GB" b="1" dirty="0" smtClean="0"/>
              <a:t>No:9  </a:t>
            </a:r>
            <a:endParaRPr lang="en-GB" b="1" dirty="0"/>
          </a:p>
        </p:txBody>
      </p:sp>
      <p:sp>
        <p:nvSpPr>
          <p:cNvPr id="7" name="TextBox 6"/>
          <p:cNvSpPr txBox="1"/>
          <p:nvPr/>
        </p:nvSpPr>
        <p:spPr>
          <a:xfrm>
            <a:off x="561109" y="3179618"/>
            <a:ext cx="11232573" cy="3139321"/>
          </a:xfrm>
          <a:prstGeom prst="rect">
            <a:avLst/>
          </a:prstGeom>
          <a:noFill/>
        </p:spPr>
        <p:txBody>
          <a:bodyPr wrap="square" rtlCol="0">
            <a:spAutoFit/>
          </a:bodyPr>
          <a:lstStyle/>
          <a:p>
            <a:pPr lvl="0"/>
            <a:r>
              <a:rPr lang="en-GB" b="1" dirty="0"/>
              <a:t>Dominant Country: </a:t>
            </a:r>
            <a:r>
              <a:rPr lang="en-GB" dirty="0"/>
              <a:t>The United States has the largest sum of square meters, representing 41.05% of the total. This indicates that the United States has the most extensive area or holdings compared to the other countries</a:t>
            </a:r>
            <a:r>
              <a:rPr lang="en-GB" dirty="0" smtClean="0"/>
              <a:t>.</a:t>
            </a:r>
          </a:p>
          <a:p>
            <a:pPr lvl="0"/>
            <a:endParaRPr lang="en-GB" dirty="0"/>
          </a:p>
          <a:p>
            <a:pPr lvl="0"/>
            <a:r>
              <a:rPr lang="en-GB" b="1" dirty="0"/>
              <a:t>Moderate Representation: </a:t>
            </a:r>
            <a:r>
              <a:rPr lang="en-GB" dirty="0"/>
              <a:t>Several countries, including Germany, the United Kingdom, Australia, and Canada, have a moderate share of square meters, ranging from 10.01% to 13.78%. These countries contribute significantly to the overall total</a:t>
            </a:r>
            <a:r>
              <a:rPr lang="en-GB" dirty="0" smtClean="0"/>
              <a:t>.</a:t>
            </a:r>
          </a:p>
          <a:p>
            <a:pPr lvl="0"/>
            <a:endParaRPr lang="en-GB" dirty="0"/>
          </a:p>
          <a:p>
            <a:pPr lvl="0"/>
            <a:r>
              <a:rPr lang="en-GB" b="1" dirty="0"/>
              <a:t>Minimal Representation: </a:t>
            </a:r>
            <a:r>
              <a:rPr lang="en-GB" dirty="0"/>
              <a:t>Netherlands, Italy, and France have the smallest representation of square meters, each accounting for less than 7%. This suggests that these countries have a limited area or holdings compared to the other countries.</a:t>
            </a:r>
          </a:p>
          <a:p>
            <a:endParaRPr lang="en-GB" dirty="0"/>
          </a:p>
        </p:txBody>
      </p:sp>
    </p:spTree>
    <p:extLst>
      <p:ext uri="{BB962C8B-B14F-4D97-AF65-F5344CB8AC3E}">
        <p14:creationId xmlns:p14="http://schemas.microsoft.com/office/powerpoint/2010/main" val="388386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98540" y="0"/>
            <a:ext cx="3093460" cy="1104900"/>
          </a:xfrm>
          <a:prstGeom prst="rect">
            <a:avLst/>
          </a:prstGeom>
        </p:spPr>
      </p:pic>
      <p:pic>
        <p:nvPicPr>
          <p:cNvPr id="5" name="Picture 4"/>
          <p:cNvPicPr>
            <a:picLocks noChangeAspect="1"/>
          </p:cNvPicPr>
          <p:nvPr/>
        </p:nvPicPr>
        <p:blipFill>
          <a:blip r:embed="rId3"/>
          <a:stretch>
            <a:fillRect/>
          </a:stretch>
        </p:blipFill>
        <p:spPr>
          <a:xfrm>
            <a:off x="561108" y="952560"/>
            <a:ext cx="3820058" cy="1200318"/>
          </a:xfrm>
          <a:prstGeom prst="rect">
            <a:avLst/>
          </a:prstGeom>
        </p:spPr>
      </p:pic>
      <p:sp>
        <p:nvSpPr>
          <p:cNvPr id="6" name="TextBox 5"/>
          <p:cNvSpPr txBox="1"/>
          <p:nvPr/>
        </p:nvSpPr>
        <p:spPr>
          <a:xfrm>
            <a:off x="561108" y="552450"/>
            <a:ext cx="2975305" cy="400110"/>
          </a:xfrm>
          <a:prstGeom prst="rect">
            <a:avLst/>
          </a:prstGeom>
          <a:noFill/>
        </p:spPr>
        <p:txBody>
          <a:bodyPr wrap="square" rtlCol="0">
            <a:spAutoFit/>
          </a:bodyPr>
          <a:lstStyle>
            <a:defPPr>
              <a:defRPr lang="en-US"/>
            </a:defPPr>
            <a:lvl1pPr>
              <a:defRPr sz="2000" b="1"/>
            </a:lvl1pPr>
          </a:lstStyle>
          <a:p>
            <a:r>
              <a:rPr lang="en-US" dirty="0"/>
              <a:t>Visual Representation </a:t>
            </a:r>
            <a:r>
              <a:rPr lang="en-US" dirty="0" smtClean="0"/>
              <a:t>:10</a:t>
            </a:r>
            <a:endParaRPr lang="en-GB" dirty="0"/>
          </a:p>
        </p:txBody>
      </p:sp>
      <p:pic>
        <p:nvPicPr>
          <p:cNvPr id="7" name="Picture 6"/>
          <p:cNvPicPr>
            <a:picLocks noChangeAspect="1"/>
          </p:cNvPicPr>
          <p:nvPr/>
        </p:nvPicPr>
        <p:blipFill>
          <a:blip r:embed="rId4"/>
          <a:stretch>
            <a:fillRect/>
          </a:stretch>
        </p:blipFill>
        <p:spPr>
          <a:xfrm>
            <a:off x="6489782" y="552450"/>
            <a:ext cx="2289783" cy="2371198"/>
          </a:xfrm>
          <a:prstGeom prst="rect">
            <a:avLst/>
          </a:prstGeom>
        </p:spPr>
      </p:pic>
      <p:sp>
        <p:nvSpPr>
          <p:cNvPr id="2" name="TextBox 1"/>
          <p:cNvSpPr txBox="1"/>
          <p:nvPr/>
        </p:nvSpPr>
        <p:spPr>
          <a:xfrm>
            <a:off x="716973" y="3044536"/>
            <a:ext cx="11211791" cy="4062651"/>
          </a:xfrm>
          <a:prstGeom prst="rect">
            <a:avLst/>
          </a:prstGeom>
          <a:noFill/>
        </p:spPr>
        <p:txBody>
          <a:bodyPr wrap="square" rtlCol="0">
            <a:spAutoFit/>
          </a:bodyPr>
          <a:lstStyle/>
          <a:p>
            <a:pPr lvl="0"/>
            <a:r>
              <a:rPr lang="en-GB" sz="1600" b="1" dirty="0"/>
              <a:t>Dominant Subcategory: </a:t>
            </a:r>
            <a:r>
              <a:rPr lang="en-GB" sz="1600" dirty="0"/>
              <a:t>Movie DVDs have the highest sum of subcategory count, indicating that they are the most popular or frequently purchased product category</a:t>
            </a:r>
            <a:r>
              <a:rPr lang="en-GB" sz="1600" dirty="0" smtClean="0"/>
              <a:t>.</a:t>
            </a:r>
          </a:p>
          <a:p>
            <a:pPr lvl="0"/>
            <a:endParaRPr lang="en-GB" sz="1600" dirty="0"/>
          </a:p>
          <a:p>
            <a:pPr lvl="0"/>
            <a:r>
              <a:rPr lang="en-GB" sz="1600" b="1" dirty="0"/>
              <a:t>Descending Popularity: </a:t>
            </a:r>
            <a:r>
              <a:rPr lang="en-GB" sz="1600" dirty="0"/>
              <a:t>The other subcategories (Desktops, Bluetooth Headphones, Download Games, and Boxed Games) have decreasing sums of subcategory count, suggesting that their popularity or sales volume is lower than Movie DVDs.</a:t>
            </a:r>
          </a:p>
          <a:p>
            <a:r>
              <a:rPr lang="en-GB" sz="1600" dirty="0"/>
              <a:t>Potential </a:t>
            </a:r>
            <a:r>
              <a:rPr lang="en-GB" sz="1600" dirty="0" smtClean="0"/>
              <a:t>Implications.</a:t>
            </a:r>
          </a:p>
          <a:p>
            <a:endParaRPr lang="en-GB" sz="1600" b="1" dirty="0"/>
          </a:p>
          <a:p>
            <a:r>
              <a:rPr lang="en-GB" sz="1600" b="1" dirty="0" smtClean="0"/>
              <a:t>Product </a:t>
            </a:r>
            <a:r>
              <a:rPr lang="en-GB" sz="1600" b="1" dirty="0"/>
              <a:t>Strategy: </a:t>
            </a:r>
            <a:r>
              <a:rPr lang="en-GB" sz="1600" dirty="0"/>
              <a:t>The dominance of Movie DVDs may indicate a need to focus on this category or explore opportunities to expand into related product lines</a:t>
            </a:r>
            <a:r>
              <a:rPr lang="en-GB" sz="1600" dirty="0" smtClean="0"/>
              <a:t>.</a:t>
            </a:r>
          </a:p>
          <a:p>
            <a:endParaRPr lang="en-GB" sz="1600" dirty="0"/>
          </a:p>
          <a:p>
            <a:pPr lvl="0"/>
            <a:r>
              <a:rPr lang="en-GB" sz="1600" b="1" dirty="0"/>
              <a:t>Inventory Management: </a:t>
            </a:r>
            <a:r>
              <a:rPr lang="en-GB" sz="1600" dirty="0"/>
              <a:t>Understanding the popularity of different subcategories can help businesses optimize their inventory levels and ensure they have sufficient stock of in-demand products</a:t>
            </a:r>
            <a:r>
              <a:rPr lang="en-GB" sz="1600" dirty="0" smtClean="0"/>
              <a:t>.</a:t>
            </a:r>
          </a:p>
          <a:p>
            <a:pPr lvl="0"/>
            <a:endParaRPr lang="en-GB" sz="1600" dirty="0"/>
          </a:p>
          <a:p>
            <a:pPr lvl="0"/>
            <a:r>
              <a:rPr lang="en-GB" sz="1600" b="1" dirty="0"/>
              <a:t>Marketing Efforts: </a:t>
            </a:r>
            <a:r>
              <a:rPr lang="en-GB" sz="1600" dirty="0"/>
              <a:t>Businesses can prioritize marketing efforts for subcategories with lower sales volume to drive demand and increase their popularity.</a:t>
            </a:r>
          </a:p>
          <a:p>
            <a:endParaRPr lang="en-GB" dirty="0"/>
          </a:p>
        </p:txBody>
      </p:sp>
      <p:sp>
        <p:nvSpPr>
          <p:cNvPr id="8" name="Rectangle 7"/>
          <p:cNvSpPr/>
          <p:nvPr/>
        </p:nvSpPr>
        <p:spPr>
          <a:xfrm>
            <a:off x="415637" y="2658715"/>
            <a:ext cx="2910284" cy="369332"/>
          </a:xfrm>
          <a:prstGeom prst="rect">
            <a:avLst/>
          </a:prstGeom>
        </p:spPr>
        <p:txBody>
          <a:bodyPr wrap="none">
            <a:spAutoFit/>
          </a:bodyPr>
          <a:lstStyle/>
          <a:p>
            <a:r>
              <a:rPr lang="en-GB" b="1" dirty="0"/>
              <a:t>Insights about Query </a:t>
            </a:r>
            <a:r>
              <a:rPr lang="en-GB" b="1" dirty="0" smtClean="0"/>
              <a:t>No:10  </a:t>
            </a:r>
            <a:endParaRPr lang="en-GB" b="1" dirty="0"/>
          </a:p>
        </p:txBody>
      </p:sp>
    </p:spTree>
    <p:extLst>
      <p:ext uri="{BB962C8B-B14F-4D97-AF65-F5344CB8AC3E}">
        <p14:creationId xmlns:p14="http://schemas.microsoft.com/office/powerpoint/2010/main" val="363295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0214" y="2733752"/>
            <a:ext cx="5154976" cy="1232320"/>
          </a:xfrm>
        </p:spPr>
        <p:txBody>
          <a:bodyPr>
            <a:noAutofit/>
          </a:bodyPr>
          <a:lstStyle/>
          <a:p>
            <a:r>
              <a:rPr lang="en-US" sz="5400" b="1" dirty="0" smtClean="0">
                <a:latin typeface="Arial" panose="020B0604020202020204" pitchFamily="34" charset="0"/>
                <a:cs typeface="Arial" panose="020B0604020202020204" pitchFamily="34" charset="0"/>
              </a:rPr>
              <a:t>Thanking You</a:t>
            </a:r>
            <a:endParaRPr lang="en-GB"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2937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98540" y="0"/>
            <a:ext cx="3093460" cy="1104900"/>
          </a:xfrm>
          <a:prstGeom prst="rect">
            <a:avLst/>
          </a:prstGeom>
        </p:spPr>
      </p:pic>
      <p:sp>
        <p:nvSpPr>
          <p:cNvPr id="5" name="TextBox 4"/>
          <p:cNvSpPr txBox="1"/>
          <p:nvPr/>
        </p:nvSpPr>
        <p:spPr>
          <a:xfrm>
            <a:off x="561108" y="552450"/>
            <a:ext cx="2867891" cy="400110"/>
          </a:xfrm>
          <a:prstGeom prst="rect">
            <a:avLst/>
          </a:prstGeom>
          <a:noFill/>
        </p:spPr>
        <p:txBody>
          <a:bodyPr wrap="square" rtlCol="0">
            <a:spAutoFit/>
          </a:bodyPr>
          <a:lstStyle/>
          <a:p>
            <a:r>
              <a:rPr lang="en-US" sz="2000" b="1" dirty="0" smtClean="0"/>
              <a:t>Visual Representation :1</a:t>
            </a:r>
            <a:endParaRPr lang="en-GB" sz="2000" b="1" dirty="0"/>
          </a:p>
        </p:txBody>
      </p:sp>
      <p:pic>
        <p:nvPicPr>
          <p:cNvPr id="6" name="Picture 5"/>
          <p:cNvPicPr>
            <a:picLocks noChangeAspect="1"/>
          </p:cNvPicPr>
          <p:nvPr/>
        </p:nvPicPr>
        <p:blipFill>
          <a:blip r:embed="rId3"/>
          <a:stretch>
            <a:fillRect/>
          </a:stretch>
        </p:blipFill>
        <p:spPr>
          <a:xfrm>
            <a:off x="561108" y="1104900"/>
            <a:ext cx="3686689" cy="2010056"/>
          </a:xfrm>
          <a:prstGeom prst="rect">
            <a:avLst/>
          </a:prstGeom>
        </p:spPr>
      </p:pic>
      <p:pic>
        <p:nvPicPr>
          <p:cNvPr id="2" name="Picture 1"/>
          <p:cNvPicPr>
            <a:picLocks noChangeAspect="1"/>
          </p:cNvPicPr>
          <p:nvPr/>
        </p:nvPicPr>
        <p:blipFill>
          <a:blip r:embed="rId4"/>
          <a:stretch>
            <a:fillRect/>
          </a:stretch>
        </p:blipFill>
        <p:spPr>
          <a:xfrm>
            <a:off x="5331412" y="1104900"/>
            <a:ext cx="3228694" cy="1970616"/>
          </a:xfrm>
          <a:prstGeom prst="rect">
            <a:avLst/>
          </a:prstGeom>
        </p:spPr>
      </p:pic>
      <p:sp>
        <p:nvSpPr>
          <p:cNvPr id="3" name="TextBox 2"/>
          <p:cNvSpPr txBox="1"/>
          <p:nvPr/>
        </p:nvSpPr>
        <p:spPr>
          <a:xfrm>
            <a:off x="848299" y="3114956"/>
            <a:ext cx="10322805" cy="3785652"/>
          </a:xfrm>
          <a:prstGeom prst="rect">
            <a:avLst/>
          </a:prstGeom>
          <a:noFill/>
        </p:spPr>
        <p:txBody>
          <a:bodyPr wrap="square" rtlCol="0">
            <a:spAutoFit/>
          </a:bodyPr>
          <a:lstStyle/>
          <a:p>
            <a:r>
              <a:rPr lang="en-GB" sz="1600" b="1" dirty="0" smtClean="0"/>
              <a:t>Insights about Query No:1   </a:t>
            </a:r>
          </a:p>
          <a:p>
            <a:r>
              <a:rPr lang="en-GB" sz="1400" dirty="0" smtClean="0"/>
              <a:t>The </a:t>
            </a:r>
            <a:r>
              <a:rPr lang="en-GB" sz="1400" dirty="0"/>
              <a:t>image shows the distribution of customers across different continents and countries. </a:t>
            </a:r>
            <a:endParaRPr lang="en-GB" sz="1400" dirty="0" smtClean="0"/>
          </a:p>
          <a:p>
            <a:endParaRPr lang="en-GB" sz="1200" dirty="0"/>
          </a:p>
          <a:p>
            <a:pPr lvl="0"/>
            <a:r>
              <a:rPr lang="en-GB" sz="1400" b="1" dirty="0"/>
              <a:t>North America</a:t>
            </a:r>
            <a:r>
              <a:rPr lang="en-GB" sz="1400" dirty="0"/>
              <a:t> has the highest overall count of customers, followed by </a:t>
            </a:r>
            <a:r>
              <a:rPr lang="en-GB" sz="1400" b="1" dirty="0"/>
              <a:t>Europe</a:t>
            </a:r>
            <a:r>
              <a:rPr lang="en-GB" sz="1400" dirty="0"/>
              <a:t>. </a:t>
            </a:r>
            <a:r>
              <a:rPr lang="en-GB" sz="1400" b="1" dirty="0"/>
              <a:t>Australia</a:t>
            </a:r>
            <a:r>
              <a:rPr lang="en-GB" sz="1400" dirty="0"/>
              <a:t> has the lowest</a:t>
            </a:r>
            <a:r>
              <a:rPr lang="en-GB" sz="1400" dirty="0" smtClean="0"/>
              <a:t>.</a:t>
            </a:r>
          </a:p>
          <a:p>
            <a:pPr lvl="0"/>
            <a:endParaRPr lang="en-GB" sz="1200" dirty="0"/>
          </a:p>
          <a:p>
            <a:pPr lvl="0"/>
            <a:r>
              <a:rPr lang="en-GB" sz="1400" b="1" dirty="0"/>
              <a:t>Within North America:</a:t>
            </a:r>
            <a:r>
              <a:rPr lang="en-GB" sz="1400" dirty="0"/>
              <a:t> </a:t>
            </a:r>
            <a:endParaRPr lang="en-GB" sz="1200" dirty="0"/>
          </a:p>
          <a:p>
            <a:pPr marL="742950" lvl="1" indent="-285750">
              <a:buFont typeface="Wingdings" panose="05000000000000000000" pitchFamily="2" charset="2"/>
              <a:buChar char="Ø"/>
            </a:pPr>
            <a:r>
              <a:rPr lang="en-GB" sz="1400" b="1" dirty="0"/>
              <a:t>Canada</a:t>
            </a:r>
            <a:r>
              <a:rPr lang="en-GB" sz="1400" dirty="0"/>
              <a:t> has the highest count of customers.</a:t>
            </a:r>
            <a:endParaRPr lang="en-GB" sz="1200" dirty="0"/>
          </a:p>
          <a:p>
            <a:pPr marL="742950" lvl="1" indent="-285750">
              <a:buFont typeface="Wingdings" panose="05000000000000000000" pitchFamily="2" charset="2"/>
              <a:buChar char="Ø"/>
            </a:pPr>
            <a:r>
              <a:rPr lang="en-GB" sz="1400" b="1" dirty="0"/>
              <a:t>France</a:t>
            </a:r>
            <a:r>
              <a:rPr lang="en-GB" sz="1400" dirty="0"/>
              <a:t> has the second-highest count.</a:t>
            </a:r>
            <a:endParaRPr lang="en-GB" sz="1200" dirty="0"/>
          </a:p>
          <a:p>
            <a:pPr marL="742950" lvl="1" indent="-285750">
              <a:buFont typeface="Wingdings" panose="05000000000000000000" pitchFamily="2" charset="2"/>
              <a:buChar char="Ø"/>
            </a:pPr>
            <a:r>
              <a:rPr lang="en-GB" sz="1400" b="1" dirty="0"/>
              <a:t>Germany</a:t>
            </a:r>
            <a:r>
              <a:rPr lang="en-GB" sz="1400" dirty="0"/>
              <a:t> has the lowest count in North America.</a:t>
            </a:r>
            <a:endParaRPr lang="en-GB" sz="1200" dirty="0"/>
          </a:p>
          <a:p>
            <a:pPr lvl="0"/>
            <a:r>
              <a:rPr lang="en-GB" sz="1400" b="1" dirty="0"/>
              <a:t>Within Europe:</a:t>
            </a:r>
            <a:r>
              <a:rPr lang="en-GB" sz="1400" dirty="0"/>
              <a:t> </a:t>
            </a:r>
            <a:endParaRPr lang="en-GB" sz="1200" dirty="0"/>
          </a:p>
          <a:p>
            <a:pPr marL="742950" lvl="1" indent="-285750">
              <a:buFont typeface="Wingdings" panose="05000000000000000000" pitchFamily="2" charset="2"/>
              <a:buChar char="Ø"/>
            </a:pPr>
            <a:r>
              <a:rPr lang="en-GB" sz="1400" b="1" dirty="0"/>
              <a:t>France</a:t>
            </a:r>
            <a:r>
              <a:rPr lang="en-GB" sz="1400" dirty="0"/>
              <a:t> has the highest count of customers.</a:t>
            </a:r>
            <a:endParaRPr lang="en-GB" sz="1200" dirty="0"/>
          </a:p>
          <a:p>
            <a:pPr marL="742950" lvl="1" indent="-285750">
              <a:buFont typeface="Wingdings" panose="05000000000000000000" pitchFamily="2" charset="2"/>
              <a:buChar char="Ø"/>
            </a:pPr>
            <a:r>
              <a:rPr lang="en-GB" sz="1400" b="1" dirty="0"/>
              <a:t>Germany</a:t>
            </a:r>
            <a:r>
              <a:rPr lang="en-GB" sz="1400" dirty="0"/>
              <a:t> has the second-highest count.</a:t>
            </a:r>
            <a:endParaRPr lang="en-GB" sz="1200" dirty="0"/>
          </a:p>
          <a:p>
            <a:pPr lvl="0"/>
            <a:r>
              <a:rPr lang="en-GB" sz="1400" b="1" dirty="0"/>
              <a:t>Australia:</a:t>
            </a:r>
            <a:r>
              <a:rPr lang="en-GB" sz="1400" dirty="0"/>
              <a:t> </a:t>
            </a:r>
            <a:endParaRPr lang="en-GB" sz="1200" dirty="0"/>
          </a:p>
          <a:p>
            <a:pPr marL="742950" lvl="1" indent="-285750">
              <a:buFont typeface="Wingdings" panose="05000000000000000000" pitchFamily="2" charset="2"/>
              <a:buChar char="Ø"/>
            </a:pPr>
            <a:r>
              <a:rPr lang="en-GB" sz="1400" b="1" dirty="0"/>
              <a:t>Australia</a:t>
            </a:r>
            <a:r>
              <a:rPr lang="en-GB" sz="1400" dirty="0"/>
              <a:t> has the only data point, indicating it might have a limited customer base compared to the other continents.</a:t>
            </a:r>
            <a:endParaRPr lang="en-GB" sz="1200" dirty="0"/>
          </a:p>
          <a:p>
            <a:r>
              <a:rPr lang="en-GB" sz="1400" dirty="0"/>
              <a:t>Overall, the customer base is concentrated in North America and Europe, with Australia having a significantly smaller presence. This suggests that the business might want to focus on expanding its customer base in Australia or explore opportunities in other regions.</a:t>
            </a:r>
            <a:endParaRPr lang="en-GB" sz="1200" dirty="0"/>
          </a:p>
          <a:p>
            <a:endParaRPr lang="en-GB" dirty="0"/>
          </a:p>
        </p:txBody>
      </p:sp>
    </p:spTree>
    <p:extLst>
      <p:ext uri="{BB962C8B-B14F-4D97-AF65-F5344CB8AC3E}">
        <p14:creationId xmlns:p14="http://schemas.microsoft.com/office/powerpoint/2010/main" val="60885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98540" y="0"/>
            <a:ext cx="3093460" cy="1104900"/>
          </a:xfrm>
          <a:prstGeom prst="rect">
            <a:avLst/>
          </a:prstGeom>
        </p:spPr>
      </p:pic>
      <p:sp>
        <p:nvSpPr>
          <p:cNvPr id="5" name="TextBox 4"/>
          <p:cNvSpPr txBox="1"/>
          <p:nvPr/>
        </p:nvSpPr>
        <p:spPr>
          <a:xfrm>
            <a:off x="561108" y="552450"/>
            <a:ext cx="2795155" cy="400110"/>
          </a:xfrm>
          <a:prstGeom prst="rect">
            <a:avLst/>
          </a:prstGeom>
          <a:noFill/>
        </p:spPr>
        <p:txBody>
          <a:bodyPr wrap="square" rtlCol="0">
            <a:spAutoFit/>
          </a:bodyPr>
          <a:lstStyle>
            <a:defPPr>
              <a:defRPr lang="en-US"/>
            </a:defPPr>
            <a:lvl1pPr>
              <a:defRPr sz="2000" b="1"/>
            </a:lvl1pPr>
          </a:lstStyle>
          <a:p>
            <a:r>
              <a:rPr lang="en-US" dirty="0"/>
              <a:t>Visual Representation </a:t>
            </a:r>
            <a:r>
              <a:rPr lang="en-US" dirty="0" smtClean="0"/>
              <a:t>:2</a:t>
            </a:r>
            <a:endParaRPr lang="en-GB" dirty="0"/>
          </a:p>
        </p:txBody>
      </p:sp>
      <p:pic>
        <p:nvPicPr>
          <p:cNvPr id="6" name="Picture 5"/>
          <p:cNvPicPr>
            <a:picLocks noChangeAspect="1"/>
          </p:cNvPicPr>
          <p:nvPr/>
        </p:nvPicPr>
        <p:blipFill>
          <a:blip r:embed="rId3"/>
          <a:stretch>
            <a:fillRect/>
          </a:stretch>
        </p:blipFill>
        <p:spPr>
          <a:xfrm>
            <a:off x="777785" y="1104900"/>
            <a:ext cx="3362794" cy="2829320"/>
          </a:xfrm>
          <a:prstGeom prst="rect">
            <a:avLst/>
          </a:prstGeom>
        </p:spPr>
      </p:pic>
      <p:pic>
        <p:nvPicPr>
          <p:cNvPr id="2" name="Picture 1"/>
          <p:cNvPicPr>
            <a:picLocks noChangeAspect="1"/>
          </p:cNvPicPr>
          <p:nvPr/>
        </p:nvPicPr>
        <p:blipFill>
          <a:blip r:embed="rId4"/>
          <a:stretch>
            <a:fillRect/>
          </a:stretch>
        </p:blipFill>
        <p:spPr>
          <a:xfrm>
            <a:off x="4962108" y="952560"/>
            <a:ext cx="3352116" cy="2496256"/>
          </a:xfrm>
          <a:prstGeom prst="rect">
            <a:avLst/>
          </a:prstGeom>
        </p:spPr>
      </p:pic>
      <p:sp>
        <p:nvSpPr>
          <p:cNvPr id="3" name="TextBox 2"/>
          <p:cNvSpPr txBox="1"/>
          <p:nvPr/>
        </p:nvSpPr>
        <p:spPr>
          <a:xfrm>
            <a:off x="862445" y="3867940"/>
            <a:ext cx="10775373" cy="3200876"/>
          </a:xfrm>
          <a:prstGeom prst="rect">
            <a:avLst/>
          </a:prstGeom>
          <a:noFill/>
        </p:spPr>
        <p:txBody>
          <a:bodyPr wrap="square" rtlCol="0">
            <a:spAutoFit/>
          </a:bodyPr>
          <a:lstStyle/>
          <a:p>
            <a:r>
              <a:rPr lang="en-GB" sz="1400" b="1" dirty="0"/>
              <a:t>Insights about Query </a:t>
            </a:r>
            <a:r>
              <a:rPr lang="en-GB" sz="1400" b="1" dirty="0" smtClean="0"/>
              <a:t>No:2  </a:t>
            </a:r>
            <a:endParaRPr lang="en-GB" sz="1400" b="1" dirty="0"/>
          </a:p>
          <a:p>
            <a:pPr lvl="0"/>
            <a:r>
              <a:rPr lang="en-GB" sz="1400" b="1" dirty="0" smtClean="0"/>
              <a:t>Dominant </a:t>
            </a:r>
            <a:r>
              <a:rPr lang="en-GB" sz="1400" b="1" dirty="0"/>
              <a:t>Age Group: </a:t>
            </a:r>
            <a:r>
              <a:rPr lang="en-GB" sz="1400" dirty="0"/>
              <a:t>The age group of </a:t>
            </a:r>
            <a:r>
              <a:rPr lang="en-GB" sz="1400" dirty="0" smtClean="0"/>
              <a:t>Above 60 </a:t>
            </a:r>
            <a:r>
              <a:rPr lang="en-GB" sz="1400" dirty="0"/>
              <a:t>represents the largest segment of the customer base, comprising 44.27% of the total. This indicates that this demographic is the most significant driver of customer acquisition and retention</a:t>
            </a:r>
            <a:r>
              <a:rPr lang="en-GB" sz="1400" dirty="0" smtClean="0"/>
              <a:t>.</a:t>
            </a:r>
          </a:p>
          <a:p>
            <a:pPr lvl="0"/>
            <a:endParaRPr lang="en-GB" sz="1400" dirty="0"/>
          </a:p>
          <a:p>
            <a:pPr lvl="0"/>
            <a:r>
              <a:rPr lang="en-GB" sz="1400" b="1" dirty="0"/>
              <a:t>Moderate Representation: </a:t>
            </a:r>
            <a:r>
              <a:rPr lang="en-GB" sz="1400" dirty="0"/>
              <a:t>The age groups of </a:t>
            </a:r>
            <a:r>
              <a:rPr lang="en-GB" sz="1400" dirty="0" smtClean="0"/>
              <a:t>37-48, </a:t>
            </a:r>
            <a:r>
              <a:rPr lang="en-GB" sz="1400" dirty="0"/>
              <a:t>49-59, and above </a:t>
            </a:r>
            <a:r>
              <a:rPr lang="en-GB" sz="1400" dirty="0" smtClean="0"/>
              <a:t>26-36 </a:t>
            </a:r>
            <a:r>
              <a:rPr lang="en-GB" sz="1400" dirty="0"/>
              <a:t>moderate share of the customer base, ranging from 15.22% to 17.95%. These groups contribute significantly to the overall customer population</a:t>
            </a:r>
            <a:r>
              <a:rPr lang="en-GB" sz="1400" dirty="0" smtClean="0"/>
              <a:t>.</a:t>
            </a:r>
          </a:p>
          <a:p>
            <a:pPr lvl="0"/>
            <a:endParaRPr lang="en-GB" sz="1400" dirty="0"/>
          </a:p>
          <a:p>
            <a:pPr lvl="0"/>
            <a:r>
              <a:rPr lang="en-GB" sz="1400" b="1" dirty="0" smtClean="0"/>
              <a:t>Minimal Representation: </a:t>
            </a:r>
            <a:r>
              <a:rPr lang="en-GB" sz="1400" dirty="0" smtClean="0"/>
              <a:t>The </a:t>
            </a:r>
            <a:r>
              <a:rPr lang="en-GB" sz="1400" dirty="0"/>
              <a:t>youngest age groups, 0-18 and 19-25, have the smallest representation in the customer base, accounting for 5.29% </a:t>
            </a:r>
            <a:r>
              <a:rPr lang="en-GB" sz="1400" dirty="0" smtClean="0"/>
              <a:t>respectively</a:t>
            </a:r>
            <a:r>
              <a:rPr lang="en-GB" sz="1400" dirty="0"/>
              <a:t>. This suggests that the product or service being </a:t>
            </a:r>
            <a:r>
              <a:rPr lang="en-GB" sz="1400" dirty="0" err="1"/>
              <a:t>analyzed</a:t>
            </a:r>
            <a:r>
              <a:rPr lang="en-GB" sz="1400" dirty="0"/>
              <a:t> may not be as appealing to younger consumers.</a:t>
            </a:r>
          </a:p>
          <a:p>
            <a:r>
              <a:rPr lang="en-GB" sz="1400" dirty="0"/>
              <a:t>Potential </a:t>
            </a:r>
            <a:r>
              <a:rPr lang="en-GB" sz="1400" dirty="0" smtClean="0"/>
              <a:t>Implications</a:t>
            </a:r>
          </a:p>
          <a:p>
            <a:endParaRPr lang="en-GB" sz="1400" dirty="0" smtClean="0"/>
          </a:p>
          <a:p>
            <a:r>
              <a:rPr lang="en-GB" sz="1400" b="1" dirty="0"/>
              <a:t>Targeted Marketing: </a:t>
            </a:r>
            <a:r>
              <a:rPr lang="en-GB" sz="1400" dirty="0"/>
              <a:t>Businesses can focus their marketing efforts on the 37-48 age group, tailoring their campaigns to resonate with their interests, values, and lifestyle.</a:t>
            </a:r>
          </a:p>
          <a:p>
            <a:endParaRPr lang="en-GB" dirty="0"/>
          </a:p>
        </p:txBody>
      </p:sp>
    </p:spTree>
    <p:extLst>
      <p:ext uri="{BB962C8B-B14F-4D97-AF65-F5344CB8AC3E}">
        <p14:creationId xmlns:p14="http://schemas.microsoft.com/office/powerpoint/2010/main" val="18080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98540" y="0"/>
            <a:ext cx="3093460" cy="1104900"/>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19585" y="152400"/>
            <a:ext cx="3093460" cy="1104900"/>
          </a:xfrm>
          <a:prstGeom prst="rect">
            <a:avLst/>
          </a:prstGeom>
        </p:spPr>
      </p:pic>
      <p:sp>
        <p:nvSpPr>
          <p:cNvPr id="6" name="TextBox 5"/>
          <p:cNvSpPr txBox="1"/>
          <p:nvPr/>
        </p:nvSpPr>
        <p:spPr>
          <a:xfrm>
            <a:off x="561109" y="552450"/>
            <a:ext cx="2857500" cy="400110"/>
          </a:xfrm>
          <a:prstGeom prst="rect">
            <a:avLst/>
          </a:prstGeom>
          <a:noFill/>
        </p:spPr>
        <p:txBody>
          <a:bodyPr wrap="square" rtlCol="0">
            <a:spAutoFit/>
          </a:bodyPr>
          <a:lstStyle>
            <a:defPPr>
              <a:defRPr lang="en-US"/>
            </a:defPPr>
            <a:lvl1pPr>
              <a:defRPr sz="2000" b="1"/>
            </a:lvl1pPr>
          </a:lstStyle>
          <a:p>
            <a:r>
              <a:rPr lang="en-US" dirty="0"/>
              <a:t>Visual Representation </a:t>
            </a:r>
            <a:r>
              <a:rPr lang="en-US" dirty="0" smtClean="0"/>
              <a:t>:3</a:t>
            </a:r>
            <a:endParaRPr lang="en-GB" dirty="0"/>
          </a:p>
        </p:txBody>
      </p:sp>
      <p:pic>
        <p:nvPicPr>
          <p:cNvPr id="7" name="Picture 6"/>
          <p:cNvPicPr>
            <a:picLocks noChangeAspect="1"/>
          </p:cNvPicPr>
          <p:nvPr/>
        </p:nvPicPr>
        <p:blipFill>
          <a:blip r:embed="rId3"/>
          <a:stretch>
            <a:fillRect/>
          </a:stretch>
        </p:blipFill>
        <p:spPr>
          <a:xfrm>
            <a:off x="561109" y="1104900"/>
            <a:ext cx="4877481" cy="2191056"/>
          </a:xfrm>
          <a:prstGeom prst="rect">
            <a:avLst/>
          </a:prstGeom>
        </p:spPr>
      </p:pic>
      <p:pic>
        <p:nvPicPr>
          <p:cNvPr id="2" name="Picture 1"/>
          <p:cNvPicPr>
            <a:picLocks noChangeAspect="1"/>
          </p:cNvPicPr>
          <p:nvPr/>
        </p:nvPicPr>
        <p:blipFill>
          <a:blip r:embed="rId4"/>
          <a:stretch>
            <a:fillRect/>
          </a:stretch>
        </p:blipFill>
        <p:spPr>
          <a:xfrm>
            <a:off x="6018335" y="1257300"/>
            <a:ext cx="3724795" cy="1476581"/>
          </a:xfrm>
          <a:prstGeom prst="rect">
            <a:avLst/>
          </a:prstGeom>
        </p:spPr>
      </p:pic>
      <p:sp>
        <p:nvSpPr>
          <p:cNvPr id="3" name="TextBox 2"/>
          <p:cNvSpPr txBox="1"/>
          <p:nvPr/>
        </p:nvSpPr>
        <p:spPr>
          <a:xfrm>
            <a:off x="561109" y="3295956"/>
            <a:ext cx="11211791" cy="3816429"/>
          </a:xfrm>
          <a:prstGeom prst="rect">
            <a:avLst/>
          </a:prstGeom>
          <a:noFill/>
        </p:spPr>
        <p:txBody>
          <a:bodyPr wrap="square" rtlCol="0">
            <a:spAutoFit/>
          </a:bodyPr>
          <a:lstStyle/>
          <a:p>
            <a:r>
              <a:rPr lang="en-GB" sz="1400" b="1" dirty="0"/>
              <a:t>Insights about Query </a:t>
            </a:r>
            <a:r>
              <a:rPr lang="en-GB" sz="1400" b="1" dirty="0" smtClean="0"/>
              <a:t>No:3</a:t>
            </a:r>
          </a:p>
          <a:p>
            <a:r>
              <a:rPr lang="en-GB" sz="1400" b="1" dirty="0" smtClean="0"/>
              <a:t>  </a:t>
            </a:r>
            <a:endParaRPr lang="en-GB" sz="1400" b="1" dirty="0"/>
          </a:p>
          <a:p>
            <a:pPr lvl="0"/>
            <a:r>
              <a:rPr lang="en-GB" sz="1400" b="1" dirty="0" smtClean="0"/>
              <a:t>Female-Dominated </a:t>
            </a:r>
            <a:r>
              <a:rPr lang="en-GB" sz="1400" b="1" dirty="0"/>
              <a:t>Sales: </a:t>
            </a:r>
            <a:r>
              <a:rPr lang="en-GB" sz="1400" dirty="0"/>
              <a:t>In most countries, female sales significantly outnumber male sales. This trend is particularly evident in the United States and the United Kingdom, where female sales are significantly higher than male sales</a:t>
            </a:r>
            <a:r>
              <a:rPr lang="en-GB" sz="1400" dirty="0" smtClean="0"/>
              <a:t>.</a:t>
            </a:r>
          </a:p>
          <a:p>
            <a:pPr lvl="0"/>
            <a:endParaRPr lang="en-GB" sz="1400" dirty="0"/>
          </a:p>
          <a:p>
            <a:pPr lvl="0"/>
            <a:r>
              <a:rPr lang="en-GB" sz="1400" b="1" dirty="0"/>
              <a:t>Male-Dominated Sales: </a:t>
            </a:r>
            <a:r>
              <a:rPr lang="en-GB" sz="1400" dirty="0"/>
              <a:t>The only country where male sales exceed female sales is the Netherlands. This suggests that the market dynamics or cultural preferences in the Netherlands may be different compared to other countries</a:t>
            </a:r>
            <a:r>
              <a:rPr lang="en-GB" sz="1400" dirty="0" smtClean="0"/>
              <a:t>.</a:t>
            </a:r>
          </a:p>
          <a:p>
            <a:pPr lvl="0"/>
            <a:endParaRPr lang="en-GB" sz="1400" dirty="0"/>
          </a:p>
          <a:p>
            <a:pPr lvl="0"/>
            <a:r>
              <a:rPr lang="en-GB" sz="1400" b="1" dirty="0"/>
              <a:t>Consistent Gender Gap: </a:t>
            </a:r>
            <a:r>
              <a:rPr lang="en-GB" sz="1400" dirty="0"/>
              <a:t>The gender gap in sales is relatively consistent across most countries, with female sales consistently higher than male sales. This suggests that there may be underlying factors or trends that influence this pattern</a:t>
            </a:r>
            <a:r>
              <a:rPr lang="en-GB" sz="1400" dirty="0" smtClean="0"/>
              <a:t>.</a:t>
            </a:r>
          </a:p>
          <a:p>
            <a:pPr lvl="0"/>
            <a:endParaRPr lang="en-GB" sz="1400" dirty="0"/>
          </a:p>
          <a:p>
            <a:pPr lvl="0"/>
            <a:r>
              <a:rPr lang="en-GB" sz="1400" b="1" dirty="0"/>
              <a:t>Regional Variations: </a:t>
            </a:r>
            <a:r>
              <a:rPr lang="en-GB" sz="1400" dirty="0"/>
              <a:t>While the overall trend shows female dominance, there may be regional variations or differences in specific product categories or industries. Further analysis would be required to identify such variations</a:t>
            </a:r>
            <a:r>
              <a:rPr lang="en-GB" sz="1400" dirty="0" smtClean="0"/>
              <a:t>.</a:t>
            </a:r>
          </a:p>
          <a:p>
            <a:pPr lvl="0"/>
            <a:endParaRPr lang="en-GB" sz="1400" dirty="0"/>
          </a:p>
          <a:p>
            <a:pPr lvl="0"/>
            <a:r>
              <a:rPr lang="en-GB" sz="1400" b="1" dirty="0" smtClean="0"/>
              <a:t>Marketing </a:t>
            </a:r>
            <a:r>
              <a:rPr lang="en-GB" sz="1400" b="1" dirty="0"/>
              <a:t>Strategies: </a:t>
            </a:r>
            <a:r>
              <a:rPr lang="en-GB" sz="1400" dirty="0"/>
              <a:t>Businesses can tailor their marketing strategies to target specific genders based on the observed sales patterns. For example, in countries with higher female sales, campaigns could be designed to appeal to women.</a:t>
            </a:r>
          </a:p>
          <a:p>
            <a:endParaRPr lang="en-GB" dirty="0"/>
          </a:p>
        </p:txBody>
      </p:sp>
    </p:spTree>
    <p:extLst>
      <p:ext uri="{BB962C8B-B14F-4D97-AF65-F5344CB8AC3E}">
        <p14:creationId xmlns:p14="http://schemas.microsoft.com/office/powerpoint/2010/main" val="410710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98540" y="0"/>
            <a:ext cx="3093460" cy="1104900"/>
          </a:xfrm>
          <a:prstGeom prst="rect">
            <a:avLst/>
          </a:prstGeom>
        </p:spPr>
      </p:pic>
      <p:sp>
        <p:nvSpPr>
          <p:cNvPr id="5" name="TextBox 4"/>
          <p:cNvSpPr txBox="1"/>
          <p:nvPr/>
        </p:nvSpPr>
        <p:spPr>
          <a:xfrm>
            <a:off x="561108" y="552450"/>
            <a:ext cx="2867891" cy="400110"/>
          </a:xfrm>
          <a:prstGeom prst="rect">
            <a:avLst/>
          </a:prstGeom>
          <a:noFill/>
        </p:spPr>
        <p:txBody>
          <a:bodyPr wrap="square" rtlCol="0">
            <a:spAutoFit/>
          </a:bodyPr>
          <a:lstStyle>
            <a:defPPr>
              <a:defRPr lang="en-US"/>
            </a:defPPr>
            <a:lvl1pPr>
              <a:defRPr sz="2000" b="1"/>
            </a:lvl1pPr>
          </a:lstStyle>
          <a:p>
            <a:r>
              <a:rPr lang="en-US" dirty="0"/>
              <a:t>Visual Representation </a:t>
            </a:r>
            <a:r>
              <a:rPr lang="en-US" dirty="0" smtClean="0"/>
              <a:t>:4</a:t>
            </a:r>
            <a:endParaRPr lang="en-GB" dirty="0"/>
          </a:p>
        </p:txBody>
      </p:sp>
      <p:pic>
        <p:nvPicPr>
          <p:cNvPr id="6" name="Picture 5"/>
          <p:cNvPicPr>
            <a:picLocks noChangeAspect="1"/>
          </p:cNvPicPr>
          <p:nvPr/>
        </p:nvPicPr>
        <p:blipFill>
          <a:blip r:embed="rId3"/>
          <a:stretch>
            <a:fillRect/>
          </a:stretch>
        </p:blipFill>
        <p:spPr>
          <a:xfrm>
            <a:off x="561108" y="952560"/>
            <a:ext cx="3458058" cy="1981477"/>
          </a:xfrm>
          <a:prstGeom prst="rect">
            <a:avLst/>
          </a:prstGeom>
        </p:spPr>
      </p:pic>
      <p:pic>
        <p:nvPicPr>
          <p:cNvPr id="2" name="Picture 1"/>
          <p:cNvPicPr>
            <a:picLocks noChangeAspect="1"/>
          </p:cNvPicPr>
          <p:nvPr/>
        </p:nvPicPr>
        <p:blipFill>
          <a:blip r:embed="rId4"/>
          <a:stretch>
            <a:fillRect/>
          </a:stretch>
        </p:blipFill>
        <p:spPr>
          <a:xfrm>
            <a:off x="4116567" y="1104981"/>
            <a:ext cx="6735115" cy="1676634"/>
          </a:xfrm>
          <a:prstGeom prst="rect">
            <a:avLst/>
          </a:prstGeom>
        </p:spPr>
      </p:pic>
      <p:sp>
        <p:nvSpPr>
          <p:cNvPr id="3" name="Rectangle 2"/>
          <p:cNvSpPr/>
          <p:nvPr/>
        </p:nvSpPr>
        <p:spPr>
          <a:xfrm>
            <a:off x="582835" y="2934037"/>
            <a:ext cx="2846164" cy="369332"/>
          </a:xfrm>
          <a:prstGeom prst="rect">
            <a:avLst/>
          </a:prstGeom>
        </p:spPr>
        <p:txBody>
          <a:bodyPr wrap="none">
            <a:spAutoFit/>
          </a:bodyPr>
          <a:lstStyle/>
          <a:p>
            <a:r>
              <a:rPr lang="en-GB" b="1" dirty="0"/>
              <a:t>Insights about Query </a:t>
            </a:r>
            <a:r>
              <a:rPr lang="en-GB" b="1" dirty="0" smtClean="0"/>
              <a:t>No:4   </a:t>
            </a:r>
            <a:endParaRPr lang="en-GB" b="1" dirty="0"/>
          </a:p>
        </p:txBody>
      </p:sp>
      <p:sp>
        <p:nvSpPr>
          <p:cNvPr id="7" name="TextBox 6"/>
          <p:cNvSpPr txBox="1"/>
          <p:nvPr/>
        </p:nvSpPr>
        <p:spPr>
          <a:xfrm>
            <a:off x="737754" y="3303369"/>
            <a:ext cx="11336482" cy="3816429"/>
          </a:xfrm>
          <a:prstGeom prst="rect">
            <a:avLst/>
          </a:prstGeom>
          <a:noFill/>
        </p:spPr>
        <p:txBody>
          <a:bodyPr wrap="square" rtlCol="0">
            <a:spAutoFit/>
          </a:bodyPr>
          <a:lstStyle/>
          <a:p>
            <a:pPr lvl="0"/>
            <a:r>
              <a:rPr lang="en-GB" sz="1400" b="1" dirty="0"/>
              <a:t>Overall Trend: </a:t>
            </a:r>
            <a:r>
              <a:rPr lang="en-GB" sz="1400" dirty="0"/>
              <a:t>The graph shows an upward trend in the sum of exchange over the period from 2015 to 2021. This suggests that the overall volume of transactions or the value of goods exchanged has been increasing over time</a:t>
            </a:r>
            <a:r>
              <a:rPr lang="en-GB" sz="1400" dirty="0" smtClean="0"/>
              <a:t>.</a:t>
            </a:r>
          </a:p>
          <a:p>
            <a:pPr lvl="0"/>
            <a:endParaRPr lang="en-GB" sz="1400" dirty="0"/>
          </a:p>
          <a:p>
            <a:pPr lvl="0"/>
            <a:r>
              <a:rPr lang="en-GB" sz="1400" b="1" dirty="0"/>
              <a:t>Fluctuations: </a:t>
            </a:r>
            <a:r>
              <a:rPr lang="en-GB" sz="1400" dirty="0"/>
              <a:t>While there is an upward trend, the graph also exhibits significant fluctuations. This indicates that there are factors influencing the sum of exchange that cause it to vary over shorter periods. These fluctuations could be due to seasonal variations, economic conditions, market events, or other factors</a:t>
            </a:r>
            <a:r>
              <a:rPr lang="en-GB" sz="1400" dirty="0" smtClean="0"/>
              <a:t>.</a:t>
            </a:r>
          </a:p>
          <a:p>
            <a:pPr lvl="0"/>
            <a:endParaRPr lang="en-GB" sz="1400" dirty="0"/>
          </a:p>
          <a:p>
            <a:pPr lvl="0"/>
            <a:r>
              <a:rPr lang="en-GB" sz="1400" b="1" dirty="0"/>
              <a:t>2020 Spike: </a:t>
            </a:r>
            <a:r>
              <a:rPr lang="en-GB" sz="1400" dirty="0"/>
              <a:t>A notable spike in the sum of exchange occurred in 2020. This could be attributed to various factors, such as increased online shopping during the COVID-19 pandemic, government stimulus packages, or other economic factors</a:t>
            </a:r>
            <a:r>
              <a:rPr lang="en-GB" sz="1400" dirty="0" smtClean="0"/>
              <a:t>.</a:t>
            </a:r>
          </a:p>
          <a:p>
            <a:pPr lvl="0"/>
            <a:endParaRPr lang="en-GB" sz="1400" dirty="0"/>
          </a:p>
          <a:p>
            <a:pPr lvl="0"/>
            <a:r>
              <a:rPr lang="en-GB" sz="1400" b="1" dirty="0"/>
              <a:t>Seasonal Patterns: </a:t>
            </a:r>
            <a:r>
              <a:rPr lang="en-GB" sz="1400" dirty="0"/>
              <a:t>The graph suggests that there may be seasonal patterns in the sum of exchange. While not as pronounced as the overall trend, there appear to be slight fluctuations that repeat annually. This could be due to factors like holiday shopping, end-of-year sales, or seasonal production cycles.</a:t>
            </a:r>
          </a:p>
          <a:p>
            <a:r>
              <a:rPr lang="en-GB" sz="1400" dirty="0"/>
              <a:t>Potential Implications for Global Electronics Sales</a:t>
            </a:r>
            <a:r>
              <a:rPr lang="en-GB" sz="1400" dirty="0" smtClean="0"/>
              <a:t>:</a:t>
            </a:r>
          </a:p>
          <a:p>
            <a:endParaRPr lang="en-GB" sz="1400" dirty="0"/>
          </a:p>
          <a:p>
            <a:pPr lvl="0"/>
            <a:r>
              <a:rPr lang="en-GB" sz="1400" b="1" dirty="0"/>
              <a:t>Growing Market: </a:t>
            </a:r>
            <a:r>
              <a:rPr lang="en-GB" sz="1400" dirty="0"/>
              <a:t>The upward trend in the sum of exchange indicates a growing market for global electronics. This suggests that demand for electronics products has been increasing over time.</a:t>
            </a:r>
          </a:p>
          <a:p>
            <a:endParaRPr lang="en-GB" dirty="0"/>
          </a:p>
        </p:txBody>
      </p:sp>
    </p:spTree>
    <p:extLst>
      <p:ext uri="{BB962C8B-B14F-4D97-AF65-F5344CB8AC3E}">
        <p14:creationId xmlns:p14="http://schemas.microsoft.com/office/powerpoint/2010/main" val="225089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98540" y="0"/>
            <a:ext cx="3093460" cy="1104900"/>
          </a:xfrm>
          <a:prstGeom prst="rect">
            <a:avLst/>
          </a:prstGeom>
        </p:spPr>
      </p:pic>
      <p:sp>
        <p:nvSpPr>
          <p:cNvPr id="5" name="TextBox 4"/>
          <p:cNvSpPr txBox="1"/>
          <p:nvPr/>
        </p:nvSpPr>
        <p:spPr>
          <a:xfrm>
            <a:off x="561108" y="552450"/>
            <a:ext cx="2795155" cy="400110"/>
          </a:xfrm>
          <a:prstGeom prst="rect">
            <a:avLst/>
          </a:prstGeom>
          <a:noFill/>
        </p:spPr>
        <p:txBody>
          <a:bodyPr wrap="square" rtlCol="0">
            <a:spAutoFit/>
          </a:bodyPr>
          <a:lstStyle>
            <a:defPPr>
              <a:defRPr lang="en-US"/>
            </a:defPPr>
            <a:lvl1pPr>
              <a:defRPr sz="2000" b="1"/>
            </a:lvl1pPr>
          </a:lstStyle>
          <a:p>
            <a:r>
              <a:rPr lang="en-US" dirty="0"/>
              <a:t>Visual Representation </a:t>
            </a:r>
            <a:r>
              <a:rPr lang="en-US" dirty="0" smtClean="0"/>
              <a:t>:5</a:t>
            </a:r>
            <a:endParaRPr lang="en-GB" dirty="0"/>
          </a:p>
        </p:txBody>
      </p:sp>
      <p:pic>
        <p:nvPicPr>
          <p:cNvPr id="6" name="Picture 5"/>
          <p:cNvPicPr>
            <a:picLocks noChangeAspect="1"/>
          </p:cNvPicPr>
          <p:nvPr/>
        </p:nvPicPr>
        <p:blipFill>
          <a:blip r:embed="rId3"/>
          <a:stretch>
            <a:fillRect/>
          </a:stretch>
        </p:blipFill>
        <p:spPr>
          <a:xfrm>
            <a:off x="561108" y="952560"/>
            <a:ext cx="3791479" cy="2372056"/>
          </a:xfrm>
          <a:prstGeom prst="rect">
            <a:avLst/>
          </a:prstGeom>
        </p:spPr>
      </p:pic>
      <p:pic>
        <p:nvPicPr>
          <p:cNvPr id="2" name="Picture 1"/>
          <p:cNvPicPr>
            <a:picLocks noChangeAspect="1"/>
          </p:cNvPicPr>
          <p:nvPr/>
        </p:nvPicPr>
        <p:blipFill>
          <a:blip r:embed="rId4"/>
          <a:stretch>
            <a:fillRect/>
          </a:stretch>
        </p:blipFill>
        <p:spPr>
          <a:xfrm>
            <a:off x="4463503" y="1024007"/>
            <a:ext cx="7297168" cy="2229161"/>
          </a:xfrm>
          <a:prstGeom prst="rect">
            <a:avLst/>
          </a:prstGeom>
        </p:spPr>
      </p:pic>
      <p:sp>
        <p:nvSpPr>
          <p:cNvPr id="3" name="TextBox 2"/>
          <p:cNvSpPr txBox="1"/>
          <p:nvPr/>
        </p:nvSpPr>
        <p:spPr>
          <a:xfrm>
            <a:off x="405245" y="3678382"/>
            <a:ext cx="11544300" cy="2585323"/>
          </a:xfrm>
          <a:prstGeom prst="rect">
            <a:avLst/>
          </a:prstGeom>
          <a:noFill/>
        </p:spPr>
        <p:txBody>
          <a:bodyPr wrap="square" rtlCol="0">
            <a:spAutoFit/>
          </a:bodyPr>
          <a:lstStyle/>
          <a:p>
            <a:pPr lvl="0"/>
            <a:r>
              <a:rPr lang="en-GB" sz="1600" b="1" dirty="0"/>
              <a:t>Overall Growth: </a:t>
            </a:r>
            <a:r>
              <a:rPr lang="en-GB" sz="1600" dirty="0"/>
              <a:t>The graph shows an overall increase in the number of customers who placed orders across all countries from 2016 to 2021. This indicates a growing customer base for the business</a:t>
            </a:r>
            <a:r>
              <a:rPr lang="en-GB" sz="1600" dirty="0" smtClean="0"/>
              <a:t>.</a:t>
            </a:r>
          </a:p>
          <a:p>
            <a:pPr lvl="0"/>
            <a:endParaRPr lang="en-GB" sz="1600" dirty="0"/>
          </a:p>
          <a:p>
            <a:pPr lvl="0"/>
            <a:r>
              <a:rPr lang="en-GB" sz="1600" b="1" dirty="0"/>
              <a:t>Country-Specific Trends: </a:t>
            </a:r>
            <a:r>
              <a:rPr lang="en-GB" sz="1600" dirty="0"/>
              <a:t>While there is an overall upward trend, the growth rates vary among countries. Some countries, such as the </a:t>
            </a:r>
            <a:r>
              <a:rPr lang="en-GB" sz="1600" dirty="0" smtClean="0"/>
              <a:t>United Kingdom and </a:t>
            </a:r>
            <a:r>
              <a:rPr lang="en-GB" sz="1600" dirty="0"/>
              <a:t>the United States, experienced significant increases in customer orders, while others like Australia and Canada showed more moderate growth</a:t>
            </a:r>
            <a:r>
              <a:rPr lang="en-GB" sz="1600" dirty="0" smtClean="0"/>
              <a:t>.</a:t>
            </a:r>
          </a:p>
          <a:p>
            <a:pPr lvl="0"/>
            <a:endParaRPr lang="en-GB" sz="1600" dirty="0"/>
          </a:p>
          <a:p>
            <a:pPr lvl="0"/>
            <a:r>
              <a:rPr lang="en-GB" sz="1600" b="1" dirty="0"/>
              <a:t>Peak Years: </a:t>
            </a:r>
            <a:r>
              <a:rPr lang="en-GB" sz="1600" dirty="0"/>
              <a:t>The years 2019 and </a:t>
            </a:r>
            <a:r>
              <a:rPr lang="en-GB" sz="1600" dirty="0" smtClean="0"/>
              <a:t>2018 </a:t>
            </a:r>
            <a:r>
              <a:rPr lang="en-GB" sz="1600" dirty="0"/>
              <a:t>appear to be peak years in terms of customer orders. This could be attributed to various factors, such as economic conditions, marketing campaigns, or product launches.</a:t>
            </a:r>
          </a:p>
          <a:p>
            <a:endParaRPr lang="en-GB" dirty="0"/>
          </a:p>
        </p:txBody>
      </p:sp>
      <p:sp>
        <p:nvSpPr>
          <p:cNvPr id="7" name="Rectangle 6"/>
          <p:cNvSpPr/>
          <p:nvPr/>
        </p:nvSpPr>
        <p:spPr>
          <a:xfrm>
            <a:off x="405245" y="3355394"/>
            <a:ext cx="2793265" cy="369332"/>
          </a:xfrm>
          <a:prstGeom prst="rect">
            <a:avLst/>
          </a:prstGeom>
        </p:spPr>
        <p:txBody>
          <a:bodyPr wrap="none">
            <a:spAutoFit/>
          </a:bodyPr>
          <a:lstStyle/>
          <a:p>
            <a:r>
              <a:rPr lang="en-GB" b="1" dirty="0"/>
              <a:t>Insights about Query </a:t>
            </a:r>
            <a:r>
              <a:rPr lang="en-GB" b="1" dirty="0" smtClean="0"/>
              <a:t>No:5  </a:t>
            </a:r>
            <a:endParaRPr lang="en-GB" b="1" dirty="0"/>
          </a:p>
        </p:txBody>
      </p:sp>
    </p:spTree>
    <p:extLst>
      <p:ext uri="{BB962C8B-B14F-4D97-AF65-F5344CB8AC3E}">
        <p14:creationId xmlns:p14="http://schemas.microsoft.com/office/powerpoint/2010/main" val="319257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98540" y="0"/>
            <a:ext cx="3093460" cy="1104900"/>
          </a:xfrm>
          <a:prstGeom prst="rect">
            <a:avLst/>
          </a:prstGeom>
        </p:spPr>
      </p:pic>
      <p:sp>
        <p:nvSpPr>
          <p:cNvPr id="5" name="TextBox 4"/>
          <p:cNvSpPr txBox="1"/>
          <p:nvPr/>
        </p:nvSpPr>
        <p:spPr>
          <a:xfrm>
            <a:off x="561109" y="552450"/>
            <a:ext cx="2805546" cy="400110"/>
          </a:xfrm>
          <a:prstGeom prst="rect">
            <a:avLst/>
          </a:prstGeom>
          <a:noFill/>
        </p:spPr>
        <p:txBody>
          <a:bodyPr wrap="square" rtlCol="0">
            <a:spAutoFit/>
          </a:bodyPr>
          <a:lstStyle>
            <a:defPPr>
              <a:defRPr lang="en-US"/>
            </a:defPPr>
            <a:lvl1pPr>
              <a:defRPr sz="2000" b="1"/>
            </a:lvl1pPr>
          </a:lstStyle>
          <a:p>
            <a:r>
              <a:rPr lang="en-US" dirty="0"/>
              <a:t>Visual Representation </a:t>
            </a:r>
            <a:r>
              <a:rPr lang="en-US" dirty="0" smtClean="0"/>
              <a:t>:6</a:t>
            </a:r>
            <a:endParaRPr lang="en-GB" dirty="0"/>
          </a:p>
        </p:txBody>
      </p:sp>
      <p:pic>
        <p:nvPicPr>
          <p:cNvPr id="8" name="Picture 7"/>
          <p:cNvPicPr>
            <a:picLocks noChangeAspect="1"/>
          </p:cNvPicPr>
          <p:nvPr/>
        </p:nvPicPr>
        <p:blipFill>
          <a:blip r:embed="rId3"/>
          <a:stretch>
            <a:fillRect/>
          </a:stretch>
        </p:blipFill>
        <p:spPr>
          <a:xfrm>
            <a:off x="561109" y="952560"/>
            <a:ext cx="3010320" cy="2372056"/>
          </a:xfrm>
          <a:prstGeom prst="rect">
            <a:avLst/>
          </a:prstGeom>
        </p:spPr>
      </p:pic>
      <p:pic>
        <p:nvPicPr>
          <p:cNvPr id="2" name="Picture 1"/>
          <p:cNvPicPr>
            <a:picLocks noChangeAspect="1"/>
          </p:cNvPicPr>
          <p:nvPr/>
        </p:nvPicPr>
        <p:blipFill>
          <a:blip r:embed="rId4"/>
          <a:stretch>
            <a:fillRect/>
          </a:stretch>
        </p:blipFill>
        <p:spPr>
          <a:xfrm>
            <a:off x="4857971" y="632814"/>
            <a:ext cx="4445343" cy="2722580"/>
          </a:xfrm>
          <a:prstGeom prst="rect">
            <a:avLst/>
          </a:prstGeom>
        </p:spPr>
      </p:pic>
      <p:sp>
        <p:nvSpPr>
          <p:cNvPr id="6" name="Rectangle 5"/>
          <p:cNvSpPr/>
          <p:nvPr/>
        </p:nvSpPr>
        <p:spPr>
          <a:xfrm>
            <a:off x="405245" y="3355394"/>
            <a:ext cx="2793265" cy="369332"/>
          </a:xfrm>
          <a:prstGeom prst="rect">
            <a:avLst/>
          </a:prstGeom>
        </p:spPr>
        <p:txBody>
          <a:bodyPr wrap="none">
            <a:spAutoFit/>
          </a:bodyPr>
          <a:lstStyle/>
          <a:p>
            <a:r>
              <a:rPr lang="en-GB" b="1" dirty="0"/>
              <a:t>Insights about Query </a:t>
            </a:r>
            <a:r>
              <a:rPr lang="en-GB" b="1" dirty="0" smtClean="0"/>
              <a:t>No:6  </a:t>
            </a:r>
            <a:endParaRPr lang="en-GB" b="1" dirty="0"/>
          </a:p>
        </p:txBody>
      </p:sp>
      <p:sp>
        <p:nvSpPr>
          <p:cNvPr id="3" name="TextBox 2"/>
          <p:cNvSpPr txBox="1"/>
          <p:nvPr/>
        </p:nvSpPr>
        <p:spPr>
          <a:xfrm>
            <a:off x="561109" y="3724726"/>
            <a:ext cx="11398827" cy="2585323"/>
          </a:xfrm>
          <a:prstGeom prst="rect">
            <a:avLst/>
          </a:prstGeom>
          <a:noFill/>
        </p:spPr>
        <p:txBody>
          <a:bodyPr wrap="square" rtlCol="0">
            <a:spAutoFit/>
          </a:bodyPr>
          <a:lstStyle/>
          <a:p>
            <a:pPr lvl="0"/>
            <a:r>
              <a:rPr lang="en-GB" b="1" dirty="0"/>
              <a:t>Dominant </a:t>
            </a:r>
            <a:r>
              <a:rPr lang="en-GB" b="1" dirty="0" err="1"/>
              <a:t>Colors</a:t>
            </a:r>
            <a:r>
              <a:rPr lang="en-GB" b="1" dirty="0"/>
              <a:t>: </a:t>
            </a:r>
            <a:r>
              <a:rPr lang="en-GB" dirty="0" smtClean="0"/>
              <a:t>Black, Silver, White and Grey together </a:t>
            </a:r>
            <a:r>
              <a:rPr lang="en-GB" dirty="0"/>
              <a:t>account for a significant portion of the total </a:t>
            </a:r>
            <a:r>
              <a:rPr lang="en-GB" dirty="0" err="1"/>
              <a:t>color</a:t>
            </a:r>
            <a:r>
              <a:rPr lang="en-GB" dirty="0"/>
              <a:t> count, making up </a:t>
            </a:r>
            <a:r>
              <a:rPr lang="en-GB" dirty="0" smtClean="0"/>
              <a:t>54.62% </a:t>
            </a:r>
            <a:r>
              <a:rPr lang="en-GB" dirty="0"/>
              <a:t>of the total. This indicates that these </a:t>
            </a:r>
            <a:r>
              <a:rPr lang="en-GB" dirty="0" err="1"/>
              <a:t>colors</a:t>
            </a:r>
            <a:r>
              <a:rPr lang="en-GB" dirty="0"/>
              <a:t> are the most prevalent in the dataset being </a:t>
            </a:r>
            <a:r>
              <a:rPr lang="en-GB" dirty="0" err="1"/>
              <a:t>analyzed</a:t>
            </a:r>
            <a:r>
              <a:rPr lang="en-GB" dirty="0" smtClean="0"/>
              <a:t>.</a:t>
            </a:r>
          </a:p>
          <a:p>
            <a:pPr lvl="0"/>
            <a:endParaRPr lang="en-GB" dirty="0"/>
          </a:p>
          <a:p>
            <a:pPr lvl="0"/>
            <a:r>
              <a:rPr lang="en-GB" b="1" dirty="0"/>
              <a:t>Moderate Representation: </a:t>
            </a:r>
            <a:r>
              <a:rPr lang="en-GB" dirty="0"/>
              <a:t>Several </a:t>
            </a:r>
            <a:r>
              <a:rPr lang="en-GB" dirty="0" err="1"/>
              <a:t>colors</a:t>
            </a:r>
            <a:r>
              <a:rPr lang="en-GB" dirty="0"/>
              <a:t>, including Red, Yellow, and Blue, have a moderate share of the </a:t>
            </a:r>
            <a:r>
              <a:rPr lang="en-GB" dirty="0" err="1"/>
              <a:t>color</a:t>
            </a:r>
            <a:r>
              <a:rPr lang="en-GB" dirty="0"/>
              <a:t> count, ranging from 5.96% to 7.57%. These </a:t>
            </a:r>
            <a:r>
              <a:rPr lang="en-GB" dirty="0" err="1"/>
              <a:t>colors</a:t>
            </a:r>
            <a:r>
              <a:rPr lang="en-GB" dirty="0"/>
              <a:t> contribute significantly to the overall diversity of the data</a:t>
            </a:r>
            <a:r>
              <a:rPr lang="en-GB" dirty="0" smtClean="0"/>
              <a:t>.</a:t>
            </a:r>
          </a:p>
          <a:p>
            <a:pPr lvl="0"/>
            <a:endParaRPr lang="en-GB" dirty="0"/>
          </a:p>
          <a:p>
            <a:pPr lvl="0"/>
            <a:r>
              <a:rPr lang="en-GB" b="1" dirty="0"/>
              <a:t>Minimal Representation: </a:t>
            </a:r>
            <a:r>
              <a:rPr lang="en-GB" dirty="0"/>
              <a:t>Black, Silver, Grey, Brown, Gold, and Orange have the smallest representation in the </a:t>
            </a:r>
            <a:r>
              <a:rPr lang="en-GB" dirty="0" err="1"/>
              <a:t>color</a:t>
            </a:r>
            <a:r>
              <a:rPr lang="en-GB" dirty="0"/>
              <a:t> count, each accounting for less than 5%. This suggests that these </a:t>
            </a:r>
            <a:r>
              <a:rPr lang="en-GB" dirty="0" err="1"/>
              <a:t>colors</a:t>
            </a:r>
            <a:r>
              <a:rPr lang="en-GB" dirty="0"/>
              <a:t> are less common or less frequent in the dataset.</a:t>
            </a:r>
          </a:p>
          <a:p>
            <a:endParaRPr lang="en-GB" dirty="0"/>
          </a:p>
        </p:txBody>
      </p:sp>
    </p:spTree>
    <p:extLst>
      <p:ext uri="{BB962C8B-B14F-4D97-AF65-F5344CB8AC3E}">
        <p14:creationId xmlns:p14="http://schemas.microsoft.com/office/powerpoint/2010/main" val="158771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98540" y="0"/>
            <a:ext cx="3093460" cy="1104900"/>
          </a:xfrm>
          <a:prstGeom prst="rect">
            <a:avLst/>
          </a:prstGeom>
        </p:spPr>
      </p:pic>
      <p:sp>
        <p:nvSpPr>
          <p:cNvPr id="5" name="TextBox 4"/>
          <p:cNvSpPr txBox="1"/>
          <p:nvPr/>
        </p:nvSpPr>
        <p:spPr>
          <a:xfrm>
            <a:off x="561109" y="552450"/>
            <a:ext cx="2805546" cy="400110"/>
          </a:xfrm>
          <a:prstGeom prst="rect">
            <a:avLst/>
          </a:prstGeom>
          <a:noFill/>
        </p:spPr>
        <p:txBody>
          <a:bodyPr wrap="square" rtlCol="0">
            <a:spAutoFit/>
          </a:bodyPr>
          <a:lstStyle>
            <a:defPPr>
              <a:defRPr lang="en-US"/>
            </a:defPPr>
            <a:lvl1pPr>
              <a:defRPr sz="2000" b="1"/>
            </a:lvl1pPr>
          </a:lstStyle>
          <a:p>
            <a:r>
              <a:rPr lang="en-US" dirty="0"/>
              <a:t>Visual Representation </a:t>
            </a:r>
            <a:r>
              <a:rPr lang="en-US" dirty="0" smtClean="0"/>
              <a:t>:7</a:t>
            </a:r>
            <a:endParaRPr lang="en-GB" dirty="0"/>
          </a:p>
        </p:txBody>
      </p:sp>
      <p:pic>
        <p:nvPicPr>
          <p:cNvPr id="2" name="Picture 1"/>
          <p:cNvPicPr>
            <a:picLocks noChangeAspect="1"/>
          </p:cNvPicPr>
          <p:nvPr/>
        </p:nvPicPr>
        <p:blipFill>
          <a:blip r:embed="rId3"/>
          <a:stretch>
            <a:fillRect/>
          </a:stretch>
        </p:blipFill>
        <p:spPr>
          <a:xfrm>
            <a:off x="561109" y="952560"/>
            <a:ext cx="3019846" cy="2019582"/>
          </a:xfrm>
          <a:prstGeom prst="rect">
            <a:avLst/>
          </a:prstGeom>
        </p:spPr>
      </p:pic>
      <p:pic>
        <p:nvPicPr>
          <p:cNvPr id="3" name="Picture 2"/>
          <p:cNvPicPr>
            <a:picLocks noChangeAspect="1"/>
          </p:cNvPicPr>
          <p:nvPr/>
        </p:nvPicPr>
        <p:blipFill>
          <a:blip r:embed="rId4"/>
          <a:stretch>
            <a:fillRect/>
          </a:stretch>
        </p:blipFill>
        <p:spPr>
          <a:xfrm>
            <a:off x="5091798" y="630442"/>
            <a:ext cx="3413224" cy="2423128"/>
          </a:xfrm>
          <a:prstGeom prst="rect">
            <a:avLst/>
          </a:prstGeom>
        </p:spPr>
      </p:pic>
      <p:sp>
        <p:nvSpPr>
          <p:cNvPr id="6" name="Rectangle 5"/>
          <p:cNvSpPr/>
          <p:nvPr/>
        </p:nvSpPr>
        <p:spPr>
          <a:xfrm>
            <a:off x="467591" y="3053570"/>
            <a:ext cx="2793265" cy="369332"/>
          </a:xfrm>
          <a:prstGeom prst="rect">
            <a:avLst/>
          </a:prstGeom>
        </p:spPr>
        <p:txBody>
          <a:bodyPr wrap="none">
            <a:spAutoFit/>
          </a:bodyPr>
          <a:lstStyle/>
          <a:p>
            <a:r>
              <a:rPr lang="en-GB" b="1" dirty="0"/>
              <a:t>Insights about Query </a:t>
            </a:r>
            <a:r>
              <a:rPr lang="en-GB" b="1" dirty="0" smtClean="0"/>
              <a:t>No:7  </a:t>
            </a:r>
            <a:endParaRPr lang="en-GB" b="1" dirty="0"/>
          </a:p>
        </p:txBody>
      </p:sp>
      <p:sp>
        <p:nvSpPr>
          <p:cNvPr id="7" name="TextBox 6"/>
          <p:cNvSpPr txBox="1"/>
          <p:nvPr/>
        </p:nvSpPr>
        <p:spPr>
          <a:xfrm>
            <a:off x="561109" y="3441680"/>
            <a:ext cx="11201400" cy="3077766"/>
          </a:xfrm>
          <a:prstGeom prst="rect">
            <a:avLst/>
          </a:prstGeom>
          <a:noFill/>
        </p:spPr>
        <p:txBody>
          <a:bodyPr wrap="square" rtlCol="0">
            <a:spAutoFit/>
          </a:bodyPr>
          <a:lstStyle/>
          <a:p>
            <a:pPr lvl="0"/>
            <a:r>
              <a:rPr lang="en-GB" sz="1600" b="1" dirty="0"/>
              <a:t>Dominant Country: </a:t>
            </a:r>
            <a:r>
              <a:rPr lang="en-GB" sz="1600" dirty="0"/>
              <a:t>The United States has the largest number of </a:t>
            </a:r>
            <a:r>
              <a:rPr lang="en-GB" sz="1600" dirty="0" err="1"/>
              <a:t>StoreKeys</a:t>
            </a:r>
            <a:r>
              <a:rPr lang="en-GB" sz="1600" dirty="0"/>
              <a:t>, representing 36.36% of the total. This indicates that the business has a significant presence in the United States market</a:t>
            </a:r>
            <a:r>
              <a:rPr lang="en-GB" sz="1600" dirty="0" smtClean="0"/>
              <a:t>.</a:t>
            </a:r>
          </a:p>
          <a:p>
            <a:pPr lvl="0"/>
            <a:endParaRPr lang="en-GB" sz="1600" dirty="0"/>
          </a:p>
          <a:p>
            <a:pPr lvl="0"/>
            <a:r>
              <a:rPr lang="en-GB" sz="1600" b="1" dirty="0"/>
              <a:t>Moderate Representation: </a:t>
            </a:r>
            <a:r>
              <a:rPr lang="en-GB" sz="1600" dirty="0"/>
              <a:t>Several countries, including Germany, France, Australia, and Canada, have a moderate share of </a:t>
            </a:r>
            <a:r>
              <a:rPr lang="en-GB" sz="1600" dirty="0" err="1"/>
              <a:t>StoreKeys</a:t>
            </a:r>
            <a:r>
              <a:rPr lang="en-GB" sz="1600" dirty="0"/>
              <a:t>, ranging from 7.58% to 10.61%. These countries contribute significantly to the overall business operations</a:t>
            </a:r>
            <a:r>
              <a:rPr lang="en-GB" sz="1600" dirty="0" smtClean="0"/>
              <a:t>.</a:t>
            </a:r>
          </a:p>
          <a:p>
            <a:pPr lvl="0"/>
            <a:endParaRPr lang="en-GB" sz="1600" dirty="0"/>
          </a:p>
          <a:p>
            <a:pPr lvl="0"/>
            <a:r>
              <a:rPr lang="en-GB" sz="1600" b="1" dirty="0"/>
              <a:t>Minimal Representation: </a:t>
            </a:r>
            <a:r>
              <a:rPr lang="en-GB" sz="1600" dirty="0"/>
              <a:t>The United Kingdom, Netherlands, and Italy have the smallest representation of </a:t>
            </a:r>
            <a:r>
              <a:rPr lang="en-GB" sz="1600" dirty="0" err="1"/>
              <a:t>StoreKeys</a:t>
            </a:r>
            <a:r>
              <a:rPr lang="en-GB" sz="1600" dirty="0"/>
              <a:t>, each accounting for less than 11%. This suggests that the business may have a limited presence or market penetration in these countries</a:t>
            </a:r>
            <a:r>
              <a:rPr lang="en-GB" sz="1600" dirty="0" smtClean="0"/>
              <a:t>.</a:t>
            </a:r>
          </a:p>
          <a:p>
            <a:pPr lvl="0"/>
            <a:endParaRPr lang="en-GB" sz="1600" dirty="0"/>
          </a:p>
          <a:p>
            <a:pPr lvl="0"/>
            <a:r>
              <a:rPr lang="en-GB" sz="1600" b="1" dirty="0" smtClean="0"/>
              <a:t>Market </a:t>
            </a:r>
            <a:r>
              <a:rPr lang="en-GB" sz="1600" b="1" dirty="0"/>
              <a:t>Expansion: </a:t>
            </a:r>
            <a:r>
              <a:rPr lang="en-GB" sz="1600" dirty="0"/>
              <a:t>The data suggests that there is potential for the business to expand its operations in countries with a smaller number of </a:t>
            </a:r>
            <a:r>
              <a:rPr lang="en-GB" sz="1600" dirty="0" err="1"/>
              <a:t>StoreKeys</a:t>
            </a:r>
            <a:r>
              <a:rPr lang="en-GB" sz="1600" dirty="0"/>
              <a:t>, such as the United Kingdom, Netherlands, and Italy.</a:t>
            </a:r>
          </a:p>
          <a:p>
            <a:endParaRPr lang="en-GB" dirty="0"/>
          </a:p>
        </p:txBody>
      </p:sp>
    </p:spTree>
    <p:extLst>
      <p:ext uri="{BB962C8B-B14F-4D97-AF65-F5344CB8AC3E}">
        <p14:creationId xmlns:p14="http://schemas.microsoft.com/office/powerpoint/2010/main" val="189136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5340"/>
          <a:stretch/>
        </p:blipFill>
        <p:spPr>
          <a:xfrm>
            <a:off x="9098540" y="0"/>
            <a:ext cx="3093460" cy="1104900"/>
          </a:xfrm>
          <a:prstGeom prst="rect">
            <a:avLst/>
          </a:prstGeom>
        </p:spPr>
      </p:pic>
      <p:sp>
        <p:nvSpPr>
          <p:cNvPr id="5" name="TextBox 4"/>
          <p:cNvSpPr txBox="1"/>
          <p:nvPr/>
        </p:nvSpPr>
        <p:spPr>
          <a:xfrm>
            <a:off x="561109" y="552450"/>
            <a:ext cx="2805546" cy="400110"/>
          </a:xfrm>
          <a:prstGeom prst="rect">
            <a:avLst/>
          </a:prstGeom>
          <a:noFill/>
        </p:spPr>
        <p:txBody>
          <a:bodyPr wrap="square" rtlCol="0">
            <a:spAutoFit/>
          </a:bodyPr>
          <a:lstStyle>
            <a:defPPr>
              <a:defRPr lang="en-US"/>
            </a:defPPr>
            <a:lvl1pPr>
              <a:defRPr sz="2000" b="1"/>
            </a:lvl1pPr>
          </a:lstStyle>
          <a:p>
            <a:r>
              <a:rPr lang="en-US" dirty="0"/>
              <a:t>Visual Representation </a:t>
            </a:r>
            <a:r>
              <a:rPr lang="en-US" dirty="0" smtClean="0"/>
              <a:t>:8</a:t>
            </a:r>
            <a:endParaRPr lang="en-GB" dirty="0"/>
          </a:p>
        </p:txBody>
      </p:sp>
      <p:pic>
        <p:nvPicPr>
          <p:cNvPr id="6" name="Picture 5"/>
          <p:cNvPicPr>
            <a:picLocks noChangeAspect="1"/>
          </p:cNvPicPr>
          <p:nvPr/>
        </p:nvPicPr>
        <p:blipFill>
          <a:blip r:embed="rId3"/>
          <a:stretch>
            <a:fillRect/>
          </a:stretch>
        </p:blipFill>
        <p:spPr>
          <a:xfrm>
            <a:off x="561109" y="952560"/>
            <a:ext cx="3191320" cy="1971950"/>
          </a:xfrm>
          <a:prstGeom prst="rect">
            <a:avLst/>
          </a:prstGeom>
        </p:spPr>
      </p:pic>
      <p:pic>
        <p:nvPicPr>
          <p:cNvPr id="2" name="Picture 1"/>
          <p:cNvPicPr>
            <a:picLocks noChangeAspect="1"/>
          </p:cNvPicPr>
          <p:nvPr/>
        </p:nvPicPr>
        <p:blipFill>
          <a:blip r:embed="rId4"/>
          <a:stretch>
            <a:fillRect/>
          </a:stretch>
        </p:blipFill>
        <p:spPr>
          <a:xfrm>
            <a:off x="4828480" y="952560"/>
            <a:ext cx="4073149" cy="1587837"/>
          </a:xfrm>
          <a:prstGeom prst="rect">
            <a:avLst/>
          </a:prstGeom>
        </p:spPr>
      </p:pic>
      <p:sp>
        <p:nvSpPr>
          <p:cNvPr id="3" name="TextBox 2"/>
          <p:cNvSpPr txBox="1"/>
          <p:nvPr/>
        </p:nvSpPr>
        <p:spPr>
          <a:xfrm>
            <a:off x="561109" y="3636818"/>
            <a:ext cx="11149446" cy="2339102"/>
          </a:xfrm>
          <a:prstGeom prst="rect">
            <a:avLst/>
          </a:prstGeom>
          <a:noFill/>
        </p:spPr>
        <p:txBody>
          <a:bodyPr wrap="square" rtlCol="0">
            <a:spAutoFit/>
          </a:bodyPr>
          <a:lstStyle/>
          <a:p>
            <a:pPr lvl="0"/>
            <a:r>
              <a:rPr lang="en-GB" sz="1600" b="1" dirty="0"/>
              <a:t>Australian Dollar (AUD) Dominance: </a:t>
            </a:r>
            <a:r>
              <a:rPr lang="en-GB" sz="1600" dirty="0"/>
              <a:t>The Australian Dollar (AUD) has the highest sum of exchange, indicating that it is the most frequently used or valuable currency in the dataset</a:t>
            </a:r>
            <a:r>
              <a:rPr lang="en-GB" sz="1600" dirty="0" smtClean="0"/>
              <a:t>.</a:t>
            </a:r>
          </a:p>
          <a:p>
            <a:pPr lvl="0"/>
            <a:endParaRPr lang="en-GB" sz="1600" dirty="0"/>
          </a:p>
          <a:p>
            <a:pPr lvl="0"/>
            <a:r>
              <a:rPr lang="en-GB" sz="1600" b="1" dirty="0"/>
              <a:t>Canadian Dollar (CAD) and United States Dollar (USD) Similarity: </a:t>
            </a:r>
            <a:r>
              <a:rPr lang="en-GB" sz="1600" dirty="0"/>
              <a:t>The CAD and USD have similar sums of exchange, suggesting that they may be used interchangeably or have comparable economic significance in the context of the data</a:t>
            </a:r>
            <a:r>
              <a:rPr lang="en-GB" sz="1600" dirty="0" smtClean="0"/>
              <a:t>.</a:t>
            </a:r>
          </a:p>
          <a:p>
            <a:pPr lvl="0"/>
            <a:endParaRPr lang="en-GB" sz="1600" dirty="0"/>
          </a:p>
          <a:p>
            <a:pPr lvl="0"/>
            <a:r>
              <a:rPr lang="en-GB" sz="1600" b="1" dirty="0"/>
              <a:t>Euro (EUR) and British Pound (GBP) Following: </a:t>
            </a:r>
            <a:r>
              <a:rPr lang="en-GB" sz="1600" dirty="0"/>
              <a:t>The EUR and GBP follow closely behind AUD, CAD, and USD, suggesting that they are also significant currencies in the dataset.</a:t>
            </a:r>
          </a:p>
          <a:p>
            <a:endParaRPr lang="en-GB" dirty="0"/>
          </a:p>
        </p:txBody>
      </p:sp>
      <p:sp>
        <p:nvSpPr>
          <p:cNvPr id="7" name="Rectangle 6"/>
          <p:cNvSpPr/>
          <p:nvPr/>
        </p:nvSpPr>
        <p:spPr>
          <a:xfrm>
            <a:off x="467591" y="3053570"/>
            <a:ext cx="2740366" cy="369332"/>
          </a:xfrm>
          <a:prstGeom prst="rect">
            <a:avLst/>
          </a:prstGeom>
        </p:spPr>
        <p:txBody>
          <a:bodyPr wrap="none">
            <a:spAutoFit/>
          </a:bodyPr>
          <a:lstStyle/>
          <a:p>
            <a:r>
              <a:rPr lang="en-GB" b="1" dirty="0"/>
              <a:t>Insights about Query </a:t>
            </a:r>
            <a:r>
              <a:rPr lang="en-GB" b="1" dirty="0" smtClean="0"/>
              <a:t>No:8 </a:t>
            </a:r>
            <a:endParaRPr lang="en-GB" b="1" dirty="0"/>
          </a:p>
        </p:txBody>
      </p:sp>
    </p:spTree>
    <p:extLst>
      <p:ext uri="{BB962C8B-B14F-4D97-AF65-F5344CB8AC3E}">
        <p14:creationId xmlns:p14="http://schemas.microsoft.com/office/powerpoint/2010/main" val="4196518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1603</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Thanking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56</cp:revision>
  <dcterms:created xsi:type="dcterms:W3CDTF">2024-10-20T06:05:42Z</dcterms:created>
  <dcterms:modified xsi:type="dcterms:W3CDTF">2024-10-23T07:12:05Z</dcterms:modified>
</cp:coreProperties>
</file>