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8" r:id="rId3"/>
    <p:sldId id="259" r:id="rId4"/>
    <p:sldId id="260" r:id="rId5"/>
    <p:sldId id="261" r:id="rId6"/>
    <p:sldId id="268" r:id="rId7"/>
    <p:sldId id="262" r:id="rId8"/>
    <p:sldId id="263" r:id="rId9"/>
    <p:sldId id="269"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r>
              <a:rPr lang="en-US" smtClean="0"/>
              <a:t>Sample Footer Text</a:t>
            </a:r>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E91CC32-6A6B-4E2E-BBA1-6864F305DA26}"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696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71931327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76614117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688269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00479635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31430808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43998074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63420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3534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8320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4015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5132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066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0787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4275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5690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7952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643768825"/>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hdr="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7034966"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rot="21424386">
            <a:off x="5380075" y="3880884"/>
            <a:ext cx="5826642" cy="1903229"/>
          </a:xfrm>
        </p:spPr>
        <p:txBody>
          <a:bodyPr vert="horz" lIns="91440" tIns="45720" rIns="91440" bIns="45720" rtlCol="0" anchor="ctr">
            <a:noAutofit/>
          </a:bodyPr>
          <a:lstStyle/>
          <a:p>
            <a:pPr algn="ctr"/>
            <a:r>
              <a:rPr lang="en-US" sz="1600" b="1" dirty="0" smtClean="0">
                <a:solidFill>
                  <a:srgbClr val="FFC000"/>
                </a:solidFill>
                <a:latin typeface="Arial Narrow" panose="020B0606020202030204" pitchFamily="34" charset="0"/>
              </a:rPr>
              <a:t>Presented </a:t>
            </a:r>
            <a:r>
              <a:rPr lang="en-US" sz="1600" b="1" dirty="0">
                <a:solidFill>
                  <a:srgbClr val="FFC000"/>
                </a:solidFill>
                <a:latin typeface="Arial Narrow" panose="020B0606020202030204" pitchFamily="34" charset="0"/>
              </a:rPr>
              <a:t>by</a:t>
            </a:r>
            <a:r>
              <a:rPr lang="en-US" sz="1600" b="1" dirty="0" smtClean="0">
                <a:solidFill>
                  <a:srgbClr val="FFC000"/>
                </a:solidFill>
                <a:latin typeface="Arial Narrow" panose="020B0606020202030204" pitchFamily="34" charset="0"/>
              </a:rPr>
              <a:t>:</a:t>
            </a:r>
          </a:p>
          <a:p>
            <a:pPr algn="ctr"/>
            <a:r>
              <a:rPr lang="en-US" sz="1600" dirty="0" smtClean="0">
                <a:solidFill>
                  <a:schemeClr val="bg1"/>
                </a:solidFill>
                <a:latin typeface="Arial Narrow" panose="020B0606020202030204" pitchFamily="34" charset="0"/>
              </a:rPr>
              <a:t>K.HARI KRISHNA</a:t>
            </a:r>
            <a:endParaRPr lang="en-US" sz="1600" dirty="0">
              <a:solidFill>
                <a:schemeClr val="bg1"/>
              </a:solidFill>
              <a:latin typeface="Arial Narrow" panose="020B0606020202030204" pitchFamily="34" charset="0"/>
            </a:endParaRPr>
          </a:p>
          <a:p>
            <a:pPr algn="ctr"/>
            <a:r>
              <a:rPr lang="en-US" sz="1600" dirty="0" err="1" smtClean="0">
                <a:solidFill>
                  <a:schemeClr val="bg1"/>
                </a:solidFill>
                <a:latin typeface="Arial Narrow" panose="020B0606020202030204" pitchFamily="34" charset="0"/>
              </a:rPr>
              <a:t>Anjalai</a:t>
            </a:r>
            <a:r>
              <a:rPr lang="en-US" sz="1600" dirty="0" smtClean="0">
                <a:solidFill>
                  <a:schemeClr val="bg1"/>
                </a:solidFill>
                <a:latin typeface="Arial Narrow" panose="020B0606020202030204" pitchFamily="34" charset="0"/>
              </a:rPr>
              <a:t> </a:t>
            </a:r>
            <a:r>
              <a:rPr lang="en-US" sz="1600" dirty="0" err="1">
                <a:solidFill>
                  <a:schemeClr val="bg1"/>
                </a:solidFill>
                <a:latin typeface="Arial Narrow" panose="020B0606020202030204" pitchFamily="34" charset="0"/>
              </a:rPr>
              <a:t>Ammal</a:t>
            </a:r>
            <a:r>
              <a:rPr lang="en-US" sz="1600" dirty="0">
                <a:solidFill>
                  <a:schemeClr val="bg1"/>
                </a:solidFill>
                <a:latin typeface="Arial Narrow" panose="020B0606020202030204" pitchFamily="34" charset="0"/>
              </a:rPr>
              <a:t> </a:t>
            </a:r>
            <a:r>
              <a:rPr lang="en-US" sz="1600" dirty="0" err="1" smtClean="0">
                <a:solidFill>
                  <a:schemeClr val="bg1"/>
                </a:solidFill>
                <a:latin typeface="Arial Narrow" panose="020B0606020202030204" pitchFamily="34" charset="0"/>
              </a:rPr>
              <a:t>Mahalingam</a:t>
            </a:r>
            <a:r>
              <a:rPr lang="en-US" sz="1600" dirty="0" smtClean="0">
                <a:solidFill>
                  <a:schemeClr val="bg1"/>
                </a:solidFill>
                <a:latin typeface="Arial Narrow" panose="020B0606020202030204" pitchFamily="34" charset="0"/>
              </a:rPr>
              <a:t>  Engineering College</a:t>
            </a:r>
          </a:p>
          <a:p>
            <a:pPr algn="ctr"/>
            <a:r>
              <a:rPr lang="en-US" sz="1600" dirty="0" err="1" smtClean="0">
                <a:solidFill>
                  <a:schemeClr val="bg1"/>
                </a:solidFill>
                <a:latin typeface="Arial Narrow" panose="020B0606020202030204" pitchFamily="34" charset="0"/>
              </a:rPr>
              <a:t>B.Tech.Information</a:t>
            </a:r>
            <a:r>
              <a:rPr lang="en-US" sz="1600" dirty="0">
                <a:solidFill>
                  <a:schemeClr val="bg1"/>
                </a:solidFill>
                <a:latin typeface="Arial Narrow" panose="020B0606020202030204" pitchFamily="34" charset="0"/>
              </a:rPr>
              <a:t> Technology</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80284" y="138835"/>
            <a:ext cx="9956747" cy="806177"/>
          </a:xfrm>
        </p:spPr>
        <p:txBody>
          <a:bodyPr>
            <a:normAutofit/>
          </a:bodyPr>
          <a:lstStyle/>
          <a:p>
            <a:r>
              <a:rPr lang="en-US" sz="3600"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sz="quarter" idx="13"/>
          </p:nvPr>
        </p:nvSpPr>
        <p:spPr>
          <a:xfrm>
            <a:off x="80285" y="733648"/>
            <a:ext cx="11551734" cy="4599130"/>
          </a:xfrm>
        </p:spPr>
        <p:txBody>
          <a:bodyPr vert="horz" lIns="91440" tIns="45720" rIns="91440" bIns="45720" rtlCol="0" anchor="t">
            <a:noAutofit/>
          </a:bodyPr>
          <a:lstStyle/>
          <a:p>
            <a:r>
              <a:rPr lang="en-US" sz="1600" b="1" dirty="0">
                <a:latin typeface="Arial Narrow" panose="020B0606020202030204" pitchFamily="34" charset="0"/>
                <a:ea typeface="+mn-lt"/>
                <a:cs typeface="+mn-lt"/>
              </a:rPr>
              <a:t>Detection Accuracy:</a:t>
            </a:r>
            <a:r>
              <a:rPr lang="en-US" sz="1600" dirty="0">
                <a:solidFill>
                  <a:srgbClr val="ECECEC"/>
                </a:solidFill>
                <a:latin typeface="Arial Narrow" panose="020B0606020202030204" pitchFamily="34" charset="0"/>
                <a:ea typeface="+mn-lt"/>
                <a:cs typeface="+mn-lt"/>
              </a:rPr>
              <a:t> Measure the accuracy of the detection algorithms in identifying keylogging activities. This can be quantified by metrics such as true positive rate, false positive rate, precision, and recall.</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Prevention Efficacy:</a:t>
            </a:r>
            <a:r>
              <a:rPr lang="en-US" sz="1600" dirty="0">
                <a:solidFill>
                  <a:srgbClr val="ECECEC"/>
                </a:solidFill>
                <a:latin typeface="Arial Narrow" panose="020B0606020202030204" pitchFamily="34" charset="0"/>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System Performance:</a:t>
            </a:r>
            <a:r>
              <a:rPr lang="en-US" sz="1600" dirty="0">
                <a:solidFill>
                  <a:srgbClr val="ECECEC"/>
                </a:solidFill>
                <a:latin typeface="Arial Narrow" panose="020B0606020202030204" pitchFamily="34" charset="0"/>
                <a:ea typeface="+mn-lt"/>
                <a:cs typeface="+mn-lt"/>
              </a:rPr>
              <a:t> Measure the impact of the solution on system performance, including CPU usage, memory consumption, and latency. Lower resource usage and minimal impact on system responsiveness are desirable outcomes.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Encryption Strength:</a:t>
            </a:r>
            <a:r>
              <a:rPr lang="en-US" sz="1600" dirty="0">
                <a:solidFill>
                  <a:srgbClr val="ECECEC"/>
                </a:solidFill>
                <a:latin typeface="Arial Narrow" panose="020B0606020202030204" pitchFamily="34" charset="0"/>
                <a:ea typeface="+mn-lt"/>
                <a:cs typeface="+mn-lt"/>
              </a:rPr>
              <a:t> Evaluate the strength of the encryption techniques used to protect logged data. This can be assessed by conducting cryptographic analyses and assessing the resistance against known attacks.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User Satisfaction:</a:t>
            </a:r>
            <a:r>
              <a:rPr lang="en-US" sz="1600" dirty="0">
                <a:solidFill>
                  <a:srgbClr val="ECECEC"/>
                </a:solidFill>
                <a:latin typeface="Arial Narrow" panose="020B0606020202030204" pitchFamily="34" charset="0"/>
                <a:ea typeface="+mn-lt"/>
                <a:cs typeface="+mn-lt"/>
              </a:rPr>
              <a:t> Gather feedback from end users regarding their satisfaction with the solution's usability, functionality, and effectiveness. Use surveys, interviews, or usability tests to quantify user satisfaction metrics.</a:t>
            </a:r>
            <a:endParaRPr lang="en-US" sz="1600" dirty="0">
              <a:latin typeface="Arial Narrow" panose="020B0606020202030204" pitchFamily="34" charset="0"/>
            </a:endParaRPr>
          </a:p>
          <a:p>
            <a:pPr marL="0" indent="0">
              <a:buNone/>
            </a:pPr>
            <a:endParaRPr lang="en-US" sz="2400" dirty="0">
              <a:latin typeface="Arial Narrow" panose="020B0606020202030204" pitchFamily="34" charset="0"/>
            </a:endParaRPr>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sz="quarter" idx="13"/>
          </p:nvPr>
        </p:nvSpPr>
        <p:spPr>
          <a:xfrm>
            <a:off x="335467" y="1530404"/>
            <a:ext cx="9956747" cy="4646558"/>
          </a:xfrm>
        </p:spPr>
        <p:txBody>
          <a:bodyPr vert="horz" lIns="91440" tIns="45720" rIns="91440" bIns="45720" rtlCol="0" anchor="t">
            <a:noAutofit/>
          </a:bodyPr>
          <a:lstStyle/>
          <a:p>
            <a:r>
              <a:rPr lang="en-US" dirty="0">
                <a:solidFill>
                  <a:srgbClr val="ECECEC"/>
                </a:solidFill>
                <a:latin typeface="Arial Narrow" panose="020B0606020202030204" pitchFamily="34" charset="0"/>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latin typeface="Arial Narrow" panose="020B0606020202030204" pitchFamily="34" charset="0"/>
            </a:endParaRPr>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156387" y="88455"/>
            <a:ext cx="9956747" cy="87123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sz="quarter" idx="13"/>
          </p:nvPr>
        </p:nvSpPr>
        <p:spPr>
          <a:xfrm>
            <a:off x="119714" y="959687"/>
            <a:ext cx="9956747" cy="4582634"/>
          </a:xfrm>
        </p:spPr>
        <p:txBody>
          <a:bodyPr vert="horz" lIns="91440" tIns="45720" rIns="91440" bIns="45720" rtlCol="0" anchor="t">
            <a:noAutofit/>
          </a:bodyPr>
          <a:lstStyle/>
          <a:p>
            <a:r>
              <a:rPr lang="en-US" sz="2400" dirty="0">
                <a:latin typeface="Arial Narrow" panose="020B0606020202030204" pitchFamily="34" charset="0"/>
                <a:ea typeface="+mn-lt"/>
                <a:cs typeface="+mn-lt"/>
              </a:rPr>
              <a:t>Problem Statement</a:t>
            </a:r>
          </a:p>
          <a:p>
            <a:r>
              <a:rPr lang="en-US" sz="2400" dirty="0">
                <a:latin typeface="Arial Narrow" panose="020B0606020202030204" pitchFamily="34" charset="0"/>
                <a:ea typeface="+mn-lt"/>
                <a:cs typeface="+mn-lt"/>
              </a:rPr>
              <a:t>Project Overview</a:t>
            </a:r>
          </a:p>
          <a:p>
            <a:r>
              <a:rPr lang="en-US" sz="2400" dirty="0">
                <a:latin typeface="Arial Narrow" panose="020B0606020202030204" pitchFamily="34" charset="0"/>
                <a:ea typeface="+mn-lt"/>
                <a:cs typeface="+mn-lt"/>
              </a:rPr>
              <a:t>End Users</a:t>
            </a:r>
          </a:p>
          <a:p>
            <a:r>
              <a:rPr lang="en-US" sz="2400" dirty="0">
                <a:latin typeface="Arial Narrow" panose="020B0606020202030204" pitchFamily="34" charset="0"/>
                <a:ea typeface="+mn-lt"/>
                <a:cs typeface="+mn-lt"/>
              </a:rPr>
              <a:t>Solution and Its Value Proposition</a:t>
            </a:r>
          </a:p>
          <a:p>
            <a:r>
              <a:rPr lang="en-US" sz="2400" dirty="0">
                <a:latin typeface="Arial Narrow" panose="020B0606020202030204" pitchFamily="34" charset="0"/>
                <a:ea typeface="+mn-lt"/>
                <a:cs typeface="+mn-lt"/>
              </a:rPr>
              <a:t>Unique Features of Our Solution</a:t>
            </a:r>
          </a:p>
          <a:p>
            <a:r>
              <a:rPr lang="en-US" sz="2400" dirty="0">
                <a:latin typeface="Arial Narrow" panose="020B0606020202030204" pitchFamily="34" charset="0"/>
                <a:ea typeface="+mn-lt"/>
                <a:cs typeface="+mn-lt"/>
              </a:rPr>
              <a:t>Modelling</a:t>
            </a:r>
          </a:p>
          <a:p>
            <a:r>
              <a:rPr lang="en-US" sz="2400" dirty="0">
                <a:latin typeface="Arial Narrow" panose="020B0606020202030204" pitchFamily="34" charset="0"/>
                <a:ea typeface="+mn-lt"/>
                <a:cs typeface="+mn-lt"/>
              </a:rPr>
              <a:t>Results</a:t>
            </a:r>
          </a:p>
          <a:p>
            <a:r>
              <a:rPr lang="en-US" sz="2400" dirty="0">
                <a:latin typeface="Arial Narrow" panose="020B0606020202030204" pitchFamily="34" charset="0"/>
                <a:ea typeface="+mn-lt"/>
                <a:cs typeface="+mn-lt"/>
              </a:rPr>
              <a:t>Conclusion</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0"/>
            <a:ext cx="9525427" cy="776177"/>
          </a:xfrm>
        </p:spPr>
        <p:txBody>
          <a:bodyPr>
            <a:noAutofit/>
          </a:bodyPr>
          <a:lstStyle/>
          <a:p>
            <a:r>
              <a:rPr lang="en-US" sz="3600"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sz="quarter" idx="13"/>
          </p:nvPr>
        </p:nvSpPr>
        <p:spPr>
          <a:xfrm>
            <a:off x="74428" y="776177"/>
            <a:ext cx="11574334" cy="5673954"/>
          </a:xfrm>
        </p:spPr>
        <p:txBody>
          <a:bodyPr vert="horz" lIns="91440" tIns="45720" rIns="91440" bIns="45720" rtlCol="0" anchor="t">
            <a:noAutofit/>
          </a:bodyPr>
          <a:lstStyle/>
          <a:p>
            <a:pPr algn="just"/>
            <a:r>
              <a:rPr lang="en-US" sz="1600" dirty="0">
                <a:latin typeface="Arial Narrow" panose="020B0606020202030204" pitchFamily="34" charset="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algn="just"/>
            <a:r>
              <a:rPr lang="en-US" sz="1600" dirty="0">
                <a:latin typeface="Arial Narrow" panose="020B0606020202030204" pitchFamily="34" charset="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algn="just"/>
            <a:r>
              <a:rPr lang="en-US" sz="1600" dirty="0">
                <a:latin typeface="Arial Narrow" panose="020B0606020202030204" pitchFamily="34" charset="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algn="just"/>
            <a:r>
              <a:rPr lang="en-US" sz="1600" dirty="0">
                <a:latin typeface="Arial Narrow" panose="020B0606020202030204" pitchFamily="34" charset="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a:xfrm>
            <a:off x="0" y="0"/>
            <a:ext cx="10396882" cy="1151965"/>
          </a:xfrm>
        </p:spPr>
        <p:txBody>
          <a:bodyPr>
            <a:normAutofit/>
          </a:bodyPr>
          <a:lstStyle/>
          <a:p>
            <a:r>
              <a:rPr lang="en-US" sz="3600"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sz="quarter" idx="13"/>
          </p:nvPr>
        </p:nvSpPr>
        <p:spPr>
          <a:xfrm>
            <a:off x="271131" y="819387"/>
            <a:ext cx="11297092" cy="4433097"/>
          </a:xfrm>
        </p:spPr>
        <p:txBody>
          <a:bodyPr vert="horz" lIns="91440" tIns="45720" rIns="91440" bIns="45720" rtlCol="0" anchor="t">
            <a:noAutofit/>
          </a:bodyPr>
          <a:lstStyle/>
          <a:p>
            <a:r>
              <a:rPr lang="en-US" dirty="0">
                <a:latin typeface="Arial Narrow" panose="020B0606020202030204" pitchFamily="34" charset="0"/>
                <a:ea typeface="+mn-lt"/>
                <a:cs typeface="+mn-lt"/>
              </a:rPr>
              <a:t>Development of a robust Python-based keylogger capable of discreetly capturing keystrokes on target systems.</a:t>
            </a:r>
          </a:p>
          <a:p>
            <a:r>
              <a:rPr lang="en-US" dirty="0">
                <a:latin typeface="Arial Narrow" panose="020B0606020202030204" pitchFamily="34" charset="0"/>
                <a:ea typeface="+mn-lt"/>
                <a:cs typeface="+mn-lt"/>
              </a:rPr>
              <a:t>Implementation of advanced security measures to detect and prevent keylogging activities in real-time.</a:t>
            </a:r>
          </a:p>
          <a:p>
            <a:r>
              <a:rPr lang="en-US" dirty="0">
                <a:latin typeface="Arial Narrow" panose="020B0606020202030204" pitchFamily="34" charset="0"/>
                <a:ea typeface="+mn-lt"/>
                <a:cs typeface="+mn-lt"/>
              </a:rPr>
              <a:t>Integration of encryption techniques to protect logged data from unauthorized access and interception.</a:t>
            </a:r>
          </a:p>
          <a:p>
            <a:r>
              <a:rPr lang="en-US" dirty="0">
                <a:latin typeface="Arial Narrow" panose="020B0606020202030204" pitchFamily="34" charset="0"/>
                <a:ea typeface="+mn-lt"/>
                <a:cs typeface="+mn-lt"/>
              </a:rPr>
              <a:t>Creation of an intuitive user interface for easy deployment and management of the solution.</a:t>
            </a:r>
          </a:p>
          <a:p>
            <a:r>
              <a:rPr lang="en-US" dirty="0">
                <a:latin typeface="Arial Narrow" panose="020B0606020202030204" pitchFamily="34" charset="0"/>
                <a:ea typeface="+mn-lt"/>
                <a:cs typeface="+mn-lt"/>
              </a:rPr>
              <a:t>Ensuring cross-platform compatibility to accommodate diverse user environments and requirements</a:t>
            </a:r>
          </a:p>
          <a:p>
            <a:endParaRPr lang="en-US" dirty="0">
              <a:latin typeface="Arial Narrow" panose="020B0606020202030204" pitchFamily="34" charset="0"/>
            </a:endParaRP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0" y="0"/>
            <a:ext cx="9784220" cy="863686"/>
          </a:xfrm>
        </p:spPr>
        <p:txBody>
          <a:bodyPr>
            <a:normAutofit/>
          </a:bodyPr>
          <a:lstStyle/>
          <a:p>
            <a:r>
              <a:rPr lang="en-US" sz="3600"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sz="quarter" idx="13"/>
          </p:nvPr>
        </p:nvSpPr>
        <p:spPr>
          <a:xfrm>
            <a:off x="0" y="701750"/>
            <a:ext cx="11578856" cy="4922874"/>
          </a:xfrm>
        </p:spPr>
        <p:txBody>
          <a:bodyPr vert="horz" lIns="91440" tIns="45720" rIns="91440" bIns="45720" rtlCol="0" anchor="t">
            <a:noAutofit/>
          </a:bodyPr>
          <a:lstStyle/>
          <a:p>
            <a:r>
              <a:rPr lang="en-US" sz="1800" b="1" dirty="0">
                <a:solidFill>
                  <a:schemeClr val="tx2">
                    <a:lumMod val="60000"/>
                    <a:lumOff val="40000"/>
                  </a:schemeClr>
                </a:solidFill>
                <a:latin typeface="Arial Narrow" panose="020B0606020202030204" pitchFamily="34" charset="0"/>
                <a:ea typeface="+mn-lt"/>
                <a:cs typeface="+mn-lt"/>
              </a:rPr>
              <a:t>Individual Users</a:t>
            </a:r>
            <a:r>
              <a:rPr lang="en-US" sz="1800" dirty="0">
                <a:solidFill>
                  <a:schemeClr val="tx2">
                    <a:lumMod val="60000"/>
                    <a:lumOff val="40000"/>
                  </a:schemeClr>
                </a:solidFill>
                <a:latin typeface="Arial Narrow" panose="020B0606020202030204" pitchFamily="34" charset="0"/>
                <a:ea typeface="+mn-lt"/>
                <a:cs typeface="+mn-lt"/>
              </a:rPr>
              <a:t>:</a:t>
            </a:r>
            <a:endParaRPr lang="en-US" sz="1800"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dirty="0">
                <a:solidFill>
                  <a:schemeClr val="tx2">
                    <a:lumMod val="60000"/>
                    <a:lumOff val="40000"/>
                  </a:schemeClr>
                </a:solidFill>
                <a:latin typeface="Arial Narrow" panose="020B0606020202030204" pitchFamily="34" charset="0"/>
                <a:ea typeface="+mn-lt"/>
                <a:cs typeface="+mn-lt"/>
              </a:rPr>
              <a:t>Everyday computer users who want to protect their personal information, such as passwords, credit card details, and private messages, from unauthorized access.</a:t>
            </a:r>
            <a:endParaRPr lang="en-US"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dirty="0">
                <a:solidFill>
                  <a:schemeClr val="tx2">
                    <a:lumMod val="60000"/>
                    <a:lumOff val="40000"/>
                  </a:schemeClr>
                </a:solidFill>
                <a:latin typeface="Arial Narrow" panose="020B0606020202030204" pitchFamily="34" charset="0"/>
                <a:ea typeface="+mn-lt"/>
                <a:cs typeface="+mn-lt"/>
              </a:rPr>
              <a:t>Professionals who handle sensitive data on their computers, including journalists, lawyers, and healthcare professionals.</a:t>
            </a:r>
            <a:endParaRPr lang="en-US" dirty="0">
              <a:solidFill>
                <a:schemeClr val="tx2">
                  <a:lumMod val="60000"/>
                  <a:lumOff val="40000"/>
                </a:schemeClr>
              </a:solidFill>
              <a:latin typeface="Arial Narrow" panose="020B0606020202030204" pitchFamily="34" charset="0"/>
            </a:endParaRPr>
          </a:p>
          <a:p>
            <a:r>
              <a:rPr lang="en-US" sz="1800" b="1" dirty="0">
                <a:solidFill>
                  <a:schemeClr val="tx2">
                    <a:lumMod val="60000"/>
                    <a:lumOff val="40000"/>
                  </a:schemeClr>
                </a:solidFill>
                <a:latin typeface="Arial Narrow" panose="020B0606020202030204" pitchFamily="34" charset="0"/>
                <a:ea typeface="+mn-lt"/>
                <a:cs typeface="+mn-lt"/>
              </a:rPr>
              <a:t>Businesses and Enterprises</a:t>
            </a:r>
            <a:r>
              <a:rPr lang="en-US" sz="1800" dirty="0">
                <a:solidFill>
                  <a:schemeClr val="tx2">
                    <a:lumMod val="60000"/>
                    <a:lumOff val="40000"/>
                  </a:schemeClr>
                </a:solidFill>
                <a:latin typeface="Arial Narrow" panose="020B0606020202030204" pitchFamily="34" charset="0"/>
                <a:ea typeface="+mn-lt"/>
                <a:cs typeface="+mn-lt"/>
              </a:rPr>
              <a:t>:</a:t>
            </a:r>
            <a:endParaRPr lang="en-US" sz="1800"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dirty="0">
                <a:solidFill>
                  <a:schemeClr val="tx2">
                    <a:lumMod val="60000"/>
                    <a:lumOff val="40000"/>
                  </a:schemeClr>
                </a:solidFill>
                <a:latin typeface="Arial Narrow" panose="020B0606020202030204" pitchFamily="34" charset="0"/>
                <a:ea typeface="+mn-lt"/>
                <a:cs typeface="+mn-lt"/>
              </a:rPr>
              <a:t>Small and medium-sized businesses (SMBs) seeking to safeguard their sensitive business information, financial records, and customer data from cyber threats.</a:t>
            </a:r>
            <a:endParaRPr lang="en-US"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dirty="0">
                <a:solidFill>
                  <a:schemeClr val="tx2">
                    <a:lumMod val="60000"/>
                    <a:lumOff val="40000"/>
                  </a:schemeClr>
                </a:solidFill>
                <a:latin typeface="Arial Narrow" panose="020B0606020202030204" pitchFamily="34" charset="0"/>
                <a:ea typeface="+mn-lt"/>
                <a:cs typeface="+mn-lt"/>
              </a:rPr>
              <a:t>Large enterprises and corporations aiming to enhance their cybersecurity measures to protect valuable intellectual property and confidential business data</a:t>
            </a:r>
            <a:r>
              <a:rPr lang="en-US" dirty="0" smtClean="0">
                <a:solidFill>
                  <a:schemeClr val="tx2">
                    <a:lumMod val="60000"/>
                    <a:lumOff val="40000"/>
                  </a:schemeClr>
                </a:solidFill>
                <a:latin typeface="Arial Narrow" panose="020B0606020202030204" pitchFamily="34" charset="0"/>
                <a:ea typeface="+mn-lt"/>
                <a:cs typeface="+mn-lt"/>
              </a:rPr>
              <a:t>.</a:t>
            </a:r>
            <a:endParaRPr lang="en-US" dirty="0">
              <a:solidFill>
                <a:schemeClr val="tx2">
                  <a:lumMod val="60000"/>
                  <a:lumOff val="40000"/>
                </a:schemeClr>
              </a:solidFill>
              <a:latin typeface="Arial Narrow" panose="020B0606020202030204" pitchFamily="34" charset="0"/>
            </a:endParaRP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32897" cy="1151965"/>
          </a:xfrm>
        </p:spPr>
        <p:txBody>
          <a:bodyPr>
            <a:normAutofit/>
          </a:bodyPr>
          <a:lstStyle/>
          <a:p>
            <a:r>
              <a:rPr lang="en-US" sz="3600" dirty="0"/>
              <a:t>Who are the end users in this project?</a:t>
            </a:r>
            <a:endParaRPr lang="en-IN" sz="3600" dirty="0"/>
          </a:p>
        </p:txBody>
      </p:sp>
      <p:sp>
        <p:nvSpPr>
          <p:cNvPr id="3" name="Content Placeholder 2"/>
          <p:cNvSpPr>
            <a:spLocks noGrp="1"/>
          </p:cNvSpPr>
          <p:nvPr>
            <p:ph sz="quarter" idx="13"/>
          </p:nvPr>
        </p:nvSpPr>
        <p:spPr>
          <a:xfrm>
            <a:off x="0" y="1871330"/>
            <a:ext cx="11663916" cy="4104168"/>
          </a:xfrm>
        </p:spPr>
        <p:txBody>
          <a:bodyPr>
            <a:noAutofit/>
          </a:bodyPr>
          <a:lstStyle/>
          <a:p>
            <a:r>
              <a:rPr lang="en-US" sz="1600" b="1" dirty="0">
                <a:solidFill>
                  <a:schemeClr val="tx2">
                    <a:lumMod val="60000"/>
                    <a:lumOff val="40000"/>
                  </a:schemeClr>
                </a:solidFill>
                <a:latin typeface="Arial Narrow" panose="020B0606020202030204" pitchFamily="34" charset="0"/>
                <a:ea typeface="+mn-lt"/>
                <a:cs typeface="+mn-lt"/>
              </a:rPr>
              <a:t>Government Agencies and Institutions</a:t>
            </a:r>
            <a:r>
              <a:rPr lang="en-US" sz="1600" dirty="0">
                <a:solidFill>
                  <a:schemeClr val="tx2">
                    <a:lumMod val="60000"/>
                    <a:lumOff val="40000"/>
                  </a:schemeClr>
                </a:solidFill>
                <a:latin typeface="Arial Narrow" panose="020B0606020202030204" pitchFamily="34" charset="0"/>
                <a:ea typeface="+mn-lt"/>
                <a:cs typeface="+mn-lt"/>
              </a:rPr>
              <a:t>:</a:t>
            </a:r>
            <a:endParaRPr lang="en-US" sz="1600"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sz="1600" dirty="0">
                <a:solidFill>
                  <a:schemeClr val="tx2">
                    <a:lumMod val="60000"/>
                    <a:lumOff val="40000"/>
                  </a:schemeClr>
                </a:solidFill>
                <a:latin typeface="Arial Narrow" panose="020B0606020202030204" pitchFamily="34" charset="0"/>
                <a:ea typeface="+mn-lt"/>
                <a:cs typeface="+mn-lt"/>
              </a:rPr>
              <a:t>Government organizations at local, state, and federal levels tasked with protecting classified information, national security data, and citizen privacy.</a:t>
            </a:r>
            <a:endParaRPr lang="en-US" sz="1600" dirty="0">
              <a:solidFill>
                <a:schemeClr val="tx2">
                  <a:lumMod val="60000"/>
                  <a:lumOff val="40000"/>
                </a:schemeClr>
              </a:solidFill>
              <a:latin typeface="Arial Narrow" panose="020B0606020202030204" pitchFamily="34" charset="0"/>
            </a:endParaRPr>
          </a:p>
          <a:p>
            <a:pPr lvl="1">
              <a:buFont typeface="Neue Haas Grotesk Text Pro" panose="020B0604020202020204" pitchFamily="34" charset="0"/>
              <a:buChar char="+"/>
            </a:pPr>
            <a:r>
              <a:rPr lang="en-US" sz="1600" dirty="0">
                <a:solidFill>
                  <a:schemeClr val="tx2">
                    <a:lumMod val="60000"/>
                    <a:lumOff val="40000"/>
                  </a:schemeClr>
                </a:solidFill>
                <a:latin typeface="Arial Narrow" panose="020B0606020202030204" pitchFamily="34" charset="0"/>
                <a:ea typeface="+mn-lt"/>
                <a:cs typeface="+mn-lt"/>
              </a:rPr>
              <a:t>Educational institutions, such as universities and research facilities, safeguarding academic research, student records, and institutional data.</a:t>
            </a:r>
            <a:endParaRPr lang="en-US" sz="1600" b="1" dirty="0">
              <a:latin typeface="Arial Narrow" panose="020B0606020202030204" pitchFamily="34" charset="0"/>
              <a:ea typeface="+mn-lt"/>
              <a:cs typeface="+mn-lt"/>
            </a:endParaRPr>
          </a:p>
          <a:p>
            <a:r>
              <a:rPr lang="en-US" sz="1600" b="1" dirty="0">
                <a:latin typeface="Arial Narrow" panose="020B0606020202030204" pitchFamily="34" charset="0"/>
                <a:ea typeface="+mn-lt"/>
                <a:cs typeface="+mn-lt"/>
              </a:rPr>
              <a:t>Cybersecurity Professionals</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Security analysts, consultants, and professionals responsible for assessing and mitigating cyber threats within organizations.</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Ethical hackers and penetration testers seeking to evaluate and strengthen the security posture of systems and networks.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Software Developers and IT Professionals</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Developers and IT professionals involved in creating and managing software applications and systems, including those responsible for ensuring the security of software products and infrastructure.</a:t>
            </a:r>
            <a:endParaRPr lang="en-US" sz="1600" dirty="0">
              <a:latin typeface="Arial Narrow" panose="020B0606020202030204" pitchFamily="34" charset="0"/>
            </a:endParaRPr>
          </a:p>
          <a:p>
            <a:pPr marL="0" indent="0">
              <a:buNone/>
            </a:pPr>
            <a:endParaRPr lang="en-US" sz="1600" dirty="0">
              <a:solidFill>
                <a:srgbClr val="ECECEC"/>
              </a:solidFill>
              <a:latin typeface="Arial Narrow" panose="020B0606020202030204" pitchFamily="34" charset="0"/>
            </a:endParaRPr>
          </a:p>
          <a:p>
            <a:endParaRPr lang="en-IN" sz="1600" dirty="0"/>
          </a:p>
          <a:p>
            <a:endParaRPr lang="en-IN" sz="1800" dirty="0"/>
          </a:p>
        </p:txBody>
      </p:sp>
      <p:sp>
        <p:nvSpPr>
          <p:cNvPr id="6" name="Slide Number Placeholder 5"/>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332844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103225" y="78677"/>
            <a:ext cx="9008877" cy="616177"/>
          </a:xfrm>
        </p:spPr>
        <p:txBody>
          <a:bodyPr>
            <a:normAutofit/>
          </a:bodyPr>
          <a:lstStyle/>
          <a:p>
            <a:r>
              <a:rPr lang="en-US" sz="3600"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sz="quarter" idx="13"/>
          </p:nvPr>
        </p:nvSpPr>
        <p:spPr>
          <a:xfrm>
            <a:off x="103225" y="694854"/>
            <a:ext cx="11560692" cy="4934105"/>
          </a:xfrm>
        </p:spPr>
        <p:txBody>
          <a:bodyPr vert="horz" lIns="91440" tIns="45720" rIns="91440" bIns="45720" rtlCol="0" anchor="t">
            <a:noAutofit/>
          </a:bodyPr>
          <a:lstStyle/>
          <a:p>
            <a:r>
              <a:rPr lang="en-US" sz="1400" dirty="0">
                <a:latin typeface="Arial Narrow" panose="020B0606020202030204" pitchFamily="34" charset="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sz="1400" b="1" dirty="0">
                <a:latin typeface="Arial Narrow" panose="020B0606020202030204" pitchFamily="34" charset="0"/>
                <a:ea typeface="+mn-lt"/>
                <a:cs typeface="+mn-lt"/>
              </a:rPr>
              <a:t>Value Proposition:</a:t>
            </a:r>
            <a:endParaRPr lang="en-US" sz="1400" dirty="0">
              <a:latin typeface="Arial Narrow" panose="020B0606020202030204" pitchFamily="34" charset="0"/>
              <a:ea typeface="+mn-lt"/>
              <a:cs typeface="+mn-lt"/>
            </a:endParaRPr>
          </a:p>
          <a:p>
            <a:r>
              <a:rPr lang="en-US" sz="1400" b="1" dirty="0">
                <a:latin typeface="Arial Narrow" panose="020B0606020202030204" pitchFamily="34" charset="0"/>
                <a:ea typeface="+mn-lt"/>
                <a:cs typeface="+mn-lt"/>
              </a:rPr>
              <a:t>Enhanced Data Security</a:t>
            </a:r>
            <a:r>
              <a:rPr lang="en-US" sz="1400" dirty="0">
                <a:solidFill>
                  <a:srgbClr val="ECECEC"/>
                </a:solidFill>
                <a:latin typeface="Arial Narrow" panose="020B0606020202030204" pitchFamily="34" charset="0"/>
                <a:ea typeface="+mn-lt"/>
                <a:cs typeface="+mn-lt"/>
              </a:rPr>
              <a:t>: Our solution offers robust security measures to protect sensitive information from keylogging threats, enhancing data security and safeguarding against unauthorized access and exploitation.</a:t>
            </a:r>
            <a:endParaRPr lang="en-US" sz="1400" dirty="0">
              <a:latin typeface="Arial Narrow" panose="020B0606020202030204" pitchFamily="34" charset="0"/>
            </a:endParaRPr>
          </a:p>
          <a:p>
            <a:r>
              <a:rPr lang="en-US" sz="1400" b="1" dirty="0">
                <a:latin typeface="Arial Narrow" panose="020B0606020202030204" pitchFamily="34" charset="0"/>
                <a:ea typeface="+mn-lt"/>
                <a:cs typeface="+mn-lt"/>
              </a:rPr>
              <a:t>Real-Time Threat Detection</a:t>
            </a:r>
            <a:r>
              <a:rPr lang="en-US" sz="1400" dirty="0">
                <a:solidFill>
                  <a:srgbClr val="ECECEC"/>
                </a:solidFill>
                <a:latin typeface="Arial Narrow" panose="020B0606020202030204" pitchFamily="34" charset="0"/>
                <a:ea typeface="+mn-lt"/>
                <a:cs typeface="+mn-lt"/>
              </a:rPr>
              <a:t>: With real-time detection and prevention capabilities, our solution promptly identifies and mitigates keylogging activities, minimizing the risk of data breaches and </a:t>
            </a:r>
            <a:r>
              <a:rPr lang="en-US" sz="1400" dirty="0" smtClean="0">
                <a:solidFill>
                  <a:srgbClr val="ECECEC"/>
                </a:solidFill>
                <a:latin typeface="Arial Narrow" panose="020B0606020202030204" pitchFamily="34" charset="0"/>
                <a:ea typeface="+mn-lt"/>
                <a:cs typeface="+mn-lt"/>
              </a:rPr>
              <a:t>cyber  </a:t>
            </a:r>
            <a:r>
              <a:rPr lang="en-US" sz="1400" dirty="0">
                <a:solidFill>
                  <a:srgbClr val="ECECEC"/>
                </a:solidFill>
                <a:latin typeface="Arial Narrow" panose="020B0606020202030204" pitchFamily="34" charset="0"/>
                <a:ea typeface="+mn-lt"/>
                <a:cs typeface="+mn-lt"/>
              </a:rPr>
              <a:t>attacks.</a:t>
            </a:r>
            <a:endParaRPr lang="en-US" sz="1400" dirty="0">
              <a:latin typeface="Arial Narrow" panose="020B0606020202030204" pitchFamily="34" charset="0"/>
            </a:endParaRPr>
          </a:p>
          <a:p>
            <a:r>
              <a:rPr lang="en-US" sz="1400" b="1" dirty="0">
                <a:latin typeface="Arial Narrow" panose="020B0606020202030204" pitchFamily="34" charset="0"/>
                <a:ea typeface="+mn-lt"/>
                <a:cs typeface="+mn-lt"/>
              </a:rPr>
              <a:t>User-Friendly Experience</a:t>
            </a:r>
            <a:r>
              <a:rPr lang="en-US" sz="1400" dirty="0">
                <a:solidFill>
                  <a:srgbClr val="ECECEC"/>
                </a:solidFill>
                <a:latin typeface="Arial Narrow" panose="020B0606020202030204" pitchFamily="34" charset="0"/>
                <a:ea typeface="+mn-lt"/>
                <a:cs typeface="+mn-lt"/>
              </a:rPr>
              <a:t>: Our intuitive user interface and easy deployment ensure a seamless user experience, empowering users to manage and monitor the keylogger and security measures effortlessly.</a:t>
            </a:r>
            <a:endParaRPr lang="en-US" sz="1400" dirty="0">
              <a:latin typeface="Arial Narrow" panose="020B0606020202030204" pitchFamily="34" charset="0"/>
            </a:endParaRPr>
          </a:p>
          <a:p>
            <a:r>
              <a:rPr lang="en-US" sz="1400" b="1" dirty="0">
                <a:latin typeface="Arial Narrow" panose="020B0606020202030204" pitchFamily="34" charset="0"/>
                <a:ea typeface="+mn-lt"/>
                <a:cs typeface="+mn-lt"/>
              </a:rPr>
              <a:t>Cross-Platform Compatibility</a:t>
            </a:r>
            <a:r>
              <a:rPr lang="en-US" sz="1400" dirty="0">
                <a:solidFill>
                  <a:srgbClr val="ECECEC"/>
                </a:solidFill>
                <a:latin typeface="Arial Narrow" panose="020B0606020202030204" pitchFamily="34" charset="0"/>
                <a:ea typeface="+mn-lt"/>
                <a:cs typeface="+mn-lt"/>
              </a:rPr>
              <a:t>: Our solution's compatibility with multiple platforms ensures flexibility and accessibility, allowing users to deploy it across diverse environments and systems, maximizing its effectiveness and usability.</a:t>
            </a:r>
            <a:endParaRPr lang="en-US" sz="1400" dirty="0">
              <a:latin typeface="Arial Narrow" panose="020B0606020202030204" pitchFamily="34" charset="0"/>
            </a:endParaRPr>
          </a:p>
          <a:p>
            <a:r>
              <a:rPr lang="en-US" sz="1400" b="1" dirty="0">
                <a:latin typeface="Arial Narrow" panose="020B0606020202030204" pitchFamily="34" charset="0"/>
                <a:ea typeface="+mn-lt"/>
                <a:cs typeface="+mn-lt"/>
              </a:rPr>
              <a:t>Privacy and Confidentiality</a:t>
            </a:r>
            <a:r>
              <a:rPr lang="en-US" sz="1400" dirty="0">
                <a:solidFill>
                  <a:srgbClr val="ECECEC"/>
                </a:solidFill>
                <a:latin typeface="Arial Narrow" panose="020B0606020202030204" pitchFamily="34" charset="0"/>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1400" dirty="0">
              <a:latin typeface="Arial Narrow" panose="020B0606020202030204" pitchFamily="34" charset="0"/>
            </a:endParaRPr>
          </a:p>
          <a:p>
            <a:endParaRPr lang="en-US" sz="1400" dirty="0">
              <a:latin typeface="Arial Narrow" panose="020B0606020202030204" pitchFamily="34" charset="0"/>
              <a:ea typeface="+mn-lt"/>
              <a:cs typeface="+mn-lt"/>
            </a:endParaRP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0" y="0"/>
            <a:ext cx="9956747" cy="763044"/>
          </a:xfrm>
        </p:spPr>
        <p:txBody>
          <a:bodyPr>
            <a:normAutofit/>
          </a:bodyPr>
          <a:lstStyle/>
          <a:p>
            <a:r>
              <a:rPr lang="en-US" sz="3600" dirty="0"/>
              <a:t>The wow in this </a:t>
            </a:r>
            <a:r>
              <a:rPr lang="en-US" sz="3600" dirty="0" smtClean="0"/>
              <a:t>solution:</a:t>
            </a:r>
            <a:endParaRPr lang="en-US" sz="3600" dirty="0"/>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sz="quarter" idx="13"/>
          </p:nvPr>
        </p:nvSpPr>
        <p:spPr>
          <a:xfrm>
            <a:off x="0" y="886900"/>
            <a:ext cx="11430000" cy="5020369"/>
          </a:xfrm>
        </p:spPr>
        <p:txBody>
          <a:bodyPr vert="horz" lIns="91440" tIns="45720" rIns="91440" bIns="45720" rtlCol="0" anchor="t">
            <a:noAutofit/>
          </a:bodyPr>
          <a:lstStyle/>
          <a:p>
            <a:r>
              <a:rPr lang="en-US" sz="1600" dirty="0">
                <a:solidFill>
                  <a:srgbClr val="ECECEC"/>
                </a:solidFill>
                <a:latin typeface="Arial Narrow" panose="020B0606020202030204" pitchFamily="34" charset="0"/>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Advanced Threat Detection and Prevention</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Intelligent Behavioral Analysis</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600" dirty="0">
              <a:latin typeface="Arial Narrow" panose="020B0606020202030204" pitchFamily="34" charset="0"/>
            </a:endParaRPr>
          </a:p>
          <a:p>
            <a:endParaRPr lang="en-US" sz="1600" dirty="0">
              <a:latin typeface="Arial Narrow" panose="020B0606020202030204" pitchFamily="34" charset="0"/>
            </a:endParaRPr>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96882" cy="1151965"/>
          </a:xfrm>
        </p:spPr>
        <p:txBody>
          <a:bodyPr>
            <a:normAutofit/>
          </a:bodyPr>
          <a:lstStyle/>
          <a:p>
            <a:r>
              <a:rPr lang="en-US" sz="3600" dirty="0"/>
              <a:t>The wow in this solution:</a:t>
            </a:r>
            <a:endParaRPr lang="en-IN" sz="3600" dirty="0"/>
          </a:p>
        </p:txBody>
      </p:sp>
      <p:sp>
        <p:nvSpPr>
          <p:cNvPr id="3" name="Content Placeholder 2"/>
          <p:cNvSpPr>
            <a:spLocks noGrp="1"/>
          </p:cNvSpPr>
          <p:nvPr>
            <p:ph sz="quarter" idx="13"/>
          </p:nvPr>
        </p:nvSpPr>
        <p:spPr>
          <a:xfrm>
            <a:off x="175437" y="1799055"/>
            <a:ext cx="11488480" cy="3634182"/>
          </a:xfrm>
        </p:spPr>
        <p:txBody>
          <a:bodyPr/>
          <a:lstStyle/>
          <a:p>
            <a:r>
              <a:rPr lang="en-US" sz="1600" b="1" dirty="0">
                <a:latin typeface="Arial Narrow" panose="020B0606020202030204" pitchFamily="34" charset="0"/>
                <a:ea typeface="+mn-lt"/>
                <a:cs typeface="+mn-lt"/>
              </a:rPr>
              <a:t>Adaptive Security Measures</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600" dirty="0">
              <a:latin typeface="Arial Narrow" panose="020B0606020202030204" pitchFamily="34" charset="0"/>
            </a:endParaRPr>
          </a:p>
          <a:p>
            <a:r>
              <a:rPr lang="en-US" sz="1600" b="1" dirty="0">
                <a:latin typeface="Arial Narrow" panose="020B0606020202030204" pitchFamily="34" charset="0"/>
                <a:ea typeface="+mn-lt"/>
                <a:cs typeface="+mn-lt"/>
              </a:rPr>
              <a:t>Stealthy Operation and Evasion Techniques</a:t>
            </a:r>
            <a:r>
              <a:rPr lang="en-US" sz="1600" dirty="0">
                <a:solidFill>
                  <a:srgbClr val="ECECEC"/>
                </a:solidFill>
                <a:latin typeface="Arial Narrow" panose="020B0606020202030204" pitchFamily="34" charset="0"/>
                <a:ea typeface="+mn-lt"/>
                <a:cs typeface="+mn-lt"/>
              </a:rPr>
              <a:t>:</a:t>
            </a:r>
            <a:endParaRPr lang="en-US" sz="1600" dirty="0">
              <a:latin typeface="Arial Narrow" panose="020B0606020202030204" pitchFamily="34" charset="0"/>
            </a:endParaRPr>
          </a:p>
          <a:p>
            <a:pPr lvl="1">
              <a:buFont typeface="Neue Haas Grotesk Text Pro" panose="020B0604020202020204" pitchFamily="34" charset="0"/>
              <a:buChar char="+"/>
            </a:pPr>
            <a:r>
              <a:rPr lang="en-US" sz="1600" dirty="0">
                <a:solidFill>
                  <a:srgbClr val="ECECEC"/>
                </a:solidFill>
                <a:latin typeface="Arial Narrow" panose="020B0606020202030204" pitchFamily="34" charset="0"/>
                <a:ea typeface="+mn-lt"/>
                <a:cs typeface="+mn-lt"/>
              </a:rPr>
              <a:t>Our </a:t>
            </a:r>
            <a:r>
              <a:rPr lang="en-US" sz="1600" dirty="0" err="1">
                <a:solidFill>
                  <a:srgbClr val="ECECEC"/>
                </a:solidFill>
                <a:latin typeface="Arial Narrow" panose="020B0606020202030204" pitchFamily="34" charset="0"/>
                <a:ea typeface="+mn-lt"/>
                <a:cs typeface="+mn-lt"/>
              </a:rPr>
              <a:t>keylogger</a:t>
            </a:r>
            <a:r>
              <a:rPr lang="en-US" sz="1600" dirty="0">
                <a:solidFill>
                  <a:srgbClr val="ECECEC"/>
                </a:solidFill>
                <a:latin typeface="Arial Narrow" panose="020B0606020202030204" pitchFamily="34" charset="0"/>
                <a:ea typeface="+mn-lt"/>
                <a:cs typeface="+mn-lt"/>
              </a:rPr>
              <a:t>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600" dirty="0">
              <a:latin typeface="Arial Narrow" panose="020B0606020202030204" pitchFamily="34" charset="0"/>
            </a:endParaRPr>
          </a:p>
          <a:p>
            <a:pPr marL="0" indent="0">
              <a:buNone/>
            </a:pPr>
            <a:endParaRPr lang="en-US" sz="1800" dirty="0">
              <a:solidFill>
                <a:srgbClr val="ECECEC"/>
              </a:solidFill>
              <a:latin typeface="Arial Narrow" panose="020B0606020202030204" pitchFamily="34" charset="0"/>
            </a:endParaRPr>
          </a:p>
          <a:p>
            <a:endParaRPr lang="en-IN" sz="1600" dirty="0"/>
          </a:p>
          <a:p>
            <a:endParaRPr lang="en-IN" dirty="0"/>
          </a:p>
        </p:txBody>
      </p:sp>
      <p:sp>
        <p:nvSpPr>
          <p:cNvPr id="6" name="Slide Number Placeholder 5"/>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20778974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TM04033927[[fn=Main Event]]</Template>
  <TotalTime>62</TotalTime>
  <Words>1279</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Impact</vt:lpstr>
      <vt:lpstr>Neue Haas Grotesk Text Pro</vt:lpstr>
      <vt:lpstr>Main Event</vt:lpstr>
      <vt:lpstr>Keylogger &amp; Security Implementation using Python </vt:lpstr>
      <vt:lpstr>Agenda:</vt:lpstr>
      <vt:lpstr>Problem Statement:</vt:lpstr>
      <vt:lpstr>Project Overview:</vt:lpstr>
      <vt:lpstr>Who are the end users in this project?</vt:lpstr>
      <vt:lpstr>Who are the end users in this project?</vt:lpstr>
      <vt:lpstr>Solution and its Value Proposition</vt:lpstr>
      <vt:lpstr>The wow in this solution: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151</cp:revision>
  <dcterms:created xsi:type="dcterms:W3CDTF">2024-04-01T14:55:32Z</dcterms:created>
  <dcterms:modified xsi:type="dcterms:W3CDTF">2024-04-04T06:41:37Z</dcterms:modified>
</cp:coreProperties>
</file>