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9" r:id="rId13"/>
    <p:sldId id="266" r:id="rId14"/>
    <p:sldId id="272" r:id="rId15"/>
    <p:sldId id="270" r:id="rId16"/>
  </p:sldIdLst>
  <p:sldSz cx="10080625" cy="5670550"/>
  <p:notesSz cx="7559675" cy="10691813"/>
  <p:embeddedFontLst>
    <p:embeddedFont>
      <p:font typeface="Source Sans Pro Black" charset="0"/>
      <p:bold r:id="rId18"/>
      <p:boldItalic r:id="rId19"/>
    </p:embeddedFont>
    <p:embeddedFont>
      <p:font typeface="Source Sans Pro Light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Source Sans Pro SemiBold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08" y="-174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90000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540000" y="4137480"/>
            <a:ext cx="90000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5400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51516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3583080" y="315000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625800" y="315000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540000" y="413748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5"/>
          </p:nvPr>
        </p:nvSpPr>
        <p:spPr>
          <a:xfrm>
            <a:off x="3583080" y="413748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6"/>
          </p:nvPr>
        </p:nvSpPr>
        <p:spPr>
          <a:xfrm>
            <a:off x="6625800" y="413748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360000" y="360000"/>
            <a:ext cx="918000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5400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1516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3"/>
          </p:nvPr>
        </p:nvSpPr>
        <p:spPr>
          <a:xfrm>
            <a:off x="540000" y="4137480"/>
            <a:ext cx="90000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90000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540000" y="4137480"/>
            <a:ext cx="90000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5400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4"/>
          </p:nvPr>
        </p:nvSpPr>
        <p:spPr>
          <a:xfrm>
            <a:off x="51516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3583080" y="315000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3"/>
          </p:nvPr>
        </p:nvSpPr>
        <p:spPr>
          <a:xfrm>
            <a:off x="6625800" y="315000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4"/>
          </p:nvPr>
        </p:nvSpPr>
        <p:spPr>
          <a:xfrm>
            <a:off x="540000" y="413748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5"/>
          </p:nvPr>
        </p:nvSpPr>
        <p:spPr>
          <a:xfrm>
            <a:off x="3583080" y="413748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6"/>
          </p:nvPr>
        </p:nvSpPr>
        <p:spPr>
          <a:xfrm>
            <a:off x="6625800" y="4137480"/>
            <a:ext cx="2897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60000" y="360000"/>
            <a:ext cx="918000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5400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5151600" y="413748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151600" y="3150000"/>
            <a:ext cx="439164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540000" y="4137480"/>
            <a:ext cx="900000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180000"/>
            <a:ext cx="9720000" cy="990000"/>
          </a:xfrm>
          <a:prstGeom prst="rect">
            <a:avLst/>
          </a:prstGeom>
          <a:solidFill>
            <a:srgbClr val="C921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strike="noStrike">
                <a:solidFill>
                  <a:srgbClr val="C9211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/>
        </p:nvSpPr>
        <p:spPr>
          <a:xfrm>
            <a:off x="360000" y="270000"/>
            <a:ext cx="875227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ONLINE MOVIE TICKET BOOKING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strike="noStrike" dirty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​​​</a:t>
            </a:r>
            <a:endParaRPr sz="2200" b="0" strike="noStrike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200" b="1" strike="noStrike" dirty="0" smtClean="0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200" b="1" dirty="0" smtClean="0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strike="noStrike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Group </a:t>
            </a:r>
            <a:r>
              <a:rPr lang="en-IN" sz="2200" b="1" strike="noStrike" dirty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ID : </a:t>
            </a:r>
            <a:r>
              <a:rPr lang="en-IN" sz="1800" b="1" strike="noStrike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PG19CS15</a:t>
            </a:r>
            <a:endParaRPr sz="1800" b="1" strike="noStrike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strike="noStrike" dirty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Project Guide: </a:t>
            </a:r>
            <a:r>
              <a:rPr lang="en-IN" sz="1800" b="1" strike="noStrike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Sudheesh K P</a:t>
            </a:r>
            <a:endParaRPr sz="1800" b="0" strike="noStrike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strike="noStrike" dirty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Submitted </a:t>
            </a:r>
            <a:r>
              <a:rPr lang="en-IN" sz="2200" b="1" strike="noStrike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By : </a:t>
            </a:r>
            <a:r>
              <a:rPr lang="en-IN" sz="1800" b="1" strike="noStrike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Harikrishnan V 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		 Kaveri Umesh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strike="noStrike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		 Bertin Kuriakose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		 Kalidas K</a:t>
            </a:r>
            <a:endParaRPr sz="1800" b="0" strike="noStrike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42" y="360000"/>
            <a:ext cx="9143158" cy="720000"/>
          </a:xfrm>
        </p:spPr>
        <p:txBody>
          <a:bodyPr/>
          <a:lstStyle/>
          <a:p>
            <a:pPr lvl="0"/>
            <a:r>
              <a:rPr lang="en-IN" sz="28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UML  Use Case Diagram</a:t>
            </a:r>
            <a:endParaRPr lang="en-US" sz="2800" dirty="0"/>
          </a:p>
        </p:txBody>
      </p:sp>
      <p:pic>
        <p:nvPicPr>
          <p:cNvPr id="59394" name="Picture 2" descr="https://lh6.googleusercontent.com/OzKjfmQS8RqPoGtyp45LLW0AOdQCWDtQ-URNie_c0K7PCwvbmZ62hjZtI_gGbztT4DQx1DG52-bhMCcdHNhOTTSbsYK3hDbDLy14eTnFUjGsvgzFChD58YbUD3kUQQF9so3Pc0bN-GmdOo_b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958" y="1692038"/>
            <a:ext cx="6700708" cy="3500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/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Data Flow  Diagram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4101" name="Picture 5" descr="C:\Users\DELL\Desktop\DF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5701" y="1487218"/>
            <a:ext cx="4929222" cy="391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Technology  Stack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539718" y="1350000"/>
            <a:ext cx="9001188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000" b="0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b="1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Visual Studio Code 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Visual Studio Code, also commonly referred to as VS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Code, is</a:t>
            </a:r>
          </a:p>
          <a:p>
            <a:pPr lvl="0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a source-code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editor made by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Microsoft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cs typeface="Calibri" pitchFamily="34" charset="0"/>
                <a:sym typeface="Source Sans Pro Light"/>
              </a:rPr>
              <a:t>. Front end of the application is done</a:t>
            </a:r>
          </a:p>
          <a:p>
            <a:pPr lvl="0"/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cs typeface="Calibri" pitchFamily="34" charset="0"/>
                <a:sym typeface="Source Sans Pro Light"/>
              </a:rPr>
              <a:t> 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cs typeface="Calibri" pitchFamily="34" charset="0"/>
                <a:sym typeface="Source Sans Pro Light"/>
              </a:rPr>
              <a:t>        using this software. HTML and CSS are used for developing front end.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b="1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XAAMP </a:t>
            </a:r>
            <a:r>
              <a:rPr lang="en-US" sz="2000" b="1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: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XAMPP is a free and open-source cross-platform web server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solution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stack package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developed by Apache Friends, consisting mainly of the Apache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HTTP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Server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MariaDB database, and interpreters for scripts written in the PHP and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Perl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programming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languages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 smtClean="0">
              <a:solidFill>
                <a:srgbClr val="1C1C1C"/>
              </a:solidFill>
              <a:latin typeface="Calibri" pitchFamily="34" charset="0"/>
              <a:cs typeface="Calibri" pitchFamily="34" charset="0"/>
              <a:sym typeface="Source Sans Pro Light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0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b="1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MySQL :</a:t>
            </a:r>
            <a:r>
              <a:rPr lang="en-US" sz="2000" b="0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MySQL is an open-source relational database management system.</a:t>
            </a:r>
            <a:endParaRPr sz="2000" b="0" strike="noStrike">
              <a:solidFill>
                <a:srgbClr val="1C1C1C"/>
              </a:solidFill>
              <a:latin typeface="Calibri" pitchFamily="34" charset="0"/>
              <a:ea typeface="Source Sans Pro Light"/>
              <a:cs typeface="Calibri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28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Advantages</a:t>
            </a:r>
            <a:endParaRPr lang="en-IN" sz="28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549391"/>
            <a:ext cx="9000000" cy="349060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Ease of use.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Digital payment.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Easy ticket verification.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360000" y="3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540000" y="261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endParaRPr sz="4400" b="1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611156" y="1350000"/>
            <a:ext cx="8928844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>
              <a:buSzPts val="9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This project is aimed at developing an online ticket reservation system for</a:t>
            </a:r>
          </a:p>
          <a:p>
            <a:pPr marL="216000" lvl="0" indent="-216000">
              <a:buSzPts val="9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Cinema Halls. The Ticket Reservation System is an Internet based application that</a:t>
            </a:r>
          </a:p>
          <a:p>
            <a:pPr marL="216000" lvl="0" indent="-216000">
              <a:buSzPts val="9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can be accesses throughout the Net and can be accessed by any one who has a</a:t>
            </a:r>
          </a:p>
          <a:p>
            <a:pPr marL="216000" lvl="0" indent="-216000">
              <a:buSzPts val="9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net connection. This application will automate the reservation of tickets and</a:t>
            </a:r>
          </a:p>
          <a:p>
            <a:pPr marL="216000" lvl="0" indent="-216000">
              <a:buSzPts val="9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Enquiries about availability of the tickets. This application includes email</a:t>
            </a:r>
          </a:p>
          <a:p>
            <a:pPr marL="216000" lvl="0" indent="-216000">
              <a:buSzPts val="9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confirmation for the tickets.</a:t>
            </a:r>
            <a:endParaRPr sz="2000" strike="noStrike">
              <a:solidFill>
                <a:srgbClr val="1C1C1C"/>
              </a:solidFill>
              <a:latin typeface="Calibri" pitchFamily="34" charset="0"/>
              <a:ea typeface="Source Sans Pro Light"/>
              <a:cs typeface="Calibri" pitchFamily="34" charset="0"/>
              <a:sym typeface="Source Sans Pro Light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OVERVIEW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Product Functions : User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sz="2000" b="0" i="0" u="none" strike="noStrike" cap="none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718" y="1335077"/>
            <a:ext cx="88583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User application with individual login that provides facility to view details of available movies in the selected area.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Facility to buy movie tickets without going to the theatre or standing in a queue.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user can download the movie ticket from the site.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user can also show the ticket with QR code generated for verification.</a:t>
            </a:r>
          </a:p>
          <a:p>
            <a:pPr marL="457200" indent="-457200"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sz="28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Product Functions : Admin</a:t>
            </a:r>
            <a:endParaRPr lang="en-IN" sz="28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280" y="1335077"/>
            <a:ext cx="90011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The Admin page will contain all the records of movies or users who have booked</a:t>
            </a:r>
          </a:p>
          <a:p>
            <a:pPr lvl="3" fontAlgn="base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the ticket.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provides an overview of the platform including list of movies and venues, data about the booking, total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no. of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users, total earnings, etc.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also has options to manage the shows, venues and earnings.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Admin has an in-build scanner to scan the QR code generated to verify the ticket booking.</a:t>
            </a:r>
          </a:p>
          <a:p>
            <a:pPr marL="457200" indent="-457200"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Specific Requirements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68280" y="1350000"/>
            <a:ext cx="907172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 fontAlgn="base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280" y="1335077"/>
            <a:ext cx="90011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A first-time user of the website should see the log-in page when he/she opens</a:t>
            </a:r>
          </a:p>
          <a:p>
            <a:pPr lvl="2" fontAlgn="base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the website.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If the user has not registered, he/she should be able to do that on the log-in page.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will also have a ‘Remember me’ button.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Users can be able to get the booking details by selecting the location, theatre, date and time.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Every user should have a editable personal profile.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8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Functional Requirements</a:t>
            </a:r>
          </a:p>
        </p:txBody>
      </p:sp>
      <p:sp>
        <p:nvSpPr>
          <p:cNvPr id="154" name="Google Shape;154;p32"/>
          <p:cNvSpPr txBox="1"/>
          <p:nvPr/>
        </p:nvSpPr>
        <p:spPr>
          <a:xfrm>
            <a:off x="539718" y="1406515"/>
            <a:ext cx="8786874" cy="31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2"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Unique login credentials.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0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The user can choose his/her own password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0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user can view or edit his personal profile.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0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Facility to view details regarding available movies, ticket cost and show timings</a:t>
            </a:r>
          </a:p>
          <a:p>
            <a:pPr lvl="3"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in a selected location.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000" dirty="0" smtClean="0"/>
              <a:t>    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Facility to buy tickets by choosing seats which the user wants.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Facility for online payment.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Digital pass with auto-generated QR code for verification.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8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Functional Requirements</a:t>
            </a:r>
          </a:p>
        </p:txBody>
      </p:sp>
      <p:sp>
        <p:nvSpPr>
          <p:cNvPr id="160" name="Google Shape;160;p33"/>
          <p:cNvSpPr txBox="1"/>
          <p:nvPr/>
        </p:nvSpPr>
        <p:spPr>
          <a:xfrm>
            <a:off x="539718" y="1549391"/>
            <a:ext cx="8786874" cy="327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0" strike="noStrike" dirty="0" smtClean="0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</a:t>
            </a:r>
            <a:r>
              <a:rPr lang="en-US" sz="2000" b="0" strike="noStrik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Admin has option to alter all the information about movies.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Admin has option to alter all the information about venues.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Admin has option to alter all the information about shows.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b="0" strike="noStrike" dirty="0" smtClean="0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2000" b="0" strike="noStrike">
              <a:solidFill>
                <a:srgbClr val="1C1C1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Non - Functional Requirements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468280" y="1549390"/>
            <a:ext cx="9001188" cy="331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41704"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b="1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Reliability : 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This application is a web based application that runs on any device</a:t>
            </a:r>
          </a:p>
          <a:p>
            <a:pPr marL="216000" lvl="0" indent="-141704">
              <a:buSzPct val="1000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   that has a 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browser.</a:t>
            </a:r>
            <a:endParaRPr lang="en-US" sz="2000" dirty="0" smtClean="0">
              <a:solidFill>
                <a:srgbClr val="1C1C1C"/>
              </a:solidFill>
              <a:latin typeface="Calibri" pitchFamily="34" charset="0"/>
              <a:ea typeface="Source Sans Pro Light"/>
              <a:cs typeface="Calibri" pitchFamily="34" charset="0"/>
              <a:sym typeface="Source Sans Pro Light"/>
            </a:endParaRPr>
          </a:p>
          <a:p>
            <a:pPr marL="216000" lvl="0" indent="-141704"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b="1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Availability : 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The application will be available for 99% of the time and security.</a:t>
            </a:r>
          </a:p>
          <a:p>
            <a:pPr marL="216000" lvl="0" indent="-141704">
              <a:buSzPct val="1000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   Security of the users information is also safe as there is a login facility.</a:t>
            </a:r>
          </a:p>
          <a:p>
            <a:pPr marL="216000" lvl="0" indent="-141704">
              <a:buSzPct val="100000"/>
              <a:buFont typeface="Arial" pitchFamily="34" charset="0"/>
              <a:buChar char="•"/>
            </a:pPr>
            <a:r>
              <a:rPr lang="en-US" sz="2000" b="0" i="0" u="none" strike="noStrike" cap="non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b="1" i="0" u="none" strike="noStrike" cap="non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Maintainability : </a:t>
            </a:r>
            <a:r>
              <a:rPr lang="en-US" sz="2000" b="0" i="0" u="none" strike="noStrike" cap="none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Maintenance is typically done after th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e software development</a:t>
            </a:r>
          </a:p>
          <a:p>
            <a:pPr marL="216000" lvl="0" indent="-141704">
              <a:buSzPct val="100000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   has been completed. As the time evolves, so do the requirements  and needs.</a:t>
            </a:r>
          </a:p>
          <a:p>
            <a:pPr marL="216000" lvl="0" indent="-141704"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       </a:t>
            </a:r>
            <a:r>
              <a:rPr lang="en-US" sz="2000" b="1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Portability : </a:t>
            </a: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  <a:ea typeface="Source Sans Pro Light"/>
                <a:cs typeface="Calibri" pitchFamily="34" charset="0"/>
                <a:sym typeface="Source Sans Pro Light"/>
              </a:rPr>
              <a:t>As it is a web application, the application is portable.</a:t>
            </a:r>
            <a:endParaRPr sz="2000" b="0" i="0" u="none" strike="noStrike" cap="none">
              <a:solidFill>
                <a:srgbClr val="1C1C1C"/>
              </a:solidFill>
              <a:latin typeface="Calibri" pitchFamily="34" charset="0"/>
              <a:ea typeface="Source Sans Pro Light"/>
              <a:cs typeface="Calibri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396842" y="360000"/>
            <a:ext cx="896315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UML  Use Case Diagram</a:t>
            </a:r>
            <a:endParaRPr sz="28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4338" name="Picture 2" descr="C:\Users\DELL\AppData\Local\Microsoft\Windows\INetCache\Content.Word\ADM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0177" y="1692267"/>
            <a:ext cx="6700271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659</Words>
  <PresentationFormat>Custom</PresentationFormat>
  <Paragraphs>74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Source Sans Pro Black</vt:lpstr>
      <vt:lpstr>Source Sans Pro Light</vt:lpstr>
      <vt:lpstr>Calibri</vt:lpstr>
      <vt:lpstr>Source Sans Pro SemiBold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UML  Use Case Diagram</vt:lpstr>
      <vt:lpstr>Slide 11</vt:lpstr>
      <vt:lpstr>Slide 12</vt:lpstr>
      <vt:lpstr>Advantages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18</cp:revision>
  <dcterms:modified xsi:type="dcterms:W3CDTF">2022-06-24T02:02:49Z</dcterms:modified>
</cp:coreProperties>
</file>