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86" r:id="rId3"/>
    <p:sldId id="258" r:id="rId4"/>
    <p:sldId id="259" r:id="rId5"/>
    <p:sldId id="260" r:id="rId6"/>
    <p:sldId id="384" r:id="rId7"/>
    <p:sldId id="403" r:id="rId8"/>
    <p:sldId id="404" r:id="rId9"/>
    <p:sldId id="405" r:id="rId10"/>
    <p:sldId id="406" r:id="rId11"/>
    <p:sldId id="407" r:id="rId12"/>
    <p:sldId id="413" r:id="rId13"/>
    <p:sldId id="414" r:id="rId14"/>
    <p:sldId id="415" r:id="rId15"/>
    <p:sldId id="416" r:id="rId16"/>
    <p:sldId id="417" r:id="rId17"/>
    <p:sldId id="389" r:id="rId18"/>
    <p:sldId id="261" r:id="rId19"/>
    <p:sldId id="408" r:id="rId20"/>
    <p:sldId id="262" r:id="rId21"/>
    <p:sldId id="410" r:id="rId22"/>
    <p:sldId id="411" r:id="rId23"/>
    <p:sldId id="418" r:id="rId24"/>
    <p:sldId id="264" r:id="rId25"/>
    <p:sldId id="392" r:id="rId26"/>
    <p:sldId id="409" r:id="rId27"/>
    <p:sldId id="391" r:id="rId28"/>
    <p:sldId id="400" r:id="rId29"/>
    <p:sldId id="41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77" d="100"/>
          <a:sy n="77" d="100"/>
        </p:scale>
        <p:origin x="12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37133-A870-4B8D-87A6-42CE447B98E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1C2A7-CDBE-4B14-ADCC-360A1915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180293-0820-43BB-AB21-AD7BEE06931A}" type="slidenum">
              <a:rPr lang="fi-FI"/>
              <a:pPr/>
              <a:t>1</a:t>
            </a:fld>
            <a:endParaRPr lang="fi-FI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E5E009-7155-483C-AB47-895B7DBA46CC}" type="slidenum">
              <a:rPr lang="fi-FI"/>
              <a:pPr/>
              <a:t>3</a:t>
            </a:fld>
            <a:endParaRPr lang="fi-FI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4096" cy="411242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C35251-8C06-4F4A-A2E3-731A6799BF93}" type="slidenum">
              <a:rPr lang="fi-FI"/>
              <a:pPr/>
              <a:t>13</a:t>
            </a:fld>
            <a:endParaRPr lang="fi-FI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2656" cy="41110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C35251-8C06-4F4A-A2E3-731A6799BF93}" type="slidenum">
              <a:rPr lang="fi-FI"/>
              <a:pPr/>
              <a:t>14</a:t>
            </a:fld>
            <a:endParaRPr lang="fi-FI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2656" cy="41110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C35251-8C06-4F4A-A2E3-731A6799BF93}" type="slidenum">
              <a:rPr lang="fi-FI"/>
              <a:pPr/>
              <a:t>15</a:t>
            </a:fld>
            <a:endParaRPr lang="fi-FI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2656" cy="41110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C35251-8C06-4F4A-A2E3-731A6799BF93}" type="slidenum">
              <a:rPr lang="fi-FI"/>
              <a:pPr/>
              <a:t>16</a:t>
            </a:fld>
            <a:endParaRPr lang="fi-FI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2656" cy="41110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CC8147-07D6-4621-A627-84365AD1CC58}" type="slidenum">
              <a:rPr lang="fi-FI"/>
              <a:pPr/>
              <a:t>18</a:t>
            </a:fld>
            <a:endParaRPr lang="fi-FI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2656" cy="41110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384B09-D402-4DA3-B080-48AC9CA26F52}" type="slidenum">
              <a:rPr lang="fi-FI"/>
              <a:pPr/>
              <a:t>20</a:t>
            </a:fld>
            <a:endParaRPr lang="fi-FI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2656" cy="41110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36AADF-E0B7-485C-A803-B27A68E15128}" type="slidenum">
              <a:rPr lang="fi-FI"/>
              <a:pPr/>
              <a:t>24</a:t>
            </a:fld>
            <a:endParaRPr lang="fi-FI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2656" cy="41110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569276"/>
          </a:xfrm>
          <a:ln/>
        </p:spPr>
        <p:txBody>
          <a:bodyPr lIns="82945" tIns="35268" rIns="82945"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What is Device Driver 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638800"/>
          </a:xfrm>
          <a:ln/>
        </p:spPr>
        <p:txBody>
          <a:bodyPr lIns="82945" tIns="41473" rIns="82945" bIns="41473">
            <a:noAutofit/>
          </a:bodyPr>
          <a:lstStyle/>
          <a:p>
            <a:pPr marL="388806" indent="-293764">
              <a:buClr>
                <a:srgbClr val="FF6309"/>
              </a:buClr>
              <a:buSzPct val="45000"/>
              <a:buFont typeface="Wingdings" pitchFamily="2" charset="2"/>
              <a:buChar char="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fi-FI" sz="2400" dirty="0">
                <a:latin typeface="Times New Roman" pitchFamily="18" charset="0"/>
                <a:cs typeface="Times New Roman" pitchFamily="18" charset="0"/>
              </a:rPr>
              <a:t>A Device Driver is glue between an OS and its I/O devices.</a:t>
            </a:r>
          </a:p>
          <a:p>
            <a:pPr marL="388806" indent="-293764">
              <a:buClr>
                <a:srgbClr val="FF6309"/>
              </a:buClr>
              <a:buSzPct val="45000"/>
              <a:buFont typeface="Wingdings" pitchFamily="2" charset="2"/>
              <a:buChar char="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fi-FI" sz="2400" dirty="0">
                <a:latin typeface="Times New Roman" pitchFamily="18" charset="0"/>
                <a:cs typeface="Times New Roman" pitchFamily="18" charset="0"/>
              </a:rPr>
              <a:t>Device drivers communicate directly with devices.</a:t>
            </a:r>
          </a:p>
          <a:p>
            <a:pPr marL="388806" indent="-293764">
              <a:buClr>
                <a:srgbClr val="FF6309"/>
              </a:buClr>
              <a:buSzPct val="45000"/>
              <a:buFont typeface="Wingdings" pitchFamily="2" charset="2"/>
              <a:buChar char="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fi-FI" sz="2400" dirty="0">
                <a:latin typeface="Times New Roman" pitchFamily="18" charset="0"/>
                <a:cs typeface="Times New Roman" pitchFamily="18" charset="0"/>
              </a:rPr>
              <a:t>A device is a physical or logical entity that requires control, resource management, or both from the operating system (OS).</a:t>
            </a:r>
          </a:p>
          <a:p>
            <a:pPr marL="388806" indent="-293764">
              <a:buClr>
                <a:srgbClr val="FF6309"/>
              </a:buClr>
              <a:buSzPct val="45000"/>
              <a:buFont typeface="Wingdings" pitchFamily="2" charset="2"/>
              <a:buChar char="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fi-FI" sz="2400" dirty="0">
                <a:latin typeface="Times New Roman" pitchFamily="18" charset="0"/>
                <a:cs typeface="Times New Roman" pitchFamily="18" charset="0"/>
              </a:rPr>
              <a:t> A device driver is a software module that manages the operation of a virtual or physical device, a protocol, or a service. </a:t>
            </a:r>
          </a:p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Device driver act as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</a:rPr>
              <a:t>translators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converting the generic requests received from the operating system into commands that specific peripheral controllers can understand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software interface for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devices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&amp; other computer programs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hardware functions without knowing the implementation details of hardware.</a:t>
            </a:r>
          </a:p>
          <a:p>
            <a:pPr marL="468630" indent="-285750"/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marL="388806" indent="-293764">
              <a:buClr>
                <a:srgbClr val="FF6309"/>
              </a:buClr>
              <a:buSzPct val="45000"/>
              <a:buFont typeface="Wingdings" pitchFamily="2" charset="2"/>
              <a:buChar char="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fi-FI" sz="2400" dirty="0">
              <a:latin typeface="Times New Roman" pitchFamily="18" charset="0"/>
              <a:cs typeface="Times New Roman" pitchFamily="18" charset="0"/>
            </a:endParaRPr>
          </a:p>
          <a:p>
            <a:pPr marL="388806" indent="-293764">
              <a:lnSpc>
                <a:spcPct val="84000"/>
              </a:lnSpc>
              <a:spcBef>
                <a:spcPts val="1089"/>
              </a:spcBef>
              <a:spcAft>
                <a:spcPct val="0"/>
              </a:spcAft>
              <a:buClrTx/>
              <a:buNone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fi-FI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interface of a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876800"/>
          </a:xfrm>
        </p:spPr>
        <p:txBody>
          <a:bodyPr/>
          <a:lstStyle/>
          <a:p>
            <a:r>
              <a:rPr lang="en-US" dirty="0"/>
              <a:t>Since Linux follows the UNIX model, and in UNIX everything is a file, users talk with device drivers through device files.</a:t>
            </a:r>
          </a:p>
          <a:p>
            <a:pPr lvl="0"/>
            <a:r>
              <a:rPr lang="en-US" dirty="0"/>
              <a:t>Device files are a mechanism, supplied by the kernel precisely for this direct User-Driver interface.</a:t>
            </a:r>
          </a:p>
          <a:p>
            <a:r>
              <a:rPr lang="en-US" dirty="0"/>
              <a:t> Most device drivers are written as a single source file.</a:t>
            </a:r>
          </a:p>
        </p:txBody>
      </p:sp>
    </p:spTree>
    <p:extLst>
      <p:ext uri="{BB962C8B-B14F-4D97-AF65-F5344CB8AC3E}">
        <p14:creationId xmlns:p14="http://schemas.microsoft.com/office/powerpoint/2010/main" val="347021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u="sng" dirty="0"/>
              <a:t>initial part of the driver </a:t>
            </a:r>
            <a:r>
              <a:rPr lang="en-US" dirty="0"/>
              <a:t>is sometimes called the </a:t>
            </a:r>
            <a:r>
              <a:rPr lang="en-US" i="1" dirty="0"/>
              <a:t>prologue</a:t>
            </a:r>
            <a:r>
              <a:rPr lang="en-US" dirty="0"/>
              <a:t>. </a:t>
            </a:r>
          </a:p>
          <a:p>
            <a:r>
              <a:rPr lang="en-US" dirty="0"/>
              <a:t>The prologue is everything before the first routine and like most C programs contains:</a:t>
            </a:r>
          </a:p>
          <a:p>
            <a:pPr lvl="1"/>
            <a:r>
              <a:rPr lang="en-US" dirty="0"/>
              <a:t>#include directives referencing header files which define various kernel data types and structures</a:t>
            </a:r>
          </a:p>
          <a:p>
            <a:pPr lvl="1"/>
            <a:r>
              <a:rPr lang="en-US" dirty="0"/>
              <a:t>#define directives that provide mnemonic names for various constants used in the driver</a:t>
            </a:r>
          </a:p>
          <a:p>
            <a:pPr lvl="1"/>
            <a:r>
              <a:rPr lang="en-US" dirty="0"/>
              <a:t>Declarations of variables and data structures</a:t>
            </a:r>
          </a:p>
          <a:p>
            <a:r>
              <a:rPr lang="en-US" dirty="0"/>
              <a:t>The remaining parts of the driver are the entry points (C functions referenced by the OS) &amp; routines (C functions private to the driver)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driver defines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POINTS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set of functions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parameters passed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device drivers through entry points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1.Device Parameters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2.Channel ID if it is multiplexed 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device driver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3.Extension parameter(Rarely used) –  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provides calls to extended subroutines</a:t>
            </a:r>
          </a:p>
        </p:txBody>
      </p:sp>
    </p:spTree>
    <p:extLst>
      <p:ext uri="{BB962C8B-B14F-4D97-AF65-F5344CB8AC3E}">
        <p14:creationId xmlns:p14="http://schemas.microsoft.com/office/powerpoint/2010/main" val="15865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Entry Points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029199"/>
          </a:xfrm>
          <a:ln/>
        </p:spPr>
        <p:txBody>
          <a:bodyPr/>
          <a:lstStyle/>
          <a:p>
            <a:pPr lvl="0"/>
            <a:r>
              <a:rPr lang="en-US" sz="2800" dirty="0" err="1"/>
              <a:t>init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init</a:t>
            </a:r>
            <a:r>
              <a:rPr lang="en-US" sz="2400" dirty="0"/>
              <a:t> entry point is called by the kernel immediately after the system is booted. </a:t>
            </a:r>
          </a:p>
          <a:p>
            <a:pPr lvl="1"/>
            <a:r>
              <a:rPr lang="en-US" sz="2400" dirty="0"/>
              <a:t>It provides the driver with an opportunity to </a:t>
            </a:r>
            <a:r>
              <a:rPr lang="en-US" sz="2400" u="sng" dirty="0"/>
              <a:t>initialize the driver &amp; the hardware</a:t>
            </a:r>
            <a:r>
              <a:rPr lang="en-US" sz="2400" dirty="0"/>
              <a:t> as well as to display messages announcing the presence of the driver and hardware.</a:t>
            </a:r>
          </a:p>
          <a:p>
            <a:r>
              <a:rPr lang="en-US" sz="2800" dirty="0"/>
              <a:t> start()</a:t>
            </a:r>
          </a:p>
          <a:p>
            <a:pPr lvl="1"/>
            <a:r>
              <a:rPr lang="en-US" sz="2400" dirty="0"/>
              <a:t>The start entry point is called by the kernel late in the boot strap sequence when more system services are available.</a:t>
            </a:r>
          </a:p>
          <a:p>
            <a:pPr lvl="1"/>
            <a:r>
              <a:rPr lang="en-US" sz="2400" dirty="0"/>
              <a:t> It provides the driver with an opportunity to perform </a:t>
            </a:r>
            <a:r>
              <a:rPr lang="en-US" sz="2400" u="sng" dirty="0"/>
              <a:t>initialization that requires more system services </a:t>
            </a:r>
            <a:r>
              <a:rPr lang="en-US" sz="2400" dirty="0"/>
              <a:t>than are available at the time when </a:t>
            </a:r>
            <a:r>
              <a:rPr lang="en-US" sz="2400" dirty="0" err="1"/>
              <a:t>init</a:t>
            </a:r>
            <a:r>
              <a:rPr lang="en-US" sz="2400" dirty="0"/>
              <a:t> is called.</a:t>
            </a:r>
          </a:p>
        </p:txBody>
      </p:sp>
    </p:spTree>
    <p:extLst>
      <p:ext uri="{BB962C8B-B14F-4D97-AF65-F5344CB8AC3E}">
        <p14:creationId xmlns:p14="http://schemas.microsoft.com/office/powerpoint/2010/main" val="1165859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Entry Points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47799"/>
            <a:ext cx="9144000" cy="4929191"/>
          </a:xfrm>
          <a:ln/>
        </p:spPr>
        <p:txBody>
          <a:bodyPr/>
          <a:lstStyle/>
          <a:p>
            <a:pPr lvl="0"/>
            <a:r>
              <a:rPr lang="en-US" sz="2800" dirty="0"/>
              <a:t>open(</a:t>
            </a:r>
            <a:r>
              <a:rPr lang="en-US" sz="2800" dirty="0" err="1"/>
              <a:t>dev</a:t>
            </a:r>
            <a:r>
              <a:rPr lang="en-US" sz="2800" dirty="0"/>
              <a:t>, flag, id)</a:t>
            </a:r>
          </a:p>
          <a:p>
            <a:pPr lvl="1"/>
            <a:r>
              <a:rPr lang="en-US" sz="2400" dirty="0"/>
              <a:t> The open entry point is called by the kernel whenever a user process performs an open system call on </a:t>
            </a:r>
            <a:r>
              <a:rPr lang="en-US" sz="2400" u="sng" dirty="0"/>
              <a:t>a special file that is related to the driver.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It provides the driver with an opportunity to perform initialization that need to occur prior to handling read and write system calls.</a:t>
            </a:r>
          </a:p>
          <a:p>
            <a:r>
              <a:rPr lang="en-US" sz="2800" dirty="0"/>
              <a:t>  close(</a:t>
            </a:r>
            <a:r>
              <a:rPr lang="en-US" sz="2800" dirty="0" err="1"/>
              <a:t>dev</a:t>
            </a:r>
            <a:r>
              <a:rPr lang="en-US" sz="2800" dirty="0"/>
              <a:t>, flag, id)</a:t>
            </a:r>
          </a:p>
          <a:p>
            <a:pPr lvl="1"/>
            <a:r>
              <a:rPr lang="en-US" sz="2400" dirty="0"/>
              <a:t>The close entry point is called by the kernel when the last user process that has the driver open performs a close system call.</a:t>
            </a:r>
          </a:p>
          <a:p>
            <a:pPr lvl="1"/>
            <a:r>
              <a:rPr lang="en-US" sz="2400" dirty="0"/>
              <a:t> It provides the driver with an opportunity to </a:t>
            </a:r>
            <a:r>
              <a:rPr lang="en-US" sz="2400" u="sng" dirty="0"/>
              <a:t>release resources</a:t>
            </a:r>
            <a:r>
              <a:rPr lang="en-US" sz="2400" dirty="0"/>
              <a:t> that may be needed only while the device is open.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1578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Entry Points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772661"/>
          </a:xfrm>
          <a:ln/>
        </p:spPr>
        <p:txBody>
          <a:bodyPr>
            <a:normAutofit fontScale="77500" lnSpcReduction="20000"/>
          </a:bodyPr>
          <a:lstStyle/>
          <a:p>
            <a:r>
              <a:rPr lang="en-US" dirty="0"/>
              <a:t> halt()</a:t>
            </a:r>
          </a:p>
          <a:p>
            <a:pPr lvl="1"/>
            <a:r>
              <a:rPr lang="en-US" dirty="0"/>
              <a:t>The halt entry point is called by the kernel just before the system is shut down. </a:t>
            </a:r>
          </a:p>
          <a:p>
            <a:r>
              <a:rPr lang="en-US" dirty="0" err="1"/>
              <a:t>intr</a:t>
            </a:r>
            <a:r>
              <a:rPr lang="en-US" dirty="0"/>
              <a:t>(vector)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intr</a:t>
            </a:r>
            <a:r>
              <a:rPr lang="en-US" dirty="0"/>
              <a:t> entry point is called by the kernel whenever an interrupt is received from the hardware. </a:t>
            </a:r>
          </a:p>
          <a:p>
            <a:r>
              <a:rPr lang="en-US" dirty="0"/>
              <a:t>read(</a:t>
            </a:r>
            <a:r>
              <a:rPr lang="en-US" dirty="0" err="1"/>
              <a:t>dev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read entry point is called by the kernel whenever a user process performs </a:t>
            </a:r>
            <a:r>
              <a:rPr lang="en-US" u="sng" dirty="0"/>
              <a:t>a read system call on a special file </a:t>
            </a:r>
            <a:r>
              <a:rPr lang="en-US" dirty="0"/>
              <a:t>that is related to the driver. </a:t>
            </a:r>
          </a:p>
          <a:p>
            <a:r>
              <a:rPr lang="en-US" dirty="0"/>
              <a:t>write(</a:t>
            </a:r>
            <a:r>
              <a:rPr lang="en-US" dirty="0" err="1"/>
              <a:t>dev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write entry point is called by the kernel whenever a user process performs </a:t>
            </a:r>
            <a:r>
              <a:rPr lang="en-US" u="sng" dirty="0"/>
              <a:t>a write system call on a special file </a:t>
            </a:r>
            <a:r>
              <a:rPr lang="en-US" dirty="0"/>
              <a:t>that is related to the driver.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1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Entry Points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772661"/>
          </a:xfrm>
          <a:ln/>
        </p:spPr>
        <p:txBody>
          <a:bodyPr/>
          <a:lstStyle/>
          <a:p>
            <a:r>
              <a:rPr lang="en-US" sz="2800" dirty="0" err="1"/>
              <a:t>ioctl</a:t>
            </a:r>
            <a:r>
              <a:rPr lang="en-US" sz="2800" dirty="0"/>
              <a:t>(</a:t>
            </a:r>
            <a:r>
              <a:rPr lang="en-US" sz="2800" dirty="0" err="1"/>
              <a:t>dev</a:t>
            </a:r>
            <a:r>
              <a:rPr lang="en-US" sz="2800" dirty="0"/>
              <a:t>, </a:t>
            </a:r>
            <a:r>
              <a:rPr lang="en-US" sz="2800" dirty="0" err="1"/>
              <a:t>cmd</a:t>
            </a:r>
            <a:r>
              <a:rPr lang="en-US" sz="2800" dirty="0"/>
              <a:t>, </a:t>
            </a:r>
            <a:r>
              <a:rPr lang="en-US" sz="2800" dirty="0" err="1"/>
              <a:t>arg</a:t>
            </a:r>
            <a:r>
              <a:rPr lang="en-US" sz="2800" dirty="0"/>
              <a:t>, mode)</a:t>
            </a:r>
          </a:p>
          <a:p>
            <a:pPr lvl="1"/>
            <a:r>
              <a:rPr lang="en-US" sz="2400" dirty="0"/>
              <a:t>Input/output control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ioctl</a:t>
            </a:r>
            <a:r>
              <a:rPr lang="en-US" sz="2400" dirty="0"/>
              <a:t> entry point is called by the kernel whenever a user process performs an </a:t>
            </a:r>
            <a:r>
              <a:rPr lang="en-US" sz="2400" dirty="0" err="1"/>
              <a:t>ioctl</a:t>
            </a:r>
            <a:r>
              <a:rPr lang="en-US" sz="2400" dirty="0"/>
              <a:t> system call on a special file that is related to the driver.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ioctl</a:t>
            </a:r>
            <a:r>
              <a:rPr lang="en-US" sz="2400" dirty="0"/>
              <a:t> calls are used to pass special requests to the driver or to </a:t>
            </a:r>
            <a:r>
              <a:rPr lang="en-US" sz="2400" u="sng" dirty="0"/>
              <a:t>obtain information on the configuration or status of the device and driver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233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Device Drivers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Drivers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Drivers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Drivers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7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797876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Types of Device Drivers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867401"/>
          </a:xfrm>
          <a:ln/>
        </p:spPr>
        <p:txBody>
          <a:bodyPr>
            <a:normAutofit/>
          </a:bodyPr>
          <a:lstStyle/>
          <a:p>
            <a:pPr marL="387366" indent="-292325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fi-FI" dirty="0"/>
              <a:t>The kernel data structures that are accessed and the entry points that the driver can provide vary between the various types of drivers.</a:t>
            </a:r>
          </a:p>
          <a:p>
            <a:pPr marL="387366" indent="-292325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fi-FI" dirty="0"/>
              <a:t>These differences affect the type of devices that can be supported with each interface.</a:t>
            </a:r>
          </a:p>
        </p:txBody>
      </p:sp>
    </p:spTree>
    <p:extLst>
      <p:ext uri="{BB962C8B-B14F-4D97-AF65-F5344CB8AC3E}">
        <p14:creationId xmlns:p14="http://schemas.microsoft.com/office/powerpoint/2010/main" val="2773103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6677"/>
            <a:ext cx="3886200" cy="476028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Device driver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sending and receiving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characters</a:t>
            </a:r>
          </a:p>
          <a:p>
            <a:pPr marL="1371600" lvl="3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Serial Port</a:t>
            </a: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Card</a:t>
            </a: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transfe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data to and from users process, no need of buffering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is transferred should be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in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6677"/>
            <a:ext cx="3886200" cy="476028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Device Driver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sending and receiving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blocks of data</a:t>
            </a:r>
          </a:p>
          <a:p>
            <a:pPr lvl="1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Eg:Hard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Cameras</a:t>
            </a:r>
          </a:p>
          <a:p>
            <a:pPr lvl="1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Transfer: using buffer cache</a:t>
            </a:r>
          </a:p>
          <a:p>
            <a:pPr marL="228600" lvl="1">
              <a:spcBef>
                <a:spcPts val="10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 to operate in I/O supporting block transfer of data</a:t>
            </a:r>
          </a:p>
          <a:p>
            <a:pPr marL="228600" lvl="1">
              <a:spcBef>
                <a:spcPts val="10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block device drivers</a:t>
            </a:r>
          </a:p>
          <a:p>
            <a:pPr marL="228600" lvl="1">
              <a:spcBef>
                <a:spcPts val="1000"/>
              </a:spcBef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8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parts of device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specific part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 remains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across all OS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understanding and decoding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software programming</a:t>
            </a:r>
          </a:p>
          <a:p>
            <a:pPr marL="457200" lvl="1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specific part</a:t>
            </a:r>
          </a:p>
          <a:p>
            <a:pPr marL="685800" lvl="2">
              <a:spcBef>
                <a:spcPts val="10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Linux device drivers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system calls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boundary line between kernel space and user space of Linux.</a:t>
            </a:r>
          </a:p>
        </p:txBody>
      </p:sp>
    </p:spTree>
    <p:extLst>
      <p:ext uri="{BB962C8B-B14F-4D97-AF65-F5344CB8AC3E}">
        <p14:creationId xmlns:p14="http://schemas.microsoft.com/office/powerpoint/2010/main" val="32118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Block Drivers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4444307"/>
          </a:xfrm>
          <a:ln/>
        </p:spPr>
        <p:txBody>
          <a:bodyPr/>
          <a:lstStyle/>
          <a:p>
            <a:pPr marL="387366" indent="-292325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fi-FI" dirty="0"/>
              <a:t>It communicate with OS through a collection of fixed-sized buffers.</a:t>
            </a:r>
          </a:p>
          <a:p>
            <a:pPr marL="387366" indent="-292325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fi-FI" sz="2200" dirty="0">
                <a:latin typeface="Times New Roman" pitchFamily="16" charset="0"/>
              </a:rPr>
              <a:t>For example, </a:t>
            </a:r>
            <a:r>
              <a:rPr lang="fi-FI" sz="2200" b="1" dirty="0">
                <a:latin typeface="Times New Roman" pitchFamily="16" charset="0"/>
              </a:rPr>
              <a:t>disks</a:t>
            </a:r>
            <a:r>
              <a:rPr lang="fi-FI" sz="2200" dirty="0">
                <a:latin typeface="Times New Roman" pitchFamily="16" charset="0"/>
              </a:rPr>
              <a:t> are commonly implemented as block devices.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0" y="2612434"/>
            <a:ext cx="7837920" cy="424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656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Block 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791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 </a:t>
            </a:r>
            <a:r>
              <a:rPr lang="en-US" b="1" dirty="0"/>
              <a:t>block device driver</a:t>
            </a:r>
            <a:r>
              <a:rPr lang="en-US" dirty="0"/>
              <a:t> provides </a:t>
            </a:r>
            <a:r>
              <a:rPr lang="en-US" i="1" dirty="0"/>
              <a:t>structured</a:t>
            </a:r>
            <a:r>
              <a:rPr lang="en-US" dirty="0"/>
              <a:t> access to the underlying hardware.</a:t>
            </a:r>
          </a:p>
          <a:p>
            <a:pPr algn="just"/>
            <a:r>
              <a:rPr lang="en-US" dirty="0"/>
              <a:t> Block drivers support addressable block-oriented I/O (e.g., </a:t>
            </a:r>
            <a:r>
              <a:rPr lang="en-US" i="1" dirty="0"/>
              <a:t>read block number</a:t>
            </a:r>
            <a:r>
              <a:rPr lang="en-US" dirty="0"/>
              <a:t>, </a:t>
            </a:r>
            <a:r>
              <a:rPr lang="en-US" i="1" dirty="0"/>
              <a:t>write block number</a:t>
            </a:r>
            <a:r>
              <a:rPr lang="en-US" dirty="0"/>
              <a:t>) and exhibit persistence of data. </a:t>
            </a:r>
          </a:p>
          <a:p>
            <a:pPr algn="just"/>
            <a:r>
              <a:rPr lang="en-US" dirty="0"/>
              <a:t>Block I/O lends itself to caching frequently used blocks in memory.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buffer cache</a:t>
            </a:r>
            <a:r>
              <a:rPr lang="en-US" dirty="0"/>
              <a:t> is a pool of kernel memory that is allocated to hold frequently used blocks from block devices. </a:t>
            </a:r>
          </a:p>
          <a:p>
            <a:pPr algn="just"/>
            <a:r>
              <a:rPr lang="fi-FI" dirty="0">
                <a:latin typeface="Times New Roman" pitchFamily="16" charset="0"/>
              </a:rPr>
              <a:t>Block drivers are used primarly to support devices that can contain file systems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91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"/>
            <a:ext cx="7886700" cy="83820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Device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8674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provide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lvl="1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cache &amp; file operation interface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device vector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registered block devices maintained by OS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device data structure</a:t>
            </a:r>
          </a:p>
          <a:p>
            <a:pPr lvl="2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cache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wishes to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from a registered device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adds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data structure on to the block device structure</a:t>
            </a:r>
          </a:p>
          <a:p>
            <a:pPr lvl="2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 request data structur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pointer to a list of request from buffer cache 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driver to read and write block of data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device completed a request it must remove each of the request from request structure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40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5" y="-228600"/>
            <a:ext cx="83058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6096000"/>
          </a:xfrm>
        </p:spPr>
        <p:txBody>
          <a:bodyPr>
            <a:noAutofit/>
          </a:bodyPr>
          <a:lstStyle/>
          <a:p>
            <a:r>
              <a:rPr lang="en-US" sz="3600" b="1" dirty="0"/>
              <a:t>The Operating System/Driver Interface</a:t>
            </a:r>
            <a:endParaRPr lang="en-US" sz="3600" dirty="0"/>
          </a:p>
          <a:p>
            <a:pPr lvl="1"/>
            <a:r>
              <a:rPr lang="en-US" dirty="0"/>
              <a:t>Block drivers may provide all of the entry points that are available to character drivers with the exception of read and write. </a:t>
            </a:r>
          </a:p>
          <a:p>
            <a:pPr lvl="1"/>
            <a:r>
              <a:rPr lang="en-US" dirty="0"/>
              <a:t>With block drivers, the function of these entry points is handled by a single </a:t>
            </a:r>
            <a:r>
              <a:rPr lang="en-US" u="sng" dirty="0"/>
              <a:t>strategy entry point </a:t>
            </a:r>
            <a:r>
              <a:rPr lang="en-US" dirty="0"/>
              <a:t>that is </a:t>
            </a:r>
            <a:r>
              <a:rPr lang="en-US" b="1" dirty="0"/>
              <a:t>responsible for processing both read and write requests</a:t>
            </a:r>
            <a:r>
              <a:rPr lang="en-US" dirty="0"/>
              <a:t>. The strategy entry point is mandatory for all block drivers.</a:t>
            </a:r>
          </a:p>
          <a:p>
            <a:pPr lvl="1"/>
            <a:r>
              <a:rPr lang="en-US" dirty="0"/>
              <a:t>In addition, block drivers must supply a </a:t>
            </a:r>
            <a:r>
              <a:rPr lang="en-US" u="sng" dirty="0"/>
              <a:t>print entry point </a:t>
            </a:r>
            <a:r>
              <a:rPr lang="en-US" dirty="0"/>
              <a:t>that may be used by the kernel </a:t>
            </a:r>
            <a:r>
              <a:rPr lang="en-US" b="1" dirty="0"/>
              <a:t>to report errors related to the device driver.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14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Character Drivers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914401"/>
            <a:ext cx="8228160" cy="5134236"/>
          </a:xfrm>
          <a:ln/>
        </p:spPr>
        <p:txBody>
          <a:bodyPr>
            <a:normAutofit/>
          </a:bodyPr>
          <a:lstStyle/>
          <a:p>
            <a:pPr marL="387366" indent="-292325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fi-FI" sz="2400" dirty="0"/>
              <a:t>It can handle I/O requests of arbitary size and can be used to support almost any type of device.</a:t>
            </a:r>
          </a:p>
          <a:p>
            <a:pPr marL="387366" indent="-292325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fi-FI" sz="2400" dirty="0"/>
              <a:t>Mostly used devices,Line Printers</a:t>
            </a:r>
          </a:p>
          <a:p>
            <a:r>
              <a:rPr lang="en-US" sz="2400" dirty="0"/>
              <a:t>A character (char) device is one that can be accessed as a stream of bytes (like a file); a char driver is in charge of implementing this behavior. </a:t>
            </a:r>
          </a:p>
          <a:p>
            <a:r>
              <a:rPr lang="en-US" sz="2400" dirty="0"/>
              <a:t>Such a driver usually implements at least the </a:t>
            </a:r>
            <a:r>
              <a:rPr lang="en-US" sz="2400" i="1" dirty="0"/>
              <a:t>open</a:t>
            </a:r>
            <a:r>
              <a:rPr lang="en-US" sz="2400" dirty="0"/>
              <a:t>, </a:t>
            </a:r>
            <a:r>
              <a:rPr lang="en-US" sz="2400" i="1" dirty="0"/>
              <a:t>close</a:t>
            </a:r>
            <a:r>
              <a:rPr lang="en-US" sz="2400" dirty="0"/>
              <a:t>, </a:t>
            </a:r>
            <a:r>
              <a:rPr lang="en-US" sz="2400" i="1" dirty="0"/>
              <a:t>read</a:t>
            </a:r>
            <a:r>
              <a:rPr lang="en-US" sz="2400" dirty="0"/>
              <a:t>, and </a:t>
            </a:r>
            <a:r>
              <a:rPr lang="en-US" sz="2400" i="1" dirty="0"/>
              <a:t>write </a:t>
            </a:r>
            <a:r>
              <a:rPr lang="en-US" sz="2400" dirty="0"/>
              <a:t>system </a:t>
            </a:r>
            <a:r>
              <a:rPr lang="en-US" dirty="0"/>
              <a:t>calls.</a:t>
            </a:r>
          </a:p>
          <a:p>
            <a:endParaRPr lang="en-US" dirty="0"/>
          </a:p>
          <a:p>
            <a:pPr marL="387366" indent="-292325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endParaRPr lang="fi-FI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82412"/>
            <a:ext cx="8610600" cy="35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573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device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oriented or character oriented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sending and receiving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and no need of buffer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as files called as character device file(CDF)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use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system calls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character device file to open, to read from ,to write to them and to close them</a:t>
            </a:r>
          </a:p>
          <a:p>
            <a:r>
              <a:rPr lang="en-IN" dirty="0"/>
              <a:t>Device driver registers to Linux Kernel</a:t>
            </a:r>
          </a:p>
          <a:p>
            <a:pPr lvl="1"/>
            <a:r>
              <a:rPr lang="en-IN" dirty="0"/>
              <a:t>By adding an entry into the kernel</a:t>
            </a:r>
          </a:p>
          <a:p>
            <a:pPr lvl="2"/>
            <a:r>
              <a:rPr lang="en-IN" dirty="0"/>
              <a:t>Entry: data structure containing list of character devices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80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device driver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3135"/>
            <a:ext cx="7524482" cy="56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7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 Driver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326524"/>
            <a:ext cx="8532254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9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driver contains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software routines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needed to be able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the device.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 a device driver contains a number of main routines like a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routine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used to setup the device,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routine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to be able to read data from the device, and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routine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write data to the device.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may be either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 driven or just used as a polling routine.</a:t>
            </a:r>
          </a:p>
        </p:txBody>
      </p:sp>
    </p:spTree>
    <p:extLst>
      <p:ext uri="{BB962C8B-B14F-4D97-AF65-F5344CB8AC3E}">
        <p14:creationId xmlns:p14="http://schemas.microsoft.com/office/powerpoint/2010/main" val="4193697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always desirable  to split up the software into two parts,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that is hardware independent and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that is hardware dependent,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 it easier to replace one piece of the hardware without having to change the whole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lIns="82945" tIns="35268" rIns="8294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What is Device Driver 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326880" y="990600"/>
            <a:ext cx="8588520" cy="5562600"/>
          </a:xfrm>
          <a:ln/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26880" y="914400"/>
            <a:ext cx="8817120" cy="556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914400"/>
            <a:ext cx="8815387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019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862" cy="1111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Franklin Gothic Medium" pitchFamily="34" charset="0"/>
              </a:rPr>
              <a:t>Device Driver</a:t>
            </a:r>
            <a:br>
              <a:rPr lang="en-US" altLang="zh-TW" dirty="0">
                <a:latin typeface="Franklin Gothic Medium" pitchFamily="34" charset="0"/>
              </a:rPr>
            </a:br>
            <a:endParaRPr lang="zh-TW" altLang="en-US" b="0" dirty="0">
              <a:latin typeface="Franklin Gothic Medium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/>
          </a:bodyPr>
          <a:lstStyle/>
          <a:p>
            <a:pPr marL="697230" indent="-514350">
              <a:buFont typeface="+mj-lt"/>
              <a:buAutoNum type="arabicPeriod"/>
            </a:pPr>
            <a:r>
              <a:rPr lang="en-US" altLang="zh-TW" sz="2800" dirty="0"/>
              <a:t>The application software makes system calls to the operating system requesting services.</a:t>
            </a:r>
          </a:p>
          <a:p>
            <a:pPr marL="697230" indent="-514350">
              <a:buFont typeface="+mj-lt"/>
              <a:buAutoNum type="arabicPeriod"/>
            </a:pPr>
            <a:r>
              <a:rPr lang="en-US" altLang="zh-TW" sz="2800" dirty="0"/>
              <a:t>The operating system analyses these requests and when necessary issues request to appropriate device driver</a:t>
            </a:r>
          </a:p>
          <a:p>
            <a:pPr marL="697230" indent="-514350">
              <a:buFont typeface="+mj-lt"/>
              <a:buAutoNum type="arabicPeriod"/>
            </a:pPr>
            <a:r>
              <a:rPr lang="en-US" altLang="zh-TW" sz="2800" dirty="0"/>
              <a:t>The device driver in turn analyses these requests  from OS and when necessary issues commands to the hardware interface to perform the operations needed to service the request</a:t>
            </a:r>
          </a:p>
          <a:p>
            <a:pPr marL="742950" lvl="1" indent="-285750" eaLnBrk="1" hangingPunct="1">
              <a:buNone/>
            </a:pPr>
            <a:endParaRPr lang="en-US" altLang="zh-TW" sz="2800" b="0" dirty="0"/>
          </a:p>
          <a:p>
            <a:pPr marL="742950" lvl="1" indent="-285750" eaLnBrk="1" hangingPunct="1"/>
            <a:endParaRPr lang="en-US" altLang="zh-TW" sz="2800" b="0" dirty="0"/>
          </a:p>
          <a:p>
            <a:pPr eaLnBrk="1" hangingPunct="1"/>
            <a:endParaRPr lang="zh-TW" altLang="en-US" sz="2800" b="0" dirty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</p:spPr>
        <p:txBody>
          <a:bodyPr/>
          <a:lstStyle/>
          <a:p>
            <a:fld id="{0452F64D-B1FC-4FC1-A411-5727C78A66A1}" type="slidenum">
              <a:rPr lang="en-US" altLang="zh-TW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151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24862" cy="1111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Franklin Gothic Medium" pitchFamily="34" charset="0"/>
              </a:rPr>
              <a:t>Device Drivers and OS</a:t>
            </a:r>
            <a:br>
              <a:rPr lang="en-US" altLang="zh-TW" dirty="0">
                <a:latin typeface="Franklin Gothic Medium" pitchFamily="34" charset="0"/>
              </a:rPr>
            </a:br>
            <a:endParaRPr lang="zh-TW" altLang="en-US" b="0" dirty="0">
              <a:latin typeface="Franklin Gothic Medium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/>
              <a:t>D</a:t>
            </a:r>
            <a:r>
              <a:rPr lang="en-US" altLang="zh-TW" sz="2800" b="0" dirty="0"/>
              <a:t>evice drivers, simplifies the OS without directly interacting with hardware.</a:t>
            </a:r>
          </a:p>
          <a:p>
            <a:r>
              <a:rPr lang="en-US" altLang="zh-TW" sz="2800" dirty="0"/>
              <a:t>The Device drivers on the other hand does not have to worry about the many issues related to general I/O management, as these are handled by the OS</a:t>
            </a:r>
          </a:p>
          <a:p>
            <a:r>
              <a:rPr lang="en-US" altLang="zh-TW" sz="2800" b="0" dirty="0"/>
              <a:t>Finally</a:t>
            </a:r>
          </a:p>
          <a:p>
            <a:pPr lvl="1"/>
            <a:r>
              <a:rPr lang="en-US" altLang="zh-TW" sz="2800" b="0" dirty="0"/>
              <a:t>The OS can be written without any knowledge of the specific devices that will be connected</a:t>
            </a:r>
          </a:p>
          <a:p>
            <a:pPr lvl="1"/>
            <a:r>
              <a:rPr lang="en-US" altLang="zh-TW" sz="2800" dirty="0"/>
              <a:t>And the Device driver writer can connect any I/O device to the system without having to modify the OS.</a:t>
            </a:r>
            <a:endParaRPr lang="en-US" altLang="zh-TW" sz="2800" b="0" dirty="0"/>
          </a:p>
          <a:p>
            <a:pPr eaLnBrk="1" hangingPunct="1"/>
            <a:r>
              <a:rPr lang="en-US" altLang="zh-TW" sz="2800" b="0" dirty="0"/>
              <a:t>The result is a clean separation of responsibilities and the ability to add device drivers for new devices without changing the OS.</a:t>
            </a:r>
          </a:p>
          <a:p>
            <a:pPr eaLnBrk="1" hangingPunct="1"/>
            <a:endParaRPr lang="en-US" altLang="zh-TW" sz="2800" b="0" dirty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</p:spPr>
        <p:txBody>
          <a:bodyPr/>
          <a:lstStyle/>
          <a:p>
            <a:fld id="{0452F64D-B1FC-4FC1-A411-5727C78A66A1}" type="slidenum">
              <a:rPr lang="en-US" altLang="zh-TW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03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device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791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low-level device protocol details from the client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Unification: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similar devices look the same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(in cooperation with the OS):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authorised applications can use the device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(in cooperation with the 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applications can use the device concurrently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7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82"/>
            <a:ext cx="8229600" cy="1143000"/>
          </a:xfrm>
        </p:spPr>
        <p:txBody>
          <a:bodyPr/>
          <a:lstStyle/>
          <a:p>
            <a:r>
              <a:rPr lang="en-US" b="1" dirty="0"/>
              <a:t>Anatomy of a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Driver is a set of entry points (routines) that can be called by the OS. </a:t>
            </a:r>
          </a:p>
          <a:p>
            <a:pPr lvl="0"/>
            <a:r>
              <a:rPr lang="en-US" sz="2800" dirty="0"/>
              <a:t>The driver can also contain: </a:t>
            </a:r>
          </a:p>
          <a:p>
            <a:pPr lvl="1"/>
            <a:r>
              <a:rPr lang="en-US" dirty="0"/>
              <a:t>data structures private to the driver; </a:t>
            </a:r>
          </a:p>
          <a:p>
            <a:pPr lvl="1"/>
            <a:r>
              <a:rPr lang="en-US" dirty="0"/>
              <a:t>references to kernel data structures external to the driver; </a:t>
            </a:r>
          </a:p>
          <a:p>
            <a:pPr lvl="1"/>
            <a:r>
              <a:rPr lang="en-US" dirty="0"/>
              <a:t>and routines private to the driver.</a:t>
            </a:r>
          </a:p>
          <a:p>
            <a:r>
              <a:rPr lang="en-US" sz="2400" dirty="0"/>
              <a:t>A device driver has three sides: </a:t>
            </a:r>
          </a:p>
          <a:p>
            <a:pPr lvl="1"/>
            <a:r>
              <a:rPr lang="en-US" sz="2400" dirty="0"/>
              <a:t>one side talks to the rest of the kernel,</a:t>
            </a:r>
          </a:p>
          <a:p>
            <a:pPr lvl="1"/>
            <a:r>
              <a:rPr lang="en-US" sz="2400" dirty="0"/>
              <a:t>one talks to the hardware, </a:t>
            </a:r>
          </a:p>
          <a:p>
            <a:pPr lvl="1"/>
            <a:r>
              <a:rPr lang="en-US" sz="2400" dirty="0"/>
              <a:t>and one talks to the user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60" y="3657600"/>
            <a:ext cx="30480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18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driver should implement the following functions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1:OS/Driver communication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information as command/data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functions that kernel provides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2:Driver/hardware communication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information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talks to each other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3:Driver operations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Interrupting, scheduling, managing ,read , write , accepting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220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927"/>
            <a:ext cx="8229600" cy="907473"/>
          </a:xfrm>
        </p:spPr>
        <p:txBody>
          <a:bodyPr/>
          <a:lstStyle/>
          <a:p>
            <a:r>
              <a:rPr lang="en-US" b="1" dirty="0"/>
              <a:t>Kernel interface of a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334000"/>
          </a:xfrm>
        </p:spPr>
        <p:txBody>
          <a:bodyPr/>
          <a:lstStyle/>
          <a:p>
            <a:r>
              <a:rPr lang="en-US" dirty="0"/>
              <a:t>In order to talk to the kernel, the driver registers with the subsystem to respond to events. </a:t>
            </a:r>
          </a:p>
          <a:p>
            <a:r>
              <a:rPr lang="en-US" dirty="0"/>
              <a:t>Such an event might be the opening of a file, a page fault, the plugging in of a new USB device etc.</a:t>
            </a:r>
          </a:p>
          <a:p>
            <a:r>
              <a:rPr lang="en-US" b="1" dirty="0"/>
              <a:t>	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8839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85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1966</Words>
  <Application>Microsoft Office PowerPoint</Application>
  <PresentationFormat>On-screen Show (4:3)</PresentationFormat>
  <Paragraphs>201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Franklin Gothic Medium</vt:lpstr>
      <vt:lpstr>Times New Roman</vt:lpstr>
      <vt:lpstr>Wingdings</vt:lpstr>
      <vt:lpstr>Office Theme</vt:lpstr>
      <vt:lpstr>What is Device Driver ?</vt:lpstr>
      <vt:lpstr>Two parts of device driver</vt:lpstr>
      <vt:lpstr>What is Device Driver ?</vt:lpstr>
      <vt:lpstr>Device Driver </vt:lpstr>
      <vt:lpstr>Device Drivers and OS </vt:lpstr>
      <vt:lpstr>Functions of device driver</vt:lpstr>
      <vt:lpstr>Anatomy of a device driver</vt:lpstr>
      <vt:lpstr>Design Issue</vt:lpstr>
      <vt:lpstr>Kernel interface of a device driver</vt:lpstr>
      <vt:lpstr>User interface of a device driver</vt:lpstr>
      <vt:lpstr>Prologue</vt:lpstr>
      <vt:lpstr>Entry Points</vt:lpstr>
      <vt:lpstr>Entry Points</vt:lpstr>
      <vt:lpstr>Entry Points</vt:lpstr>
      <vt:lpstr>Entry Points</vt:lpstr>
      <vt:lpstr>Entry Points</vt:lpstr>
      <vt:lpstr>Types of Device Drivers</vt:lpstr>
      <vt:lpstr>Types of Device Drivers</vt:lpstr>
      <vt:lpstr>Device Driver Types</vt:lpstr>
      <vt:lpstr>Block Drivers</vt:lpstr>
      <vt:lpstr>Block device drivers</vt:lpstr>
      <vt:lpstr>Block Device driver</vt:lpstr>
      <vt:lpstr>PowerPoint Presentation</vt:lpstr>
      <vt:lpstr>Character Drivers</vt:lpstr>
      <vt:lpstr>Character device driver</vt:lpstr>
      <vt:lpstr>Character device driver</vt:lpstr>
      <vt:lpstr>Device Driver Types</vt:lpstr>
      <vt:lpstr>Device Driver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</dc:title>
  <dc:creator>sreedevi</dc:creator>
  <cp:lastModifiedBy>acer</cp:lastModifiedBy>
  <cp:revision>59</cp:revision>
  <dcterms:created xsi:type="dcterms:W3CDTF">2006-08-16T00:00:00Z</dcterms:created>
  <dcterms:modified xsi:type="dcterms:W3CDTF">2023-11-25T07:18:32Z</dcterms:modified>
</cp:coreProperties>
</file>