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0080625" cy="7559675"/>
  <p:notesSz cx="7559675" cy="10691813"/>
  <p:embeddedFontLst>
    <p:embeddedFont>
      <p:font typeface="Libre Franklin" pitchFamily="2" charset="0"/>
      <p:regular r:id="rId47"/>
      <p:bold r:id="rId48"/>
      <p:italic r:id="rId49"/>
      <p:boldItalic r:id="rId50"/>
    </p:embeddedFont>
    <p:embeddedFont>
      <p:font typeface="Libre Franklin Medium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h29wTYKc6Q56BIpkXs9Eq+VyPh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72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18125" cy="3981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Google Shape;21;n"/>
          <p:cNvSpPr txBox="1"/>
          <p:nvPr/>
        </p:nvSpPr>
        <p:spPr>
          <a:xfrm>
            <a:off x="0" y="0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n"/>
          <p:cNvSpPr txBox="1"/>
          <p:nvPr/>
        </p:nvSpPr>
        <p:spPr>
          <a:xfrm>
            <a:off x="4278312" y="0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 txBox="1"/>
          <p:nvPr/>
        </p:nvSpPr>
        <p:spPr>
          <a:xfrm>
            <a:off x="0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0" name="Google Shape;80;p1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12800"/>
            <a:ext cx="5321300" cy="3990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/>
          <p:nvPr/>
        </p:nvSpPr>
        <p:spPr>
          <a:xfrm>
            <a:off x="755650" y="5078412"/>
            <a:ext cx="6030912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46" name="Google Shape;146;p10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8" name="Google Shape;148;p10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54" name="Google Shape;154;p11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p11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78" name="Google Shape;178;p12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1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89" name="Google Shape;189;p13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97" name="Google Shape;197;p14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9" name="Google Shape;199;p14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220" name="Google Shape;220;p17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1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2" name="Google Shape;222;p17:notes"/>
          <p:cNvSpPr txBox="1"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234" name="Google Shape;234;p19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235" name="Google Shape;235;p19:notes"/>
          <p:cNvSpPr txBox="1"/>
          <p:nvPr/>
        </p:nvSpPr>
        <p:spPr>
          <a:xfrm>
            <a:off x="4281487" y="10155237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36" name="Google Shape;236;p19:notes"/>
          <p:cNvSpPr txBox="1"/>
          <p:nvPr/>
        </p:nvSpPr>
        <p:spPr>
          <a:xfrm>
            <a:off x="0" y="10155237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:notes"/>
          <p:cNvSpPr txBox="1"/>
          <p:nvPr/>
        </p:nvSpPr>
        <p:spPr>
          <a:xfrm>
            <a:off x="0" y="0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:notes"/>
          <p:cNvSpPr txBox="1"/>
          <p:nvPr/>
        </p:nvSpPr>
        <p:spPr>
          <a:xfrm>
            <a:off x="4283075" y="0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806450"/>
            <a:ext cx="5326063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0" name="Google Shape;240;p19:notes"/>
          <p:cNvSpPr txBox="1"/>
          <p:nvPr/>
        </p:nvSpPr>
        <p:spPr>
          <a:xfrm>
            <a:off x="1008062" y="5078412"/>
            <a:ext cx="5543550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88" name="Google Shape;88;p2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12800"/>
            <a:ext cx="5319712" cy="3989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/>
          <p:nvPr/>
        </p:nvSpPr>
        <p:spPr>
          <a:xfrm>
            <a:off x="755650" y="5078412"/>
            <a:ext cx="6029325" cy="47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248" name="Google Shape;248;p20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0" name="Google Shape;250;p20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258" name="Google Shape;258;p21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0" name="Google Shape;260;p21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268" name="Google Shape;268;p22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269" name="Google Shape;2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0" name="Google Shape;270;p22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285" name="Google Shape;2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292" name="Google Shape;292;p24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4" name="Google Shape;294;p24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301" name="Google Shape;301;p25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302" name="Google Shape;3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3" name="Google Shape;303;p25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310" name="Google Shape;310;p26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311" name="Google Shape;3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2" name="Google Shape;312;p26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321" name="Google Shape;321;p27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322" name="Google Shape;3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3" name="Google Shape;323;p27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337" name="Google Shape;337;p28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338" name="Google Shape;3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9" name="Google Shape;339;p28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p:sp>
        <p:nvSpPr>
          <p:cNvPr id="349" name="Google Shape;3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0" name="Google Shape;350;p2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p:sp>
        <p:nvSpPr>
          <p:cNvPr id="355" name="Google Shape;355;p30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p:sp>
        <p:nvSpPr>
          <p:cNvPr id="356" name="Google Shape;3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7" name="Google Shape;357;p30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  <p:sp>
        <p:nvSpPr>
          <p:cNvPr id="364" name="Google Shape;3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5" name="Google Shape;365;p3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p:sp>
        <p:nvSpPr>
          <p:cNvPr id="370" name="Google Shape;370;p32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p:sp>
        <p:nvSpPr>
          <p:cNvPr id="371" name="Google Shape;37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2" name="Google Shape;372;p32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  <p:sp>
        <p:nvSpPr>
          <p:cNvPr id="379" name="Google Shape;3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0" name="Google Shape;380;p3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  <p:sp>
        <p:nvSpPr>
          <p:cNvPr id="385" name="Google Shape;3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6" name="Google Shape;386;p3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  <p:sp>
        <p:nvSpPr>
          <p:cNvPr id="391" name="Google Shape;3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2" name="Google Shape;392;p3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08600" cy="3981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  <p:sp>
        <p:nvSpPr>
          <p:cNvPr id="402" name="Google Shape;402;p37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  <p:sp>
        <p:nvSpPr>
          <p:cNvPr id="403" name="Google Shape;40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4" name="Google Shape;404;p37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  <p:sp>
        <p:nvSpPr>
          <p:cNvPr id="414" name="Google Shape;414;p38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  <p:sp>
        <p:nvSpPr>
          <p:cNvPr id="415" name="Google Shape;41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6" name="Google Shape;416;p38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453" name="Google Shape;453;p39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454" name="Google Shape;45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55" name="Google Shape;455;p39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02" name="Google Shape;102;p4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1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  <p:sp>
        <p:nvSpPr>
          <p:cNvPr id="462" name="Google Shape;462;p40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  <p:sp>
        <p:nvSpPr>
          <p:cNvPr id="463" name="Google Shape;46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2413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4" name="Google Shape;464;p40:notes"/>
          <p:cNvSpPr txBox="1"/>
          <p:nvPr/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08600" cy="3981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08600" cy="3981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08600" cy="3981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08600" cy="3981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10" name="Google Shape;110;p5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12800"/>
            <a:ext cx="5319712" cy="3989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/>
          <p:nvPr/>
        </p:nvSpPr>
        <p:spPr>
          <a:xfrm>
            <a:off x="755650" y="5078412"/>
            <a:ext cx="6029325" cy="47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24" name="Google Shape;124;p7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812800"/>
            <a:ext cx="5310188" cy="3983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/>
        </p:nvSpPr>
        <p:spPr>
          <a:xfrm>
            <a:off x="4278312" y="10156825"/>
            <a:ext cx="3254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38" name="Google Shape;138;p9:notes"/>
          <p:cNvSpPr txBox="1"/>
          <p:nvPr/>
        </p:nvSpPr>
        <p:spPr>
          <a:xfrm>
            <a:off x="4278312" y="10156825"/>
            <a:ext cx="325596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1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0" name="Google Shape;140;p9:notes"/>
          <p:cNvSpPr txBox="1"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1387" cy="478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209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43987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4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4445000" cy="435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body" idx="2"/>
          </p:nvPr>
        </p:nvSpPr>
        <p:spPr>
          <a:xfrm>
            <a:off x="5100638" y="1768475"/>
            <a:ext cx="4446587" cy="435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209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5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209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43987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439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209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7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7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209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43987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439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4318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6"/>
          <p:cNvSpPr txBox="1"/>
          <p:nvPr/>
        </p:nvSpPr>
        <p:spPr>
          <a:xfrm>
            <a:off x="50323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6"/>
          <p:cNvSpPr txBox="1"/>
          <p:nvPr/>
        </p:nvSpPr>
        <p:spPr>
          <a:xfrm>
            <a:off x="3448050" y="6886575"/>
            <a:ext cx="31702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6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209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734475" y="3279775"/>
            <a:ext cx="90729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3496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CST30</a:t>
            </a:r>
            <a:r>
              <a:rPr lang="en-US" sz="2800" b="1"/>
              <a:t>5</a:t>
            </a: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SOFTWARE</a:t>
            </a:r>
            <a:b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425" y="1871662"/>
            <a:ext cx="75596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503237" y="306387"/>
            <a:ext cx="907256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Software Concept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357187" y="6161087"/>
            <a:ext cx="9525000" cy="952500"/>
          </a:xfrm>
          <a:prstGeom prst="rect">
            <a:avLst/>
          </a:prstGeom>
          <a:solidFill>
            <a:srgbClr val="FFFF99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Bare Machine (Computer)</a:t>
            </a: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357187" y="4573587"/>
            <a:ext cx="9445625" cy="1430337"/>
          </a:xfrm>
          <a:prstGeom prst="rect">
            <a:avLst/>
          </a:prstGeom>
          <a:solidFill>
            <a:srgbClr val="CC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357187" y="3622675"/>
            <a:ext cx="3095625" cy="793750"/>
          </a:xfrm>
          <a:prstGeom prst="rect">
            <a:avLst/>
          </a:prstGeom>
          <a:solidFill>
            <a:srgbClr val="CC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Complier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3530600" y="3622675"/>
            <a:ext cx="3095625" cy="793750"/>
          </a:xfrm>
          <a:prstGeom prst="rect">
            <a:avLst/>
          </a:prstGeom>
          <a:solidFill>
            <a:srgbClr val="CC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6707187" y="3622675"/>
            <a:ext cx="3014662" cy="793750"/>
          </a:xfrm>
          <a:prstGeom prst="rect">
            <a:avLst/>
          </a:prstGeom>
          <a:solidFill>
            <a:srgbClr val="CC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and Linker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4879975" y="2668587"/>
            <a:ext cx="2381250" cy="793750"/>
          </a:xfrm>
          <a:prstGeom prst="rect">
            <a:avLst/>
          </a:prstGeom>
          <a:solidFill>
            <a:srgbClr val="CC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Editor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2579687" y="2668587"/>
            <a:ext cx="2222500" cy="793750"/>
          </a:xfrm>
          <a:prstGeom prst="rect">
            <a:avLst/>
          </a:prstGeom>
          <a:solidFill>
            <a:srgbClr val="CC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 Processor</a:t>
            </a: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357187" y="2668587"/>
            <a:ext cx="2143125" cy="793750"/>
          </a:xfrm>
          <a:prstGeom prst="rect">
            <a:avLst/>
          </a:prstGeom>
          <a:solidFill>
            <a:srgbClr val="CC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Debugger</a:t>
            </a:r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357187" y="1716087"/>
            <a:ext cx="9286875" cy="793750"/>
          </a:xfrm>
          <a:prstGeom prst="rect">
            <a:avLst/>
          </a:prstGeom>
          <a:solidFill>
            <a:srgbClr val="FF99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Program 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673100" y="4811712"/>
            <a:ext cx="1984375" cy="952500"/>
          </a:xfrm>
          <a:prstGeom prst="rect">
            <a:avLst/>
          </a:prstGeom>
          <a:solidFill>
            <a:srgbClr val="FFCC99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2738437" y="4811712"/>
            <a:ext cx="2063750" cy="952500"/>
          </a:xfrm>
          <a:prstGeom prst="rect">
            <a:avLst/>
          </a:prstGeom>
          <a:solidFill>
            <a:srgbClr val="FFCC99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Management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4879975" y="4811712"/>
            <a:ext cx="1903412" cy="952500"/>
          </a:xfrm>
          <a:prstGeom prst="rect">
            <a:avLst/>
          </a:prstGeom>
          <a:solidFill>
            <a:srgbClr val="FFCC99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Management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6945312" y="4811712"/>
            <a:ext cx="1984375" cy="952500"/>
          </a:xfrm>
          <a:prstGeom prst="rect">
            <a:avLst/>
          </a:prstGeom>
          <a:solidFill>
            <a:srgbClr val="FFCC99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Management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7340600" y="2668587"/>
            <a:ext cx="2381250" cy="793750"/>
          </a:xfrm>
          <a:prstGeom prst="rect">
            <a:avLst/>
          </a:prstGeom>
          <a:solidFill>
            <a:srgbClr val="CC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Utility Program (Library)</a:t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3690937" y="1081087"/>
            <a:ext cx="3175000" cy="4778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/>
        </p:nvSpPr>
        <p:spPr>
          <a:xfrm>
            <a:off x="1828800" y="2581275"/>
            <a:ext cx="5943600" cy="2997200"/>
          </a:xfrm>
          <a:prstGeom prst="rect">
            <a:avLst/>
          </a:prstGeom>
          <a:solidFill>
            <a:srgbClr val="CC9900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independent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743200" y="3382962"/>
            <a:ext cx="4389437" cy="1828800"/>
          </a:xfrm>
          <a:prstGeom prst="rect">
            <a:avLst/>
          </a:prstGeom>
          <a:solidFill>
            <a:srgbClr val="FFCC99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Dependent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3390900" y="3962400"/>
            <a:ext cx="2735262" cy="792162"/>
          </a:xfrm>
          <a:prstGeom prst="rect">
            <a:avLst/>
          </a:prstGeom>
          <a:solidFill>
            <a:srgbClr val="FFFF99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650875" y="884237"/>
            <a:ext cx="8747125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Features of System Software / Application Software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/>
        </p:nvSpPr>
        <p:spPr>
          <a:xfrm>
            <a:off x="503237" y="350837"/>
            <a:ext cx="9070975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Different System Softwares 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 Processor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Editor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/>
        </p:nvSpPr>
        <p:spPr>
          <a:xfrm>
            <a:off x="503237" y="647700"/>
            <a:ext cx="9070975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◆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translate assembly language to machine language.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 functions: 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Translating mnemonic operation codes to their machine language equivalents. 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Assigning machine addresses to symbolic tables used by the programmers.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937" y="2208212"/>
            <a:ext cx="74580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468312" y="565150"/>
            <a:ext cx="90805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31800" marR="0" lvl="0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loads the object program into memory for execution. 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Combines two or more separate object programs and supplies the information needed to allow references between them .</a:t>
            </a:r>
            <a:endParaRPr/>
          </a:p>
          <a:p>
            <a:pPr marL="431800" marR="0" lvl="0" indent="-2984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3994150"/>
            <a:ext cx="8085137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/>
        </p:nvSpPr>
        <p:spPr>
          <a:xfrm>
            <a:off x="611187" y="279400"/>
            <a:ext cx="8937625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07987" marR="0" lvl="0" indent="-30162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  <a:p>
            <a:pPr marL="407987" marR="0" lvl="0" indent="-30162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 high level language to machine language.</a:t>
            </a:r>
            <a:endParaRPr/>
          </a:p>
          <a:p>
            <a:pPr marL="407987" marR="0" lvl="0" indent="-30162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7987" marR="0" lvl="0" indent="-30162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7987" marR="0" lvl="0" indent="-30162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7987" marR="0" lvl="0" indent="-30162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7987" marR="0" lvl="0" indent="-30162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7987" marR="0" lvl="0" indent="-30162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Interpreter</a:t>
            </a:r>
            <a:endParaRPr/>
          </a:p>
          <a:p>
            <a:pPr marL="407987" marR="0" lvl="0" indent="-301624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 a statement of high-level language to machine language and executes it immediately. The program instructions are taken line by line (without previously compiling them into a machine language).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1851025"/>
            <a:ext cx="8910637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/>
        </p:nvSpPr>
        <p:spPr>
          <a:xfrm>
            <a:off x="549275" y="422275"/>
            <a:ext cx="8961437" cy="663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0" marR="0" lvl="0" indent="158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Text Editor</a:t>
            </a:r>
            <a:endParaRPr/>
          </a:p>
          <a:p>
            <a:pPr marL="1587" marR="0" lvl="0" indent="-15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◆"/>
            </a:pPr>
            <a:r>
              <a:rPr lang="en-US" sz="24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To create and modify the program</a:t>
            </a:r>
            <a:endParaRPr/>
          </a:p>
          <a:p>
            <a:pPr marL="0" marR="0" lvl="0" indent="15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15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Libre Franklin Medium"/>
              <a:buNone/>
            </a:pPr>
            <a:r>
              <a:rPr lang="en-US" sz="2800" b="1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Debugger</a:t>
            </a:r>
            <a:endParaRPr/>
          </a:p>
          <a:p>
            <a:pPr marL="1587" marR="0" lvl="0" indent="-15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◆"/>
            </a:pPr>
            <a:r>
              <a:rPr lang="en-US" sz="24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To help detect errors in the program</a:t>
            </a:r>
            <a:endParaRPr/>
          </a:p>
          <a:p>
            <a:pPr marL="0" marR="0" lvl="0" indent="15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15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Libre Franklin Medium"/>
              <a:buNone/>
            </a:pPr>
            <a:r>
              <a:rPr lang="en-US" sz="2800" b="1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Device driver</a:t>
            </a:r>
            <a:endParaRPr/>
          </a:p>
          <a:p>
            <a:pPr marL="1587" marR="0" lvl="0" indent="-15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◆"/>
            </a:pPr>
            <a:r>
              <a:rPr lang="en-US" sz="24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operates or controls a particular type of device that is attached to your computer. </a:t>
            </a:r>
            <a:endParaRPr/>
          </a:p>
          <a:p>
            <a:pPr marL="1587" marR="0" lvl="0" indent="-15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◆"/>
            </a:pPr>
            <a:r>
              <a:rPr lang="en-US" sz="24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 completely the details of how the device works from the user. </a:t>
            </a:r>
            <a:endParaRPr/>
          </a:p>
          <a:p>
            <a:pPr marL="0" marR="0" lvl="0" indent="158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/>
        </p:nvSpPr>
        <p:spPr>
          <a:xfrm>
            <a:off x="611187" y="636587"/>
            <a:ext cx="8643937" cy="637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Libre Franklin Medium"/>
              <a:buNone/>
            </a:pPr>
            <a:r>
              <a:rPr lang="en-US" sz="2800" b="0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Macro Processor</a:t>
            </a:r>
            <a:endParaRPr/>
          </a:p>
          <a:p>
            <a:pPr marL="22225" marR="0" lvl="0" indent="-22225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US" sz="1800" b="0" i="0" u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acro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a commonly used group of statements in the source programming language. </a:t>
            </a:r>
            <a:endParaRPr/>
          </a:p>
          <a:p>
            <a:pPr marL="22225" marR="0" lvl="0" indent="-22225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macro instruction 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replaced by the macro processor with the corresponding group of source language statements. This operation is called “expanding the macro” </a:t>
            </a:r>
            <a:endParaRPr/>
          </a:p>
          <a:p>
            <a:pPr marL="0" marR="0" lvl="0" indent="22225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22225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Libre Franklin Medium"/>
              <a:buNone/>
            </a:pPr>
            <a:r>
              <a:rPr lang="en-US" sz="2800" b="0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Operating System</a:t>
            </a:r>
            <a:endParaRPr/>
          </a:p>
          <a:p>
            <a:pPr marL="22225" marR="0" lvl="0" indent="-22225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manages computer hardware and software resources and provides services for computer programs. </a:t>
            </a:r>
            <a:endParaRPr/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functions of OS are: </a:t>
            </a:r>
            <a:endParaRPr/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Process management </a:t>
            </a:r>
            <a:endParaRPr/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Memory management </a:t>
            </a:r>
            <a:endParaRPr/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Resource management </a:t>
            </a:r>
            <a:endParaRPr/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I/O operations </a:t>
            </a:r>
            <a:endParaRPr/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Data management </a:t>
            </a:r>
            <a:endParaRPr/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Providing security to user’s job. </a:t>
            </a:r>
            <a:endParaRPr/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2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 Medium"/>
              <a:buNone/>
            </a:pPr>
            <a:r>
              <a:rPr lang="en-US" sz="1800" b="1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503237" y="306387"/>
            <a:ext cx="907256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ibre Franklin Medium"/>
              <a:buNone/>
            </a:pPr>
            <a:r>
              <a:rPr lang="en-US" sz="44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US" sz="2600" b="0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Simplified Instructional Computer (SIC)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503237" y="1239837"/>
            <a:ext cx="9072562" cy="58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190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80"/>
              <a:buFont typeface="Noto Sans Symbols"/>
              <a:buChar char="■"/>
            </a:pPr>
            <a:r>
              <a:rPr lang="en-US" sz="32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SIC comes in two versions</a:t>
            </a:r>
            <a:endParaRPr/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standard model 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XE version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“extra equipments”, “extra expensive”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SIC (Simplified Instructional Computer)</a:t>
            </a:r>
            <a:endParaRPr/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SIC/XE (Extra Equipment)</a:t>
            </a:r>
            <a:endParaRPr/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two versions has been designed to be upward compatible.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376200" y="962025"/>
            <a:ext cx="9512400" cy="5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333375" marR="0" lvl="0" indent="-33178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OUTCOME</a:t>
            </a:r>
            <a:endParaRPr/>
          </a:p>
          <a:p>
            <a:pPr marL="333375" marR="0" lvl="0" indent="-33178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3375" marR="0" lvl="0" indent="-33178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Students will be able to</a:t>
            </a:r>
            <a:endParaRPr/>
          </a:p>
          <a:p>
            <a:pPr marL="333375" marR="0" lvl="0" indent="-33178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3375" marR="0" lvl="0" indent="-33178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CO1 :  Distinguish softwares into system and application software categories.</a:t>
            </a:r>
            <a:endParaRPr sz="2800"/>
          </a:p>
          <a:p>
            <a:pPr marL="333375" marR="0" lvl="0" indent="-33178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(Cognitive Knowledge Level: </a:t>
            </a:r>
            <a:r>
              <a:rPr lang="en-US" sz="2800" b="1"/>
              <a:t>Understand</a:t>
            </a:r>
            <a:r>
              <a:rPr lang="en-US" sz="2800"/>
              <a:t>)</a:t>
            </a:r>
            <a:endParaRPr sz="2800"/>
          </a:p>
          <a:p>
            <a:pPr marL="333375" marR="0" lvl="0" indent="-33178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333375" marR="0" lvl="0" indent="-33178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CO2 :  Identify standard and extended architectural features of machines.</a:t>
            </a:r>
            <a:endParaRPr sz="2800"/>
          </a:p>
          <a:p>
            <a:pPr marL="333375" marR="0" lvl="0" indent="-33178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(Cognitive Knowledge Level: </a:t>
            </a:r>
            <a:r>
              <a:rPr lang="en-US" sz="2800" b="1"/>
              <a:t>Apply</a:t>
            </a:r>
            <a:r>
              <a:rPr lang="en-US" sz="2800"/>
              <a:t>)</a:t>
            </a:r>
            <a:endParaRPr sz="2800"/>
          </a:p>
          <a:p>
            <a:pPr marL="333375" marR="0" lvl="0" indent="-33178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503237" y="306387"/>
            <a:ext cx="907256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ibre Franklin Medium"/>
              <a:buNone/>
            </a:pPr>
            <a:r>
              <a:rPr lang="en-US" sz="44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US" sz="3200" b="0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Simplified Instructional Computer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503237" y="1239837"/>
            <a:ext cx="9072562" cy="58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190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80"/>
              <a:buFont typeface="Noto Sans Symbols"/>
              <a:buChar char="■"/>
            </a:pPr>
            <a:r>
              <a:rPr lang="en-US" sz="32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SIC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Upward compatible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There are a total of 32768 bytes (</a:t>
            </a: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32 KB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) in the computer memory.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Memory consists of 8-bit bytes, 3 consecutive bytes form a word (24 bits)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5 registers, 24 bits in length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	0	 Accumulator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X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	     1	 Index register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	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2	 Linkage register (JSUB)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PC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	 8	 Program counter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	 9	  Status word (Condition Code)	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503237" y="306387"/>
            <a:ext cx="907256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ibre Franklin Medium"/>
              <a:buNone/>
            </a:pPr>
            <a:r>
              <a:rPr lang="en-US" sz="44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US" sz="4400" b="0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SIC Machine Architecture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503237" y="1239837"/>
            <a:ext cx="9072562" cy="58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190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80"/>
              <a:buFont typeface="Noto Sans Symbols"/>
              <a:buChar char="■"/>
            </a:pPr>
            <a:r>
              <a:rPr lang="en-US" sz="3200" b="0" i="0" u="sng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Data Formats</a:t>
            </a:r>
            <a:endParaRPr/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Integers are stored as </a:t>
            </a:r>
            <a:r>
              <a:rPr lang="en-US" sz="2800" b="0" i="0" u="none" strike="noStrike" cap="none">
                <a:solidFill>
                  <a:srgbClr val="FF00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24-bit binary number.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6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FF00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2’s complement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representation for negative values.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Characters are stored using </a:t>
            </a:r>
            <a:r>
              <a:rPr lang="en-US" sz="2800" b="0" i="0" u="none" strike="noStrike" cap="none">
                <a:solidFill>
                  <a:srgbClr val="FF00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8-bit ASCII codes.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6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FF00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No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floating-point hardware on the standard version of SIC.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503237" y="306387"/>
            <a:ext cx="907256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ibre Franklin Medium"/>
              <a:buNone/>
            </a:pPr>
            <a:r>
              <a:rPr lang="en-US" sz="44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US" sz="4000" b="0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SIC Machine Architecture</a:t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503225" y="1708150"/>
            <a:ext cx="9252000" cy="28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190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80"/>
              <a:buFont typeface="Noto Sans Symbols"/>
              <a:buChar char="■"/>
            </a:pPr>
            <a:r>
              <a:rPr lang="en-US" sz="3200" b="0" i="0" u="sng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Instruction format</a:t>
            </a:r>
            <a:endParaRPr/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endParaRPr sz="26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560"/>
              <a:buFont typeface="Noto Sans Symbols"/>
              <a:buChar char="❑"/>
            </a:pPr>
            <a:r>
              <a:rPr lang="en-US" sz="2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24-bit format.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560"/>
              <a:buFont typeface="Noto Sans Symbols"/>
              <a:buChar char="❑"/>
            </a:pPr>
            <a:r>
              <a:rPr lang="en-US" sz="2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flag </a:t>
            </a:r>
            <a:r>
              <a:rPr lang="en-US" sz="2600" b="0" i="0" u="none" strike="noStrike" cap="none">
                <a:solidFill>
                  <a:srgbClr val="FF00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bit x</a:t>
            </a:r>
            <a:r>
              <a:rPr lang="en-US" sz="2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is used to indicate </a:t>
            </a:r>
            <a:r>
              <a:rPr lang="en-US" sz="2600" b="0" i="0" u="none" strike="noStrike" cap="none">
                <a:solidFill>
                  <a:srgbClr val="FF00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indexed-addressing mode.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FF006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76" name="Google Shape;276;p22"/>
          <p:cNvGrpSpPr/>
          <p:nvPr/>
        </p:nvGrpSpPr>
        <p:grpSpPr>
          <a:xfrm>
            <a:off x="1968500" y="4708525"/>
            <a:ext cx="5691187" cy="871537"/>
            <a:chOff x="1240" y="2966"/>
            <a:chExt cx="3585" cy="549"/>
          </a:xfrm>
        </p:grpSpPr>
        <p:sp>
          <p:nvSpPr>
            <p:cNvPr id="277" name="Google Shape;277;p22"/>
            <p:cNvSpPr txBox="1"/>
            <p:nvPr/>
          </p:nvSpPr>
          <p:spPr>
            <a:xfrm>
              <a:off x="1240" y="3230"/>
              <a:ext cx="1135" cy="285"/>
            </a:xfrm>
            <a:prstGeom prst="rect">
              <a:avLst/>
            </a:prstGeom>
            <a:solidFill>
              <a:srgbClr val="FFFF99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</a:t>
              </a:r>
              <a:endParaRPr/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2390" y="3230"/>
              <a:ext cx="235" cy="285"/>
            </a:xfrm>
            <a:prstGeom prst="rect">
              <a:avLst/>
            </a:prstGeom>
            <a:solidFill>
              <a:srgbClr val="CC9900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2640" y="3230"/>
              <a:ext cx="2185" cy="285"/>
            </a:xfrm>
            <a:prstGeom prst="rect">
              <a:avLst/>
            </a:prstGeom>
            <a:solidFill>
              <a:srgbClr val="CCFF99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1687" y="2980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2392" y="2967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3659" y="296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/>
        </p:nvSpPr>
        <p:spPr>
          <a:xfrm>
            <a:off x="503237" y="1065212"/>
            <a:ext cx="9045575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3190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20"/>
              <a:buFont typeface="Noto Sans Symbols"/>
              <a:buChar char="■"/>
            </a:pPr>
            <a:r>
              <a:rPr lang="en-US" sz="2800" b="0" i="0" u="sng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Addressing Modes</a:t>
            </a:r>
            <a:endParaRPr/>
          </a:p>
          <a:p>
            <a:pPr marL="319087" marR="0" lvl="0" indent="-319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There are two addressing modes available</a:t>
            </a:r>
            <a:endParaRPr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Indicated by x bit in the instruction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(X) represents the contents of reg. X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89" name="Google Shape;2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937" y="4351337"/>
            <a:ext cx="7267575" cy="207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68312" y="1239837"/>
            <a:ext cx="9251950" cy="58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190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80"/>
              <a:buFont typeface="Noto Sans Symbols"/>
              <a:buChar char="■"/>
            </a:pPr>
            <a:r>
              <a:rPr lang="en-US" sz="3200" b="0" i="0" u="sng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Instruction set</a:t>
            </a:r>
            <a:endParaRPr/>
          </a:p>
          <a:p>
            <a:pPr marL="719137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Load and store instructions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(LDA, LDX, STA, STX, etc.)</a:t>
            </a:r>
            <a:endParaRPr/>
          </a:p>
          <a:p>
            <a:pPr marL="719137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Integer arithmetic  instructions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(ADD, SUB, MUL, DIV)</a:t>
            </a:r>
            <a:endParaRPr/>
          </a:p>
          <a:p>
            <a:pPr marL="719137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Compare instruction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(COMP)</a:t>
            </a:r>
            <a:endParaRPr/>
          </a:p>
          <a:p>
            <a:pPr marL="719137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Conditional jump instructions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(JLT, JEQ, JGT)</a:t>
            </a:r>
            <a:endParaRPr/>
          </a:p>
          <a:p>
            <a:pPr marL="719137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Subroutine linkage instructions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</a:t>
            </a:r>
            <a:r>
              <a:rPr lang="en-US" sz="2400" b="0" i="0" u="none" strike="noStrike" cap="none">
                <a:solidFill>
                  <a:srgbClr val="C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JSUB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jumps to the subroutine, placing the return address in register L.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RSUB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jumping to the address contained in register L.)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503237" y="350837"/>
            <a:ext cx="9072562" cy="676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190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80"/>
              <a:buFont typeface="Noto Sans Symbols"/>
              <a:buChar char="■"/>
            </a:pPr>
            <a:r>
              <a:rPr lang="en-US" sz="3200" b="0" i="0" u="sng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I/O Instructions</a:t>
            </a:r>
            <a:endParaRPr dirty="0"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Each device is assigned a unique 8-bit code as an operand.</a:t>
            </a:r>
            <a:endParaRPr dirty="0"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Device (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): tests whether the addressed device is ready to send or receive.</a:t>
            </a:r>
            <a:endParaRPr dirty="0"/>
          </a:p>
          <a:p>
            <a:pPr marL="319087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Franklin Medium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		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code is set to indicate the result of this test. </a:t>
            </a:r>
            <a:endParaRPr dirty="0"/>
          </a:p>
          <a:p>
            <a:pPr marL="319087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Setting of ‘&lt;’ indicates the device is </a:t>
            </a:r>
            <a:r>
              <a:rPr lang="en-US" sz="2000" dirty="0"/>
              <a:t>ready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send or receive. </a:t>
            </a:r>
            <a:endParaRPr dirty="0"/>
          </a:p>
          <a:p>
            <a:pPr marL="319087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Setting of ‘= ‘ indicates the device is not ready </a:t>
            </a:r>
            <a:endParaRPr dirty="0"/>
          </a:p>
          <a:p>
            <a:pPr marL="319087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Read Data (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)</a:t>
            </a:r>
            <a:endParaRPr dirty="0"/>
          </a:p>
          <a:p>
            <a:pPr marL="719137" marR="0" lvl="1" indent="-2619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Write Data (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)</a:t>
            </a:r>
          </a:p>
          <a:p>
            <a:pPr marL="457200"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440"/>
            </a:pPr>
            <a:endParaRPr dirty="0"/>
          </a:p>
          <a:p>
            <a:pPr>
              <a:lnSpc>
                <a:spcPct val="93000"/>
              </a:lnSpc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I/O are performed by </a:t>
            </a:r>
            <a:r>
              <a:rPr lang="en-US" sz="2400" b="0" i="0" u="none" strike="noStrike" cap="none" dirty="0">
                <a:solidFill>
                  <a:srgbClr val="FF00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transferring 1 byte at a time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to or from the rightmost 8 bits of </a:t>
            </a:r>
            <a:r>
              <a:rPr lang="en-US" sz="2400" b="0" i="0" u="none" strike="noStrike" cap="none" dirty="0">
                <a:solidFill>
                  <a:srgbClr val="FF00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register 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.</a:t>
            </a:r>
            <a:endParaRPr lang="en-US" sz="2400"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503237" y="306387"/>
            <a:ext cx="907256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Libre Franklin Medium"/>
              <a:buNone/>
            </a:pPr>
            <a:r>
              <a:rPr lang="en-US" sz="3200" b="0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SIC/XE Machine Architecture</a:t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754062" y="1239837"/>
            <a:ext cx="8821737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20675" marR="0" lvl="0" indent="-320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690"/>
              <a:buFont typeface="Noto Sans Symbols"/>
              <a:buChar char="■"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 megabytes (</a:t>
            </a:r>
            <a:r>
              <a:rPr lang="en-US" sz="2600" b="0" i="0" u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1024 KB</a:t>
            </a: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) in memory</a:t>
            </a:r>
            <a:endParaRPr/>
          </a:p>
          <a:p>
            <a:pPr marL="320675" marR="0" lvl="0" indent="-3206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690"/>
              <a:buFont typeface="Noto Sans Symbols"/>
              <a:buChar char="■"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3 additional registers, 24 bits in length</a:t>
            </a:r>
            <a:endParaRPr/>
          </a:p>
        </p:txBody>
      </p:sp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2422525"/>
            <a:ext cx="8812212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396875" y="539750"/>
            <a:ext cx="9215437" cy="50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20675" marR="0" lvl="0" indent="-320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80"/>
              <a:buFont typeface="Noto Sans Symbols"/>
              <a:buChar char="■"/>
            </a:pPr>
            <a:r>
              <a:rPr lang="en-US" sz="3200" b="0" i="0" u="sng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Data format</a:t>
            </a:r>
            <a:endParaRPr/>
          </a:p>
          <a:p>
            <a:pPr marL="720725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24-bit binary numbe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 for integer, 2’s complement for negative values</a:t>
            </a:r>
            <a:endParaRPr/>
          </a:p>
          <a:p>
            <a:pPr marL="720725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Characters are stored in 8-bit ASCII format</a:t>
            </a:r>
            <a:endParaRPr/>
          </a:p>
          <a:p>
            <a:pPr marL="720725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48-bit floating-point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data type</a:t>
            </a:r>
            <a:endParaRPr/>
          </a:p>
          <a:p>
            <a:pPr marL="720725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20725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absolute value of floating point number is </a:t>
            </a:r>
            <a:endParaRPr/>
          </a:p>
          <a:p>
            <a:pPr marL="720725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bre Franklin Medium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                        f*2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(e-1024)</a:t>
            </a:r>
            <a:endParaRPr/>
          </a:p>
          <a:p>
            <a:pPr marL="720725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bre Franklin Medium"/>
              <a:buNone/>
            </a:pPr>
            <a:r>
              <a:rPr lang="en-US" sz="2800" b="1" i="0" u="none" strike="noStrike" cap="none" baseline="3000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Exponent is an unsigned binary number between 0 and 2047.</a:t>
            </a:r>
            <a:endParaRPr/>
          </a:p>
          <a:p>
            <a:pPr marL="720725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182687" y="5422900"/>
            <a:ext cx="7140575" cy="974725"/>
            <a:chOff x="745" y="3416"/>
            <a:chExt cx="4498" cy="614"/>
          </a:xfrm>
        </p:grpSpPr>
        <p:sp>
          <p:nvSpPr>
            <p:cNvPr id="329" name="Google Shape;329;p27"/>
            <p:cNvSpPr txBox="1"/>
            <p:nvPr/>
          </p:nvSpPr>
          <p:spPr>
            <a:xfrm>
              <a:off x="745" y="3731"/>
              <a:ext cx="199" cy="299"/>
            </a:xfrm>
            <a:prstGeom prst="rect">
              <a:avLst/>
            </a:prstGeom>
            <a:solidFill>
              <a:srgbClr val="FFFF99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30" name="Google Shape;330;p27"/>
            <p:cNvSpPr txBox="1"/>
            <p:nvPr/>
          </p:nvSpPr>
          <p:spPr>
            <a:xfrm>
              <a:off x="944" y="3731"/>
              <a:ext cx="1099" cy="299"/>
            </a:xfrm>
            <a:prstGeom prst="rect">
              <a:avLst/>
            </a:prstGeom>
            <a:solidFill>
              <a:srgbClr val="CCFF99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exponent(e)</a:t>
              </a:r>
              <a:endParaRPr/>
            </a:p>
          </p:txBody>
        </p:sp>
        <p:sp>
          <p:nvSpPr>
            <p:cNvPr id="331" name="Google Shape;331;p27"/>
            <p:cNvSpPr txBox="1"/>
            <p:nvPr/>
          </p:nvSpPr>
          <p:spPr>
            <a:xfrm>
              <a:off x="2044" y="3731"/>
              <a:ext cx="3199" cy="299"/>
            </a:xfrm>
            <a:prstGeom prst="rect">
              <a:avLst/>
            </a:prstGeom>
            <a:solidFill>
              <a:srgbClr val="CCFF99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Fraction(f)</a:t>
              </a:r>
              <a:endParaRPr/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745" y="3416"/>
              <a:ext cx="202" cy="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33" name="Google Shape;333;p27"/>
            <p:cNvSpPr txBox="1"/>
            <p:nvPr/>
          </p:nvSpPr>
          <p:spPr>
            <a:xfrm>
              <a:off x="1330" y="3416"/>
              <a:ext cx="513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dirty="0"/>
            </a:p>
          </p:txBody>
        </p:sp>
        <p:sp>
          <p:nvSpPr>
            <p:cNvPr id="334" name="Google Shape;334;p27"/>
            <p:cNvSpPr txBox="1"/>
            <p:nvPr/>
          </p:nvSpPr>
          <p:spPr>
            <a:xfrm>
              <a:off x="3355" y="3416"/>
              <a:ext cx="513" cy="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343" name="Google Shape;343;p28"/>
          <p:cNvSpPr txBox="1"/>
          <p:nvPr/>
        </p:nvSpPr>
        <p:spPr>
          <a:xfrm>
            <a:off x="503237" y="1239837"/>
            <a:ext cx="9072562" cy="58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8137" marR="0" lvl="0" indent="-3206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9700" y="1304925"/>
            <a:ext cx="2936875" cy="164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162" y="2789237"/>
            <a:ext cx="6945312" cy="4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 txBox="1"/>
          <p:nvPr/>
        </p:nvSpPr>
        <p:spPr>
          <a:xfrm>
            <a:off x="968375" y="422275"/>
            <a:ext cx="40576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 Medium"/>
              <a:buNone/>
            </a:pPr>
            <a:r>
              <a:rPr lang="en-US" sz="3200" b="0" i="0" u="sng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Instruction formats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/>
        </p:nvSpPr>
        <p:spPr>
          <a:xfrm>
            <a:off x="754062" y="1922462"/>
            <a:ext cx="8794750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342900" marR="0" lvl="0" indent="-34131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--- indirect addressing mode</a:t>
            </a:r>
            <a:endParaRPr/>
          </a:p>
          <a:p>
            <a:pPr marL="342900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 --- immediate addressing mode</a:t>
            </a:r>
            <a:endParaRPr/>
          </a:p>
          <a:p>
            <a:pPr marL="342900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--- index addressing mode</a:t>
            </a:r>
            <a:endParaRPr/>
          </a:p>
          <a:p>
            <a:pPr marL="342900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--- base relative addressing mode</a:t>
            </a:r>
            <a:endParaRPr/>
          </a:p>
          <a:p>
            <a:pPr marL="342900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--- program counter relative addressing mode</a:t>
            </a:r>
            <a:endParaRPr/>
          </a:p>
          <a:p>
            <a:pPr marL="342900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--- extended format, format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232875" y="1768475"/>
            <a:ext cx="9530100" cy="4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342900" marR="0" lvl="0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book</a:t>
            </a: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/>
          </a:p>
          <a:p>
            <a:pPr marL="342900" marR="0" lvl="0" indent="-3365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1. </a:t>
            </a:r>
            <a:r>
              <a:rPr lang="en-US" sz="3200" b="1"/>
              <a:t>Leland L. Beck, System Software: An Introduction to Systems Programming, 3/E, Pearson Education Asia</a:t>
            </a:r>
            <a:endParaRPr sz="3200" b="1"/>
          </a:p>
          <a:p>
            <a:pPr marL="342900" marR="0" lvl="0" indent="-3365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287337" y="466725"/>
            <a:ext cx="8890000" cy="640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bre Franklin Medium"/>
              <a:buNone/>
            </a:pPr>
            <a:r>
              <a:rPr lang="en-US" sz="2800" b="1" i="0" u="sng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Addressing modes</a:t>
            </a:r>
            <a:endParaRPr/>
          </a:p>
          <a:p>
            <a:pPr marL="0" marR="0" lvl="0" indent="-7429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✔"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Immediate	n=0, i=1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-7429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✔"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Indirect		n=1, i=0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-7429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✔"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Direct			b=0, p=0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-7429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✔"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Index			x=1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-7429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✔"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Base relative	b=1, p=0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-7429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✔"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US" sz="2600" b="0" i="0" u="none">
                <a:solidFill>
                  <a:srgbClr val="FF339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PC relative	b=0, p=1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-7429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✔"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simple addressing   n=1, i=1  (for SIC: n=0 , i=0) </a:t>
            </a:r>
            <a:endParaRPr/>
          </a:p>
          <a:p>
            <a:pPr marL="1120775" marR="0" lvl="2" indent="-32067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81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 = location of the operand.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/>
        </p:nvSpPr>
        <p:spPr>
          <a:xfrm>
            <a:off x="503237" y="1768475"/>
            <a:ext cx="9045575" cy="43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Franklin Medium"/>
              <a:buNone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PC relative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00CC"/>
              </a:buClr>
              <a:buSzPts val="2600"/>
              <a:buFont typeface="Libre Franklin Medium"/>
              <a:buNone/>
            </a:pPr>
            <a:r>
              <a:rPr lang="en-US" sz="2600" b="0" i="0" u="none">
                <a:solidFill>
                  <a:srgbClr val="FF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TA=(PC)+disp</a:t>
            </a:r>
            <a:endParaRPr/>
          </a:p>
          <a:p>
            <a:pPr marL="742950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Franklin Medium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     -2048 &lt;= disp &lt;= 2047</a:t>
            </a:r>
            <a:endParaRPr/>
          </a:p>
          <a:p>
            <a:pPr marL="742950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Franklin Medium"/>
              <a:buNone/>
            </a:pPr>
            <a:r>
              <a:rPr lang="en-US" sz="26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Base relative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CC"/>
              </a:buClr>
              <a:buSzPts val="2600"/>
              <a:buFont typeface="Libre Franklin Medium"/>
              <a:buNone/>
            </a:pPr>
            <a:r>
              <a:rPr lang="en-US" sz="2600" b="0" i="0" u="none">
                <a:solidFill>
                  <a:srgbClr val="FF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TA=(B)+disp</a:t>
            </a:r>
            <a:endParaRPr/>
          </a:p>
          <a:p>
            <a:pPr marL="742950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Franklin Medium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	 0 &lt;= disp &lt;= 4095</a:t>
            </a:r>
            <a:endParaRPr/>
          </a:p>
          <a:p>
            <a:pPr marL="742950" marR="0" lvl="1" indent="-263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FF3399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3399"/>
              </a:buClr>
              <a:buSzPts val="2600"/>
              <a:buFont typeface="Libre Franklin Medium"/>
              <a:buNone/>
            </a:pPr>
            <a:r>
              <a:rPr lang="en-US" sz="2600" b="0" i="0" u="none">
                <a:solidFill>
                  <a:srgbClr val="FF339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503237" y="360362"/>
            <a:ext cx="9072562" cy="67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38187" marR="0" lvl="1" indent="-2635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6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Index+Base relative	x=1, b=1, 	p=0					     </a:t>
            </a:r>
            <a:r>
              <a:rPr lang="en-US" sz="2800" b="0" i="0" u="none" strike="noStrike" cap="none">
                <a:solidFill>
                  <a:srgbClr val="FF66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TA=(B)+disp+(X)</a:t>
            </a:r>
            <a:endParaRPr/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Index+PC relative	x=1, b=0, p=1</a:t>
            </a:r>
            <a:endParaRPr/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bre Franklin Medium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		</a:t>
            </a:r>
            <a:r>
              <a:rPr lang="en-US" sz="2800" b="0" i="0" u="none" strike="noStrike" cap="none">
                <a:solidFill>
                  <a:srgbClr val="FF66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TA=(PC)+disp+(X)</a:t>
            </a:r>
            <a:endParaRPr/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Index+Direct		x=1, b=0, p=0</a:t>
            </a:r>
            <a:endParaRPr/>
          </a:p>
          <a:p>
            <a:pPr marL="338137" marR="0" lvl="0" indent="-32226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 Medium"/>
              <a:buNone/>
            </a:pPr>
            <a:r>
              <a:rPr lang="en-US" sz="3200" b="0" i="0" u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  </a:t>
            </a:r>
            <a:r>
              <a:rPr lang="en-US" sz="3200" b="0" i="0" u="none">
                <a:solidFill>
                  <a:srgbClr val="FF666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TA=disp+(X)</a:t>
            </a:r>
            <a:endParaRPr/>
          </a:p>
          <a:p>
            <a:pPr marL="338137" marR="0" lvl="0" indent="-32226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FF666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Format 4		e=1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/>
        </p:nvSpPr>
        <p:spPr>
          <a:xfrm>
            <a:off x="503237" y="827087"/>
            <a:ext cx="9045575" cy="62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341312" marR="0" lvl="0" indent="-34131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1 (1 byte):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RSUB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(Return to subroutine)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opcode : 4C   0100  1100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 code : 4C  0100 1100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2 (2 bytes) :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COMPR A, S 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(Compare the contents of two registers)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opcode : A0  1010 0000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 code : A004  1010 0000 0000 0100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/>
        </p:nvSpPr>
        <p:spPr>
          <a:xfrm>
            <a:off x="1106487" y="646112"/>
            <a:ext cx="9045575" cy="67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341312" marR="0" lvl="0" indent="-34131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3 (3 bytes) :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LDA  #3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(load 3 into accumulator A)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opcode for LDA is 00 (0000 0000)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n—0,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—1, x—0, b—0, p—0, e—0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 code : 010003  </a:t>
            </a:r>
            <a:r>
              <a:rPr lang="en-US" sz="2400" b="0" i="0" u="none" dirty="0">
                <a:solidFill>
                  <a:srgbClr val="FF00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0000 0001 0000 0000 0000 0011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4 (4bytes) :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+JSUB RDREC 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(jump to the subroutine RDREC , suppose which is stored in address 1036)  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opcode for JSUB is 48 ( 0100 1000)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n—1,i—1,x—0, b—0, p—0, e—1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object code :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4B101036 </a:t>
            </a:r>
            <a:r>
              <a:rPr lang="en-US" sz="2400" b="0" i="0" u="none" dirty="0">
                <a:solidFill>
                  <a:srgbClr val="FF00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400" b="0" i="0" u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0100 1011 0001 0000 0001 0000 0011 0110</a:t>
            </a:r>
            <a:endParaRPr dirty="0"/>
          </a:p>
          <a:p>
            <a:pPr marL="341312" marR="0" lvl="0" indent="-34131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/>
        </p:nvSpPr>
        <p:spPr>
          <a:xfrm>
            <a:off x="396875" y="350837"/>
            <a:ext cx="9429750" cy="690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relative (Format 3)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 </a:t>
            </a:r>
            <a:r>
              <a:rPr lang="en-US" sz="2400" b="0" i="0" u="none">
                <a:solidFill>
                  <a:srgbClr val="ED1C24"/>
                </a:solidFill>
                <a:latin typeface="Arial"/>
                <a:ea typeface="Arial"/>
                <a:cs typeface="Arial"/>
                <a:sym typeface="Arial"/>
              </a:rPr>
              <a:t>   STL RETADR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(let, EA of RETADR is 0036 &amp; [B]=0006 )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Opcode of STL is 14 (0001 0100)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disp. = TA – [B]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= 0036 – 0006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= 0030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n—1, i—1, x—0, b—1, p—0, e—0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 code : 174030  </a:t>
            </a:r>
            <a:r>
              <a:rPr lang="en-US" sz="2400" b="0" i="0" u="none">
                <a:solidFill>
                  <a:srgbClr val="FF00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4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0001 0111 0100 0000 0011 0000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ED1C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ED1C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/>
        </p:nvSpPr>
        <p:spPr>
          <a:xfrm>
            <a:off x="396875" y="708025"/>
            <a:ext cx="9429750" cy="566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 relative (Format 3)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 </a:t>
            </a:r>
            <a:r>
              <a:rPr lang="en-US" sz="2800" b="0" i="0" u="none">
                <a:solidFill>
                  <a:srgbClr val="ED1C24"/>
                </a:solidFill>
                <a:latin typeface="Arial"/>
                <a:ea typeface="Arial"/>
                <a:cs typeface="Arial"/>
                <a:sym typeface="Arial"/>
              </a:rPr>
              <a:t>0000   STL RETADR </a:t>
            </a: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(let, EA of RETADR is 0030)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Opcode of STL is 14 (0001 0100)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[PC]=0003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disp. = TA – [PC]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= 0030 – 0003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= 002D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n—1, i—1, x—0, b—0, p—1, e—0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 code : 17202D  </a:t>
            </a:r>
            <a:r>
              <a:rPr lang="en-US" sz="2800" b="0" i="0" u="none">
                <a:solidFill>
                  <a:srgbClr val="FF00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8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0001 0111 0010 0000 0010 1101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408" name="Google Shape;408;p37"/>
          <p:cNvSpPr txBox="1"/>
          <p:nvPr/>
        </p:nvSpPr>
        <p:spPr>
          <a:xfrm>
            <a:off x="503237" y="1239837"/>
            <a:ext cx="9072562" cy="58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206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341312" marR="0" lvl="0" indent="-32067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341312" marR="0" lvl="0" indent="-32067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341312" marR="0" lvl="0" indent="-32067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409" name="Google Shape;40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3712"/>
            <a:ext cx="3360737" cy="26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5750" y="0"/>
            <a:ext cx="2160587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7"/>
          <p:cNvSpPr txBox="1"/>
          <p:nvPr/>
        </p:nvSpPr>
        <p:spPr>
          <a:xfrm>
            <a:off x="5041900" y="1208087"/>
            <a:ext cx="5038725" cy="266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instruction / Addressing mode?</a:t>
            </a:r>
            <a:endParaRPr/>
          </a:p>
          <a:p>
            <a:pPr marL="0" marR="0" lvl="0" indent="-114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is the Target Address (TA)?</a:t>
            </a:r>
            <a:endParaRPr/>
          </a:p>
          <a:p>
            <a:pPr marL="0" marR="0" lvl="0" indent="-114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value is loaded in to  A?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pic>
        <p:nvPicPr>
          <p:cNvPr id="420" name="Google Shape;42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250" y="0"/>
            <a:ext cx="2582862" cy="20748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38"/>
          <p:cNvGrpSpPr/>
          <p:nvPr/>
        </p:nvGrpSpPr>
        <p:grpSpPr>
          <a:xfrm>
            <a:off x="0" y="1922462"/>
            <a:ext cx="10079036" cy="5070475"/>
            <a:chOff x="0" y="1211"/>
            <a:chExt cx="6349" cy="3194"/>
          </a:xfrm>
        </p:grpSpPr>
        <p:pic>
          <p:nvPicPr>
            <p:cNvPr id="422" name="Google Shape;422;p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211"/>
              <a:ext cx="6349" cy="31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38"/>
            <p:cNvCxnSpPr/>
            <p:nvPr/>
          </p:nvCxnSpPr>
          <p:spPr>
            <a:xfrm>
              <a:off x="925" y="2788"/>
              <a:ext cx="2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4" name="Google Shape;424;p38"/>
            <p:cNvCxnSpPr/>
            <p:nvPr/>
          </p:nvCxnSpPr>
          <p:spPr>
            <a:xfrm>
              <a:off x="1225" y="2788"/>
              <a:ext cx="6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5" name="Google Shape;425;p38"/>
            <p:cNvCxnSpPr/>
            <p:nvPr/>
          </p:nvCxnSpPr>
          <p:spPr>
            <a:xfrm>
              <a:off x="2124" y="2814"/>
              <a:ext cx="850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" name="Google Shape;426;p38"/>
            <p:cNvCxnSpPr/>
            <p:nvPr/>
          </p:nvCxnSpPr>
          <p:spPr>
            <a:xfrm>
              <a:off x="3175" y="2814"/>
              <a:ext cx="2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" name="Google Shape;427;p38"/>
            <p:cNvCxnSpPr/>
            <p:nvPr/>
          </p:nvCxnSpPr>
          <p:spPr>
            <a:xfrm>
              <a:off x="3525" y="2814"/>
              <a:ext cx="248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" name="Google Shape;428;p38"/>
            <p:cNvCxnSpPr/>
            <p:nvPr/>
          </p:nvCxnSpPr>
          <p:spPr>
            <a:xfrm>
              <a:off x="3825" y="2814"/>
              <a:ext cx="29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29" name="Google Shape;429;p38"/>
            <p:cNvSpPr/>
            <p:nvPr/>
          </p:nvSpPr>
          <p:spPr>
            <a:xfrm>
              <a:off x="1525" y="2523"/>
              <a:ext cx="399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2325" y="2523"/>
              <a:ext cx="449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" name="Google Shape;431;p38"/>
            <p:cNvCxnSpPr/>
            <p:nvPr/>
          </p:nvCxnSpPr>
          <p:spPr>
            <a:xfrm>
              <a:off x="1225" y="3033"/>
              <a:ext cx="6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" name="Google Shape;432;p38"/>
            <p:cNvCxnSpPr/>
            <p:nvPr/>
          </p:nvCxnSpPr>
          <p:spPr>
            <a:xfrm>
              <a:off x="1225" y="3324"/>
              <a:ext cx="6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" name="Google Shape;433;p38"/>
            <p:cNvCxnSpPr/>
            <p:nvPr/>
          </p:nvCxnSpPr>
          <p:spPr>
            <a:xfrm>
              <a:off x="1225" y="3542"/>
              <a:ext cx="6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" name="Google Shape;434;p38"/>
            <p:cNvCxnSpPr/>
            <p:nvPr/>
          </p:nvCxnSpPr>
          <p:spPr>
            <a:xfrm>
              <a:off x="925" y="3834"/>
              <a:ext cx="9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" name="Google Shape;435;p38"/>
            <p:cNvCxnSpPr/>
            <p:nvPr/>
          </p:nvCxnSpPr>
          <p:spPr>
            <a:xfrm>
              <a:off x="2375" y="3834"/>
              <a:ext cx="17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6" name="Google Shape;436;p38"/>
            <p:cNvCxnSpPr/>
            <p:nvPr/>
          </p:nvCxnSpPr>
          <p:spPr>
            <a:xfrm>
              <a:off x="3175" y="4052"/>
              <a:ext cx="1600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7" name="Google Shape;437;p38"/>
            <p:cNvCxnSpPr/>
            <p:nvPr/>
          </p:nvCxnSpPr>
          <p:spPr>
            <a:xfrm>
              <a:off x="2025" y="3834"/>
              <a:ext cx="2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8" name="Google Shape;438;p38"/>
            <p:cNvSpPr/>
            <p:nvPr/>
          </p:nvSpPr>
          <p:spPr>
            <a:xfrm>
              <a:off x="2313" y="2787"/>
              <a:ext cx="449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2324" y="3046"/>
              <a:ext cx="449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1520" y="2787"/>
              <a:ext cx="399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1516" y="3039"/>
              <a:ext cx="399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1519" y="3314"/>
              <a:ext cx="399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1515" y="3566"/>
              <a:ext cx="399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1518" y="3818"/>
              <a:ext cx="399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2316" y="3567"/>
              <a:ext cx="1908" cy="290"/>
            </a:xfrm>
            <a:prstGeom prst="ellipse">
              <a:avLst/>
            </a:prstGeom>
            <a:noFill/>
            <a:ln w="28425" cap="sq" cmpd="sng">
              <a:solidFill>
                <a:srgbClr val="3030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6" name="Google Shape;446;p38"/>
            <p:cNvCxnSpPr/>
            <p:nvPr/>
          </p:nvCxnSpPr>
          <p:spPr>
            <a:xfrm>
              <a:off x="925" y="3046"/>
              <a:ext cx="2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" name="Google Shape;447;p38"/>
            <p:cNvCxnSpPr/>
            <p:nvPr/>
          </p:nvCxnSpPr>
          <p:spPr>
            <a:xfrm>
              <a:off x="934" y="3315"/>
              <a:ext cx="2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8" name="Google Shape;448;p38"/>
            <p:cNvCxnSpPr/>
            <p:nvPr/>
          </p:nvCxnSpPr>
          <p:spPr>
            <a:xfrm>
              <a:off x="925" y="3545"/>
              <a:ext cx="2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9" name="Google Shape;449;p38"/>
            <p:cNvCxnSpPr/>
            <p:nvPr/>
          </p:nvCxnSpPr>
          <p:spPr>
            <a:xfrm>
              <a:off x="916" y="4086"/>
              <a:ext cx="2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" name="Google Shape;450;p38"/>
            <p:cNvCxnSpPr/>
            <p:nvPr/>
          </p:nvCxnSpPr>
          <p:spPr>
            <a:xfrm>
              <a:off x="1216" y="4073"/>
              <a:ext cx="649" cy="0"/>
            </a:xfrm>
            <a:prstGeom prst="straightConnector1">
              <a:avLst/>
            </a:prstGeom>
            <a:noFill/>
            <a:ln w="28425" cap="sq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459" name="Google Shape;459;p39"/>
          <p:cNvSpPr txBox="1"/>
          <p:nvPr/>
        </p:nvSpPr>
        <p:spPr>
          <a:xfrm>
            <a:off x="503237" y="360362"/>
            <a:ext cx="9072562" cy="67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20675" marR="0" lvl="0" indent="-320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80"/>
              <a:buFont typeface="Noto Sans Symbols"/>
              <a:buChar char="■"/>
            </a:pPr>
            <a:r>
              <a:rPr lang="en-US" sz="3200" b="0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Instruction set</a:t>
            </a:r>
            <a:endParaRPr/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Load and store instructions (LDB, STB, etc.)</a:t>
            </a:r>
            <a:endParaRPr/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Floating-point arithmetic instructions (ADDF, SUBF, MULF, DIVF)</a:t>
            </a:r>
            <a:endParaRPr/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Register-to-register arithmetic instructions (ADDR, SUBR, MULR, DIVR)</a:t>
            </a:r>
            <a:endParaRPr/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 special supervisor call instruction (SVC) is provided</a:t>
            </a:r>
            <a:endParaRPr/>
          </a:p>
          <a:p>
            <a:pPr marL="320675" marR="0" lvl="0" indent="-3206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2080"/>
              <a:buFont typeface="Noto Sans Symbols"/>
              <a:buChar char="■"/>
            </a:pPr>
            <a:r>
              <a:rPr lang="en-US" sz="3200" b="0" i="0" u="none">
                <a:solidFill>
                  <a:srgbClr val="FF66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I/O</a:t>
            </a:r>
            <a:endParaRPr/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560"/>
              <a:buFont typeface="Noto Sans Symbols"/>
              <a:buChar char="❑"/>
            </a:pPr>
            <a:r>
              <a:rPr lang="en-US" sz="2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 byte at a time, TD, RD, and WD</a:t>
            </a:r>
            <a:endParaRPr/>
          </a:p>
          <a:p>
            <a:pPr marL="738187" marR="0" lvl="1" indent="-2635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812F"/>
              </a:buClr>
              <a:buSzPts val="1560"/>
              <a:buFont typeface="Noto Sans Symbols"/>
              <a:buChar char="❑"/>
            </a:pPr>
            <a:r>
              <a:rPr lang="en-US" sz="2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SIO, TIO, and HIO are used to start, test, and halt the operation of I/O channels.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8862" y="868362"/>
            <a:ext cx="4619625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/>
        </p:nvSpPr>
        <p:spPr>
          <a:xfrm>
            <a:off x="7227887" y="6886575"/>
            <a:ext cx="23225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pic>
        <p:nvPicPr>
          <p:cNvPr id="468" name="Google Shape;468;p40" descr="https://player.slideplayer.com/88/15723151/slides/slide_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1" descr="https://player.slideplayer.com/88/15723151/slides/slide_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3712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42" descr="https://player.slideplayer.com/88/15723151/slides/slide_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025" y="-220662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3" descr="https://player.slideplayer.com/88/15723151/slides/slide_1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4475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44" descr="https://player.slideplayer.com/88/15723151/slides/slide_1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503237" y="1079500"/>
            <a:ext cx="9051925" cy="505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342900" marR="0" lvl="0" indent="-33496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/>
          </a:p>
          <a:p>
            <a:pPr marL="342900" marR="0" lvl="0" indent="-33496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Module-1 ( Introduction)</a:t>
            </a:r>
            <a:endParaRPr sz="2400" b="1"/>
          </a:p>
          <a:p>
            <a:pPr marL="342900" marR="0" lvl="0" indent="-334962" algn="just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   System Software vs Application Software, Different SystemSoftware– Assembler, Linker, Loader, Macro Processor, Text Editor, Debugger, Device Driver, Compiler, Interpreter,Operating System (Basic Concepts only). SIC &amp; SIC/XE Architecture, Addressing modes, SIC &amp; SIC/XE Instruction set , Assembler Directives.</a:t>
            </a:r>
            <a:endParaRPr sz="2400" b="1"/>
          </a:p>
          <a:p>
            <a:pPr marL="342900" marR="0" lvl="0" indent="-334962" algn="just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503237" y="1768475"/>
            <a:ext cx="9045575" cy="43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Software can be divided into two categories: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System Software 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Application Software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539750" y="431800"/>
            <a:ext cx="9251950" cy="634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9825" rIns="90000" bIns="45000" anchor="t" anchorCtr="0">
            <a:noAutofit/>
          </a:bodyPr>
          <a:lstStyle/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System Software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variety of programs that support the operation of a computer.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programs that coordinates activities and functions of the hardware and various other programs.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system software programmer must know the target machine structure.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Eg:- Operating System, Compiler, Debugger etc.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15900" marR="0" lvl="0" indent="-1905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682625" y="565150"/>
            <a:ext cx="8215312" cy="541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Application Software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1" i="0" u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Programs that help users solve particular computing problems.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software usually used by end-user.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concerned with the solution of some problem, using the computer as a tool, instead of knowing how computers actually work.</a:t>
            </a:r>
            <a:endParaRPr/>
          </a:p>
          <a:p>
            <a:pPr marL="215900" marR="0" lvl="0" indent="-1905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905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◆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Eg:- Library automation software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720725" y="792162"/>
            <a:ext cx="8869362" cy="648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342900" marR="0" lvl="0" indent="-31908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and operates computer hardware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thereby providing   platform for other application software.</a:t>
            </a:r>
            <a:endParaRPr/>
          </a:p>
          <a:p>
            <a:pPr marL="342900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it possible for the users to focus on an application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other problem to be solved, without needing to know the details of how the machine works internally.</a:t>
            </a:r>
            <a:endParaRPr/>
          </a:p>
          <a:p>
            <a:pPr marL="342900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characteristic in which most system software differs from application software is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dependency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19087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can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independently of the application software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application software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run without the presence of the system software.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2006</Words>
  <Application>Microsoft Office PowerPoint</Application>
  <PresentationFormat>Custom</PresentationFormat>
  <Paragraphs>423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Libre Franklin Medium</vt:lpstr>
      <vt:lpstr>Arial</vt:lpstr>
      <vt:lpstr>Times New Roman</vt:lpstr>
      <vt:lpstr>Noto Sans Symbols</vt:lpstr>
      <vt:lpstr>Libre Franklin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DBO Brothers</dc:creator>
  <cp:lastModifiedBy>acer</cp:lastModifiedBy>
  <cp:revision>6</cp:revision>
  <dcterms:created xsi:type="dcterms:W3CDTF">2017-07-31T07:17:46Z</dcterms:created>
  <dcterms:modified xsi:type="dcterms:W3CDTF">2023-09-25T09:07:14Z</dcterms:modified>
</cp:coreProperties>
</file>