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Dat2T7EJx2KfVaz4AkXaj6eba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4" name="Google Shape;14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51" name="Google Shape;15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58" name="Google Shape;15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65" name="Google Shape;16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2" name="Google Shape;17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9" name="Google Shape;17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6" name="Google Shape;18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javatpoint.com/tcp-ip-full-form" TargetMode="External"/><Relationship Id="rId4" Type="http://schemas.openxmlformats.org/officeDocument/2006/relationships/hyperlink" Target="https://www.javatpoint.com/computer-network-tcp-ip-model" TargetMode="External"/><Relationship Id="rId5" Type="http://schemas.openxmlformats.org/officeDocument/2006/relationships/hyperlink" Target="https://www.javatpoint.com/udp-full-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Module 4</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t/>
            </a:r>
            <a:endParaRPr b="1" sz="4400"/>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47" name="Google Shape;147;p10"/>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Type of service </a:t>
            </a:r>
            <a:r>
              <a:rPr b="0" i="0" lang="en-US" sz="2400" u="none" cap="none" strike="noStrike">
                <a:solidFill>
                  <a:schemeClr val="dk1"/>
                </a:solidFill>
                <a:latin typeface="Calibri"/>
                <a:ea typeface="Calibri"/>
                <a:cs typeface="Calibri"/>
                <a:sym typeface="Calibri"/>
              </a:rPr>
              <a:t>field. </a:t>
            </a:r>
            <a:endParaRPr b="0" i="0" sz="1400" u="none" cap="none" strike="noStrike">
              <a:solidFill>
                <a:srgbClr val="000000"/>
              </a:solidFill>
              <a:latin typeface="Arial"/>
              <a:ea typeface="Arial"/>
              <a:cs typeface="Arial"/>
              <a:sym typeface="Arial"/>
            </a:endParaRPr>
          </a:p>
          <a:p>
            <a:pPr indent="-609600" lvl="1" marL="1066800" marR="0" rtl="0" algn="just">
              <a:lnSpc>
                <a:spcPct val="15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to distinguish between different classes of service</a:t>
            </a:r>
            <a:endParaRPr b="0" i="0" sz="1400" u="none" cap="none" strike="noStrike">
              <a:solidFill>
                <a:srgbClr val="000000"/>
              </a:solidFill>
              <a:latin typeface="Arial"/>
              <a:ea typeface="Arial"/>
              <a:cs typeface="Arial"/>
              <a:sym typeface="Arial"/>
            </a:endParaRPr>
          </a:p>
          <a:p>
            <a:pPr indent="-609600" lvl="1" marL="1066800" marR="0" rtl="0" algn="just">
              <a:lnSpc>
                <a:spcPct val="15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6-bit field contained a three-bit </a:t>
            </a:r>
            <a:r>
              <a:rPr b="0" i="0" lang="en-US" sz="2400" u="none" cap="none" strike="noStrike">
                <a:solidFill>
                  <a:srgbClr val="FF0000"/>
                </a:solidFill>
                <a:latin typeface="Calibri"/>
                <a:ea typeface="Calibri"/>
                <a:cs typeface="Calibri"/>
                <a:sym typeface="Calibri"/>
              </a:rPr>
              <a:t>Precedence</a:t>
            </a:r>
            <a:r>
              <a:rPr b="0" i="0" lang="en-US" sz="2400" u="none" cap="none" strike="noStrike">
                <a:solidFill>
                  <a:schemeClr val="dk1"/>
                </a:solidFill>
                <a:latin typeface="Calibri"/>
                <a:ea typeface="Calibri"/>
                <a:cs typeface="Calibri"/>
                <a:sym typeface="Calibri"/>
              </a:rPr>
              <a:t> field and three flags, </a:t>
            </a:r>
            <a:r>
              <a:rPr b="0" i="0" lang="en-US" sz="2400" u="none" cap="none" strike="noStrike">
                <a:solidFill>
                  <a:srgbClr val="FF0000"/>
                </a:solidFill>
                <a:latin typeface="Calibri"/>
                <a:ea typeface="Calibri"/>
                <a:cs typeface="Calibri"/>
                <a:sym typeface="Calibri"/>
              </a:rPr>
              <a:t>D, T, and R. </a:t>
            </a:r>
            <a:endParaRPr b="0" i="0" sz="1400" u="none" cap="none" strike="noStrike">
              <a:solidFill>
                <a:srgbClr val="000000"/>
              </a:solidFill>
              <a:latin typeface="Arial"/>
              <a:ea typeface="Arial"/>
              <a:cs typeface="Arial"/>
              <a:sym typeface="Arial"/>
            </a:endParaRPr>
          </a:p>
          <a:p>
            <a:pPr indent="-609600" lvl="1" marL="1066800" marR="0" rtl="0" algn="just">
              <a:lnSpc>
                <a:spcPct val="15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The </a:t>
            </a:r>
            <a:r>
              <a:rPr b="0" i="0" lang="en-US" sz="2400" u="none" cap="none" strike="noStrike">
                <a:solidFill>
                  <a:srgbClr val="FF0000"/>
                </a:solidFill>
                <a:latin typeface="Calibri"/>
                <a:ea typeface="Calibri"/>
                <a:cs typeface="Calibri"/>
                <a:sym typeface="Calibri"/>
              </a:rPr>
              <a:t>Precedence</a:t>
            </a:r>
            <a:r>
              <a:rPr b="0" i="0" lang="en-US" sz="2400" u="none" cap="none" strike="noStrike">
                <a:solidFill>
                  <a:schemeClr val="dk1"/>
                </a:solidFill>
                <a:latin typeface="Calibri"/>
                <a:ea typeface="Calibri"/>
                <a:cs typeface="Calibri"/>
                <a:sym typeface="Calibri"/>
              </a:rPr>
              <a:t> field was a priority from 0 (normal) to 7 (network control packet)</a:t>
            </a:r>
            <a:endParaRPr b="0" i="0" sz="1400" u="none" cap="none" strike="noStrike">
              <a:solidFill>
                <a:srgbClr val="000000"/>
              </a:solidFill>
              <a:latin typeface="Arial"/>
              <a:ea typeface="Arial"/>
              <a:cs typeface="Arial"/>
              <a:sym typeface="Arial"/>
            </a:endParaRPr>
          </a:p>
          <a:p>
            <a:pPr indent="-609600" lvl="1" marL="1066800" marR="0" rtl="0" algn="just">
              <a:lnSpc>
                <a:spcPct val="15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The three flag bits allowed the host to specify from the set {Delay, Throughput, Reliability}</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54" name="Google Shape;154;p11"/>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Total length </a:t>
            </a:r>
            <a:r>
              <a:rPr b="0" i="0" lang="en-US" sz="2400" u="none" cap="none" strike="noStrike">
                <a:solidFill>
                  <a:schemeClr val="dk1"/>
                </a:solidFill>
                <a:latin typeface="Calibri"/>
                <a:ea typeface="Calibri"/>
                <a:cs typeface="Calibri"/>
                <a:sym typeface="Calibri"/>
              </a:rPr>
              <a:t>field</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includes everything in the datagram—both header and data. </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maximum length is 65,535 bytes.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8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Identification</a:t>
            </a:r>
            <a:r>
              <a:rPr b="0" i="0" lang="en-US" sz="2400" u="none" cap="none" strike="noStrike">
                <a:solidFill>
                  <a:schemeClr val="dk1"/>
                </a:solidFill>
                <a:latin typeface="Calibri"/>
                <a:ea typeface="Calibri"/>
                <a:cs typeface="Calibri"/>
                <a:sym typeface="Calibri"/>
              </a:rPr>
              <a:t> field </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needed to allow the destination host to determine which datagram a newly arrived fragment belongs to. </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If the IP packet is fragmented then each fragmented packet will use the same 16 bit identification number to identify to which IP packet they belong to.</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All the fragments of a datagram contain the same Identification value.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Note:</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36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Fragmentation</a:t>
            </a:r>
            <a:r>
              <a:rPr b="0" i="0" lang="en-US" sz="1800" u="none" cap="none" strike="noStrike">
                <a:solidFill>
                  <a:schemeClr val="dk1"/>
                </a:solidFill>
                <a:latin typeface="Calibri"/>
                <a:ea typeface="Calibri"/>
                <a:cs typeface="Calibri"/>
                <a:sym typeface="Calibri"/>
              </a:rPr>
              <a:t> is done by the network layer when the maximum size of datagram is greater than maximum size of data that can be held in a frame</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61" name="Google Shape;161;p12"/>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two 1-bit fields: DF &amp; MF</a:t>
            </a:r>
            <a:endParaRPr b="0" i="0" sz="1400" u="none" cap="none" strike="noStrike">
              <a:solidFill>
                <a:srgbClr val="000000"/>
              </a:solidFill>
              <a:latin typeface="Arial"/>
              <a:ea typeface="Arial"/>
              <a:cs typeface="Arial"/>
              <a:sym typeface="Arial"/>
            </a:endParaRPr>
          </a:p>
          <a:p>
            <a:pPr indent="-609600" lvl="0" marL="6096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DF</a:t>
            </a:r>
            <a:r>
              <a:rPr b="0" i="0" lang="en-US" sz="2400" u="none" cap="none" strike="noStrike">
                <a:solidFill>
                  <a:schemeClr val="dk1"/>
                </a:solidFill>
                <a:latin typeface="Calibri"/>
                <a:ea typeface="Calibri"/>
                <a:cs typeface="Calibri"/>
                <a:sym typeface="Calibri"/>
              </a:rPr>
              <a:t> stands for </a:t>
            </a:r>
            <a:r>
              <a:rPr b="0" i="0" lang="en-US" sz="2400" u="none" cap="none" strike="noStrike">
                <a:solidFill>
                  <a:srgbClr val="FF0000"/>
                </a:solidFill>
                <a:latin typeface="Calibri"/>
                <a:ea typeface="Calibri"/>
                <a:cs typeface="Calibri"/>
                <a:sym typeface="Calibri"/>
              </a:rPr>
              <a:t>Don't Fragment.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It is an order to the routers not to fragment the datagram because the destination is incapable of putting the pieces back together again. </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48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609600" lvl="0" marL="6096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MF</a:t>
            </a:r>
            <a:r>
              <a:rPr b="0" i="0" lang="en-US" sz="2400" u="none" cap="none" strike="noStrike">
                <a:solidFill>
                  <a:schemeClr val="dk1"/>
                </a:solidFill>
                <a:latin typeface="Calibri"/>
                <a:ea typeface="Calibri"/>
                <a:cs typeface="Calibri"/>
                <a:sym typeface="Calibri"/>
              </a:rPr>
              <a:t> stands for </a:t>
            </a:r>
            <a:r>
              <a:rPr b="0" i="0" lang="en-US" sz="2400" u="none" cap="none" strike="noStrike">
                <a:solidFill>
                  <a:srgbClr val="FF0000"/>
                </a:solidFill>
                <a:latin typeface="Calibri"/>
                <a:ea typeface="Calibri"/>
                <a:cs typeface="Calibri"/>
                <a:sym typeface="Calibri"/>
              </a:rPr>
              <a:t>More Fragments.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 – tells if more fragments are ahead of this fragment  if MF = 1, and if MF = 0, it is the last fragment.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68" name="Google Shape;168;p13"/>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609600" lvl="0" marL="609600" marR="0" rtl="0" algn="just">
              <a:lnSpc>
                <a:spcPct val="100000"/>
              </a:lnSpc>
              <a:spcBef>
                <a:spcPts val="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Fragment offset field:</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 this 13 bit field specifies the position of the fragment in the original fragmented IP packet.</a:t>
            </a:r>
            <a:endParaRPr b="0" i="0" sz="1400" u="none" cap="none" strike="noStrike">
              <a:solidFill>
                <a:srgbClr val="000000"/>
              </a:solidFill>
              <a:latin typeface="Arial"/>
              <a:ea typeface="Arial"/>
              <a:cs typeface="Arial"/>
              <a:sym typeface="Arial"/>
            </a:endParaRPr>
          </a:p>
          <a:p>
            <a:pPr indent="-609600" lvl="0" marL="6096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Time to live </a:t>
            </a:r>
            <a:r>
              <a:rPr b="0" i="0" lang="en-US" sz="2400" u="none" cap="none" strike="noStrike">
                <a:solidFill>
                  <a:schemeClr val="dk1"/>
                </a:solidFill>
                <a:latin typeface="Calibri"/>
                <a:ea typeface="Calibri"/>
                <a:cs typeface="Calibri"/>
                <a:sym typeface="Calibri"/>
              </a:rPr>
              <a:t>field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Everytime an IP packet passes through a router, the time to live field is decremented by 1.</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 Once it hits 0 the router will drop the packet and sends  time exceeded message to the sender.</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 The time to live field has 8 bits and is used to prevent packets from looping around forever. Thus prevents datagrams from wandering around forever</a:t>
            </a:r>
            <a:endParaRPr b="0" i="0" sz="1400" u="none" cap="none" strike="noStrike">
              <a:solidFill>
                <a:srgbClr val="000000"/>
              </a:solidFill>
              <a:latin typeface="Arial"/>
              <a:ea typeface="Arial"/>
              <a:cs typeface="Arial"/>
              <a:sym typeface="Arial"/>
            </a:endParaRPr>
          </a:p>
          <a:p>
            <a:pPr indent="-457200" lvl="1" marL="1066800" marR="0" rtl="0" algn="just">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75" name="Google Shape;175;p14"/>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0" lvl="1" marL="45720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609600" lvl="0" marL="6096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Protocol</a:t>
            </a:r>
            <a:r>
              <a:rPr b="0" i="0" lang="en-US" sz="2400" u="none" cap="none" strike="noStrike">
                <a:solidFill>
                  <a:schemeClr val="dk1"/>
                </a:solidFill>
                <a:latin typeface="Calibri"/>
                <a:ea typeface="Calibri"/>
                <a:cs typeface="Calibri"/>
                <a:sym typeface="Calibri"/>
              </a:rPr>
              <a:t> field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this 8 bit field tells us which protocol is encapsulated in the IP packet, for example TCP has value 6 and UDP has value 17. </a:t>
            </a:r>
            <a:endParaRPr b="0" i="0" sz="2400" u="none" cap="none" strike="noStrike">
              <a:solidFill>
                <a:schemeClr val="dk1"/>
              </a:solidFill>
              <a:latin typeface="Calibri"/>
              <a:ea typeface="Calibri"/>
              <a:cs typeface="Calibri"/>
              <a:sym typeface="Calibri"/>
            </a:endParaRPr>
          </a:p>
          <a:p>
            <a:pPr indent="-609600" lvl="0" marL="6096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Header checksum </a:t>
            </a:r>
            <a:r>
              <a:rPr b="0" i="0" lang="en-US" sz="2400" u="none" cap="none" strike="noStrike">
                <a:solidFill>
                  <a:schemeClr val="dk1"/>
                </a:solidFill>
                <a:latin typeface="Calibri"/>
                <a:ea typeface="Calibri"/>
                <a:cs typeface="Calibri"/>
                <a:sym typeface="Calibri"/>
              </a:rPr>
              <a:t>field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verifies the header only.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field is used to store a checksum of the header. The receiver can use the checksum to check if there are any errors in the header.</a:t>
            </a:r>
            <a:endParaRPr b="0" i="0" sz="1400" u="none" cap="none" strike="noStrike">
              <a:solidFill>
                <a:srgbClr val="000000"/>
              </a:solidFill>
              <a:latin typeface="Arial"/>
              <a:ea typeface="Arial"/>
              <a:cs typeface="Arial"/>
              <a:sym typeface="Arial"/>
            </a:endParaRPr>
          </a:p>
          <a:p>
            <a:pPr indent="-457200" lvl="1" marL="1066800" marR="0" rtl="0" algn="just">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82" name="Google Shape;182;p15"/>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Source IP address</a:t>
            </a:r>
            <a:r>
              <a:rPr b="1" i="1" lang="en-US" sz="1800" u="none" cap="none" strike="noStrike">
                <a:solidFill>
                  <a:schemeClr val="dk1"/>
                </a:solidFill>
                <a:latin typeface="Calibri"/>
                <a:ea typeface="Calibri"/>
                <a:cs typeface="Calibri"/>
                <a:sym typeface="Calibri"/>
              </a:rPr>
              <a:t>:</a:t>
            </a:r>
            <a:r>
              <a:rPr b="0" i="1" lang="en-US" sz="1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32 bits IP address of the sender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Destination IP address</a:t>
            </a:r>
            <a:r>
              <a:rPr b="1" i="1" lang="en-US" sz="1800" u="none" cap="none" strike="noStrike">
                <a:solidFill>
                  <a:schemeClr val="dk1"/>
                </a:solidFill>
                <a:latin typeface="Calibri"/>
                <a:ea typeface="Calibri"/>
                <a:cs typeface="Calibri"/>
                <a:sym typeface="Calibri"/>
              </a:rPr>
              <a:t>:</a:t>
            </a:r>
            <a:r>
              <a:rPr b="0" i="1" lang="en-US" sz="18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32 bits IP address of the receiver</a:t>
            </a:r>
            <a:endParaRPr b="0" i="0" sz="1400" u="none" cap="none" strike="noStrike">
              <a:solidFill>
                <a:srgbClr val="000000"/>
              </a:solidFill>
              <a:latin typeface="Arial"/>
              <a:ea typeface="Arial"/>
              <a:cs typeface="Arial"/>
              <a:sym typeface="Arial"/>
            </a:endParaRPr>
          </a:p>
          <a:p>
            <a:pPr indent="-609600" lvl="0" marL="6096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Options</a:t>
            </a:r>
            <a:r>
              <a:rPr b="0" i="0" lang="en-US" sz="2400" u="none" cap="none" strike="noStrike">
                <a:solidFill>
                  <a:schemeClr val="dk1"/>
                </a:solidFill>
                <a:latin typeface="Calibri"/>
                <a:ea typeface="Calibri"/>
                <a:cs typeface="Calibri"/>
                <a:sym typeface="Calibri"/>
              </a:rPr>
              <a:t> field </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Optional information such as source route, record route.</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 Used by the Network administrator to check whether a path is working or not</a:t>
            </a:r>
            <a:r>
              <a:rPr b="0" i="1"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09600" lvl="1" marL="1066800" marR="0" rtl="0" algn="just">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The options are variable length and is not used often.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609600" lvl="0" marL="609600" rtl="0" algn="ctr">
              <a:lnSpc>
                <a:spcPct val="90000"/>
              </a:lnSpc>
              <a:spcBef>
                <a:spcPts val="0"/>
              </a:spcBef>
              <a:spcAft>
                <a:spcPts val="0"/>
              </a:spcAft>
              <a:buClr>
                <a:schemeClr val="accent2"/>
              </a:buClr>
              <a:buSzPts val="4400"/>
              <a:buFont typeface="Calibri"/>
              <a:buNone/>
            </a:pPr>
            <a:r>
              <a:rPr lang="en-US"/>
              <a:t>Some of the IP options.</a:t>
            </a:r>
            <a:endParaRPr/>
          </a:p>
        </p:txBody>
      </p:sp>
      <p:sp>
        <p:nvSpPr>
          <p:cNvPr id="189" name="Google Shape;189;p16"/>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457200" lvl="1" marL="1066800" marR="0" rtl="0" algn="just">
              <a:lnSpc>
                <a:spcPct val="100000"/>
              </a:lnSpc>
              <a:spcBef>
                <a:spcPts val="0"/>
              </a:spcBef>
              <a:spcAft>
                <a:spcPts val="0"/>
              </a:spcAft>
              <a:buClr>
                <a:schemeClr val="accent2"/>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pic>
        <p:nvPicPr>
          <p:cNvPr descr="5-54" id="190" name="Google Shape;190;p16"/>
          <p:cNvPicPr preferRelativeResize="0"/>
          <p:nvPr/>
        </p:nvPicPr>
        <p:blipFill rotWithShape="1">
          <a:blip r:embed="rId3">
            <a:alphaModFix/>
          </a:blip>
          <a:srcRect b="0" l="0" r="0" t="0"/>
          <a:stretch/>
        </p:blipFill>
        <p:spPr>
          <a:xfrm>
            <a:off x="1935515" y="2060812"/>
            <a:ext cx="8216900" cy="3662655"/>
          </a:xfrm>
          <a:prstGeom prst="rect">
            <a:avLst/>
          </a:prstGeom>
          <a:noFill/>
          <a:ln>
            <a:noFill/>
          </a:ln>
        </p:spPr>
      </p:pic>
      <p:sp>
        <p:nvSpPr>
          <p:cNvPr id="191" name="Google Shape;191;p16"/>
          <p:cNvSpPr txBox="1"/>
          <p:nvPr/>
        </p:nvSpPr>
        <p:spPr>
          <a:xfrm>
            <a:off x="1518354" y="5991580"/>
            <a:ext cx="9144000" cy="544689"/>
          </a:xfrm>
          <a:prstGeom prst="rect">
            <a:avLst/>
          </a:prstGeom>
          <a:noFill/>
          <a:ln>
            <a:noFill/>
          </a:ln>
        </p:spPr>
        <p:txBody>
          <a:bodyPr anchorCtr="0" anchor="t" bIns="45700" lIns="91425" spcFirstLastPara="1" rIns="91425" wrap="square" tIns="45700">
            <a:noAutofit/>
          </a:bodyPr>
          <a:lstStyle/>
          <a:p>
            <a:pPr indent="-609600" lvl="0" marL="60960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IP protocol, IP addresses, Internet Control Message Protocol (ICMP), Address Resolution Protocol (ARP), Reverse Address Resolution Protocol (RARP), Bootstrap Protocol (BOOTP), Dynamic Host Configuration Protocol (DHCP). Open Shortest Path First(OSPF) Protocol, Border Gateway Protocol (BGP), Internet multicasting, IPv6, ICMPv6.</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 protocol</a:t>
            </a:r>
            <a:endParaRPr/>
          </a:p>
        </p:txBody>
      </p:sp>
      <p:sp>
        <p:nvSpPr>
          <p:cNvPr id="101" name="Google Shape;101;p3"/>
          <p:cNvSpPr txBox="1"/>
          <p:nvPr>
            <p:ph idx="1" type="body"/>
          </p:nvPr>
        </p:nvSpPr>
        <p:spPr>
          <a:xfrm>
            <a:off x="838200" y="1364776"/>
            <a:ext cx="10515600" cy="4812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IP stands for </a:t>
            </a:r>
            <a:r>
              <a:rPr b="1" lang="en-US"/>
              <a:t>internet protocol</a:t>
            </a:r>
            <a:r>
              <a:rPr lang="en-US"/>
              <a:t>. </a:t>
            </a:r>
            <a:endParaRPr/>
          </a:p>
          <a:p>
            <a:pPr indent="-228600" lvl="0" marL="228600" rtl="0" algn="l">
              <a:lnSpc>
                <a:spcPct val="90000"/>
              </a:lnSpc>
              <a:spcBef>
                <a:spcPts val="1000"/>
              </a:spcBef>
              <a:spcAft>
                <a:spcPts val="0"/>
              </a:spcAft>
              <a:buClr>
                <a:schemeClr val="dk1"/>
              </a:buClr>
              <a:buSzPts val="2800"/>
              <a:buChar char="•"/>
            </a:pPr>
            <a:r>
              <a:rPr lang="en-US"/>
              <a:t>It is a protocol defined in the TCP/IP model used for sending the packets from source to destination. </a:t>
            </a:r>
            <a:endParaRPr/>
          </a:p>
          <a:p>
            <a:pPr indent="-228600" lvl="0" marL="228600" rtl="0" algn="l">
              <a:lnSpc>
                <a:spcPct val="90000"/>
              </a:lnSpc>
              <a:spcBef>
                <a:spcPts val="1000"/>
              </a:spcBef>
              <a:spcAft>
                <a:spcPts val="0"/>
              </a:spcAft>
              <a:buClr>
                <a:schemeClr val="dk1"/>
              </a:buClr>
              <a:buSzPts val="2800"/>
              <a:buChar char="•"/>
            </a:pPr>
            <a:r>
              <a:rPr lang="en-US"/>
              <a:t>The main task of IP is to deliver the packets from source to the destination based on the IP addresses available in the packet headers. </a:t>
            </a:r>
            <a:endParaRPr/>
          </a:p>
          <a:p>
            <a:pPr indent="-228600" lvl="0" marL="228600" rtl="0" algn="l">
              <a:lnSpc>
                <a:spcPct val="90000"/>
              </a:lnSpc>
              <a:spcBef>
                <a:spcPts val="1000"/>
              </a:spcBef>
              <a:spcAft>
                <a:spcPts val="0"/>
              </a:spcAft>
              <a:buClr>
                <a:schemeClr val="dk1"/>
              </a:buClr>
              <a:buSzPts val="2800"/>
              <a:buChar char="•"/>
            </a:pPr>
            <a:r>
              <a:rPr lang="en-US"/>
              <a:t>IP defines </a:t>
            </a:r>
            <a:r>
              <a:rPr lang="en-US">
                <a:solidFill>
                  <a:srgbClr val="FF0000"/>
                </a:solidFill>
              </a:rPr>
              <a:t>the packet structure  as well as the addressing method </a:t>
            </a:r>
            <a:r>
              <a:rPr lang="en-US"/>
              <a:t>.</a:t>
            </a:r>
            <a:endParaRPr/>
          </a:p>
          <a:p>
            <a:pPr indent="-228600" lvl="0" marL="228600" rtl="0" algn="l">
              <a:lnSpc>
                <a:spcPct val="90000"/>
              </a:lnSpc>
              <a:spcBef>
                <a:spcPts val="1000"/>
              </a:spcBef>
              <a:spcAft>
                <a:spcPts val="0"/>
              </a:spcAft>
              <a:buClr>
                <a:schemeClr val="dk1"/>
              </a:buClr>
              <a:buSzPts val="2800"/>
              <a:buChar char="•"/>
            </a:pPr>
            <a:r>
              <a:rPr lang="en-US"/>
              <a:t>An IP protocol provides the </a:t>
            </a:r>
            <a:r>
              <a:rPr lang="en-US">
                <a:solidFill>
                  <a:srgbClr val="FF0000"/>
                </a:solidFill>
              </a:rPr>
              <a:t>connectionless service</a:t>
            </a:r>
            <a:r>
              <a:rPr lang="en-US"/>
              <a:t>, which is accompanied by two transport protocols, i.e., </a:t>
            </a:r>
            <a:r>
              <a:rPr lang="en-US" u="sng">
                <a:solidFill>
                  <a:schemeClr val="hlink"/>
                </a:solidFill>
                <a:hlinkClick r:id="rId3"/>
              </a:rPr>
              <a:t>TCP/IP </a:t>
            </a:r>
            <a:r>
              <a:rPr lang="en-US"/>
              <a:t>and UDP/IP, so internet protocol is also known as </a:t>
            </a:r>
            <a:r>
              <a:rPr lang="en-US" u="sng">
                <a:solidFill>
                  <a:schemeClr val="hlink"/>
                </a:solidFill>
                <a:hlinkClick r:id="rId4"/>
              </a:rPr>
              <a:t>TCP/IP </a:t>
            </a:r>
            <a:r>
              <a:rPr lang="en-US"/>
              <a:t>or </a:t>
            </a:r>
            <a:r>
              <a:rPr lang="en-US" u="sng">
                <a:solidFill>
                  <a:schemeClr val="hlink"/>
                </a:solidFill>
                <a:hlinkClick r:id="rId5"/>
              </a:rPr>
              <a:t>UDP</a:t>
            </a:r>
            <a:r>
              <a:rPr lang="en-US"/>
              <a:t>/IP.</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IP protocol</a:t>
            </a:r>
            <a:endParaRPr/>
          </a:p>
        </p:txBody>
      </p:sp>
      <p:sp>
        <p:nvSpPr>
          <p:cNvPr id="107" name="Google Shape;107;p4"/>
          <p:cNvSpPr txBox="1"/>
          <p:nvPr>
            <p:ph idx="1" type="body"/>
          </p:nvPr>
        </p:nvSpPr>
        <p:spPr>
          <a:xfrm>
            <a:off x="838200" y="1364776"/>
            <a:ext cx="10515600" cy="4812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Internet Protocol is </a:t>
            </a:r>
            <a:r>
              <a:rPr b="1" lang="en-US"/>
              <a:t>connectionless</a:t>
            </a:r>
            <a:r>
              <a:rPr lang="en-US"/>
              <a:t> and </a:t>
            </a:r>
            <a:r>
              <a:rPr b="1" lang="en-US"/>
              <a:t>unreliable</a:t>
            </a:r>
            <a:r>
              <a:rPr lang="en-US"/>
              <a:t> protocol. </a:t>
            </a:r>
            <a:endParaRPr/>
          </a:p>
          <a:p>
            <a:pPr indent="-228600" lvl="0" marL="228600" rtl="0" algn="l">
              <a:lnSpc>
                <a:spcPct val="90000"/>
              </a:lnSpc>
              <a:spcBef>
                <a:spcPts val="1000"/>
              </a:spcBef>
              <a:spcAft>
                <a:spcPts val="0"/>
              </a:spcAft>
              <a:buClr>
                <a:schemeClr val="dk1"/>
              </a:buClr>
              <a:buSzPts val="2800"/>
              <a:buChar char="•"/>
            </a:pPr>
            <a:r>
              <a:rPr lang="en-US"/>
              <a:t>It ensures no guarantee of successfully transmission of data.</a:t>
            </a:r>
            <a:endParaRPr/>
          </a:p>
          <a:p>
            <a:pPr indent="-228600" lvl="0" marL="228600" rtl="0" algn="l">
              <a:lnSpc>
                <a:spcPct val="90000"/>
              </a:lnSpc>
              <a:spcBef>
                <a:spcPts val="1000"/>
              </a:spcBef>
              <a:spcAft>
                <a:spcPts val="0"/>
              </a:spcAft>
              <a:buClr>
                <a:schemeClr val="dk1"/>
              </a:buClr>
              <a:buSzPts val="2800"/>
              <a:buChar char="•"/>
            </a:pPr>
            <a:r>
              <a:rPr lang="en-US"/>
              <a:t>In order to make it reliable, it must be paired with reliable protocol such as TCP at the transport layer.</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first version of IP (Internet Protocol) was IPv4 </a:t>
            </a:r>
            <a:r>
              <a:rPr b="1" lang="en-US">
                <a:solidFill>
                  <a:srgbClr val="006FC0"/>
                </a:solidFill>
                <a:latin typeface="Trebuchet MS"/>
                <a:ea typeface="Trebuchet MS"/>
                <a:cs typeface="Trebuchet MS"/>
                <a:sym typeface="Trebuchet MS"/>
              </a:rPr>
              <a:t>defines an IP address as a 32-  bit number.</a:t>
            </a:r>
            <a:r>
              <a:rPr lang="en-US"/>
              <a:t>. </a:t>
            </a:r>
            <a:endParaRPr/>
          </a:p>
          <a:p>
            <a:pPr indent="-228600" lvl="0" marL="228600" rtl="0" algn="l">
              <a:lnSpc>
                <a:spcPct val="90000"/>
              </a:lnSpc>
              <a:spcBef>
                <a:spcPts val="1000"/>
              </a:spcBef>
              <a:spcAft>
                <a:spcPts val="0"/>
              </a:spcAft>
              <a:buClr>
                <a:schemeClr val="dk1"/>
              </a:buClr>
              <a:buSzPts val="2800"/>
              <a:buChar char="•"/>
            </a:pPr>
            <a:r>
              <a:rPr lang="en-US"/>
              <a:t>After IPv4, IPv6 came into the market,</a:t>
            </a:r>
            <a:r>
              <a:rPr lang="en-US">
                <a:latin typeface="Arial"/>
                <a:ea typeface="Arial"/>
                <a:cs typeface="Arial"/>
                <a:sym typeface="Arial"/>
              </a:rPr>
              <a:t> using 128  bits for the IP address</a:t>
            </a:r>
            <a:r>
              <a:rPr lang="en-US"/>
              <a:t> which has been increasingly used on the public internet since 2006</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5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5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5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5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5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5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500"/>
                                        <p:tgtEl>
                                          <p:spTgt spid="1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An internet protocol defines two things:</a:t>
            </a:r>
            <a:br>
              <a:rPr lang="en-US"/>
            </a:br>
            <a:endParaRPr/>
          </a:p>
        </p:txBody>
      </p:sp>
      <p:sp>
        <p:nvSpPr>
          <p:cNvPr id="113" name="Google Shape;11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Format of IP packet</a:t>
            </a:r>
            <a:endParaRPr/>
          </a:p>
          <a:p>
            <a:pPr indent="-228600" lvl="0" marL="228600" rtl="0" algn="l">
              <a:lnSpc>
                <a:spcPct val="90000"/>
              </a:lnSpc>
              <a:spcBef>
                <a:spcPts val="1000"/>
              </a:spcBef>
              <a:spcAft>
                <a:spcPts val="0"/>
              </a:spcAft>
              <a:buClr>
                <a:schemeClr val="dk1"/>
              </a:buClr>
              <a:buSzPts val="2800"/>
              <a:buChar char="•"/>
            </a:pPr>
            <a:r>
              <a:rPr lang="en-US"/>
              <a:t>IP Addressing system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6"/>
          <p:cNvPicPr preferRelativeResize="0"/>
          <p:nvPr>
            <p:ph idx="4294967295" type="body"/>
          </p:nvPr>
        </p:nvPicPr>
        <p:blipFill rotWithShape="1">
          <a:blip r:embed="rId3">
            <a:alphaModFix/>
          </a:blip>
          <a:srcRect b="0" l="0" r="0" t="0"/>
          <a:stretch/>
        </p:blipFill>
        <p:spPr>
          <a:xfrm>
            <a:off x="1187355" y="1433015"/>
            <a:ext cx="8270543" cy="4667534"/>
          </a:xfrm>
          <a:prstGeom prst="rect">
            <a:avLst/>
          </a:prstGeom>
          <a:noFill/>
          <a:ln>
            <a:noFill/>
          </a:ln>
        </p:spPr>
      </p:pic>
      <p:sp>
        <p:nvSpPr>
          <p:cNvPr id="119" name="Google Shape;119;p6"/>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of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packet format</a:t>
            </a:r>
            <a:endParaRPr/>
          </a:p>
        </p:txBody>
      </p:sp>
      <p:sp>
        <p:nvSpPr>
          <p:cNvPr id="126" name="Google Shape;126;p7"/>
          <p:cNvSpPr txBox="1"/>
          <p:nvPr/>
        </p:nvSpPr>
        <p:spPr>
          <a:xfrm>
            <a:off x="1524000" y="1405719"/>
            <a:ext cx="9144000" cy="3911349"/>
          </a:xfrm>
          <a:prstGeom prst="rect">
            <a:avLst/>
          </a:prstGeom>
          <a:noFill/>
          <a:ln>
            <a:noFill/>
          </a:ln>
        </p:spPr>
        <p:txBody>
          <a:bodyPr anchorCtr="0" anchor="t" bIns="45700" lIns="91425" spcFirstLastPara="1" rIns="91425" wrap="square" tIns="45700">
            <a:noAutofit/>
          </a:bodyPr>
          <a:lstStyle/>
          <a:p>
            <a:pPr indent="-190500" lvl="0" marL="342900" marR="0" rtl="0" algn="just">
              <a:lnSpc>
                <a:spcPct val="100000"/>
              </a:lnSpc>
              <a:spcBef>
                <a:spcPts val="0"/>
              </a:spcBef>
              <a:spcAft>
                <a:spcPts val="0"/>
              </a:spcAft>
              <a:buClr>
                <a:schemeClr val="accent2"/>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just">
              <a:lnSpc>
                <a:spcPct val="100000"/>
              </a:lnSpc>
              <a:spcBef>
                <a:spcPts val="480"/>
              </a:spcBef>
              <a:spcAft>
                <a:spcPts val="0"/>
              </a:spcAft>
              <a:buClr>
                <a:schemeClr val="accent2"/>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Calibri"/>
                <a:ea typeface="Calibri"/>
                <a:cs typeface="Calibri"/>
                <a:sym typeface="Calibri"/>
              </a:rPr>
              <a:t>IP datagram (packet)consists of a header part and a data  part</a:t>
            </a:r>
            <a:endParaRPr b="0" i="0" sz="1400" u="none" cap="none" strike="noStrike">
              <a:solidFill>
                <a:srgbClr val="000000"/>
              </a:solidFill>
              <a:latin typeface="Arial"/>
              <a:ea typeface="Arial"/>
              <a:cs typeface="Arial"/>
              <a:sym typeface="Arial"/>
            </a:endParaRPr>
          </a:p>
          <a:p>
            <a:pPr indent="0" lvl="0" marL="109538" marR="0" rtl="0" algn="just">
              <a:lnSpc>
                <a:spcPct val="100000"/>
              </a:lnSpc>
              <a:spcBef>
                <a:spcPts val="480"/>
              </a:spcBef>
              <a:spcAft>
                <a:spcPts val="0"/>
              </a:spcAft>
              <a:buClr>
                <a:schemeClr val="accent2"/>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Calibri"/>
                <a:ea typeface="Calibri"/>
                <a:cs typeface="Calibri"/>
                <a:sym typeface="Calibri"/>
              </a:rPr>
              <a:t>header has a 20-byte fixed part and a variable length optional part</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1524000" y="1"/>
            <a:ext cx="9144000" cy="6773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IPV4 Header format</a:t>
            </a:r>
            <a:endParaRPr/>
          </a:p>
        </p:txBody>
      </p:sp>
      <p:sp>
        <p:nvSpPr>
          <p:cNvPr id="132" name="Google Shape;132;p8"/>
          <p:cNvSpPr txBox="1"/>
          <p:nvPr>
            <p:ph idx="1" type="body"/>
          </p:nvPr>
        </p:nvSpPr>
        <p:spPr>
          <a:xfrm>
            <a:off x="1524000" y="6279451"/>
            <a:ext cx="9144000" cy="493889"/>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Calibri"/>
              <a:buNone/>
            </a:pPr>
            <a:r>
              <a:t/>
            </a:r>
            <a:endParaRPr/>
          </a:p>
        </p:txBody>
      </p:sp>
      <p:pic>
        <p:nvPicPr>
          <p:cNvPr descr="5-53" id="133" name="Google Shape;133;p8"/>
          <p:cNvPicPr preferRelativeResize="0"/>
          <p:nvPr/>
        </p:nvPicPr>
        <p:blipFill rotWithShape="1">
          <a:blip r:embed="rId3">
            <a:alphaModFix/>
          </a:blip>
          <a:srcRect b="0" l="0" r="0" t="0"/>
          <a:stretch/>
        </p:blipFill>
        <p:spPr>
          <a:xfrm>
            <a:off x="1703565" y="872949"/>
            <a:ext cx="8765825" cy="5414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524000" y="74951"/>
            <a:ext cx="9144000" cy="7045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IP Protocol</a:t>
            </a:r>
            <a:endParaRPr/>
          </a:p>
        </p:txBody>
      </p:sp>
      <p:sp>
        <p:nvSpPr>
          <p:cNvPr id="140" name="Google Shape;140;p9"/>
          <p:cNvSpPr txBox="1"/>
          <p:nvPr/>
        </p:nvSpPr>
        <p:spPr>
          <a:xfrm>
            <a:off x="1524000" y="710692"/>
            <a:ext cx="9144000" cy="5889978"/>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Version</a:t>
            </a:r>
            <a:r>
              <a:rPr b="0" i="0" lang="en-US" sz="2400" u="none" cap="none" strike="noStrike">
                <a:solidFill>
                  <a:schemeClr val="dk1"/>
                </a:solidFill>
                <a:latin typeface="Calibri"/>
                <a:ea typeface="Calibri"/>
                <a:cs typeface="Calibri"/>
                <a:sym typeface="Calibri"/>
              </a:rPr>
              <a:t> field </a:t>
            </a:r>
            <a:endParaRPr b="0" i="0" sz="2400" u="none" cap="none" strike="noStrike">
              <a:solidFill>
                <a:schemeClr val="dk1"/>
              </a:solidFill>
              <a:latin typeface="Calibri"/>
              <a:ea typeface="Calibri"/>
              <a:cs typeface="Calibri"/>
              <a:sym typeface="Calibri"/>
            </a:endParaRPr>
          </a:p>
          <a:p>
            <a:pPr indent="-609600" lvl="0" marL="6096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keeps track of which version of the protocol the datagram belongs to. </a:t>
            </a:r>
            <a:endParaRPr b="0" i="0" sz="2400" u="none" cap="none" strike="noStrike">
              <a:solidFill>
                <a:schemeClr val="dk1"/>
              </a:solidFill>
              <a:latin typeface="Calibri"/>
              <a:ea typeface="Calibri"/>
              <a:cs typeface="Calibri"/>
              <a:sym typeface="Calibri"/>
            </a:endParaRPr>
          </a:p>
          <a:p>
            <a:pPr indent="-457200" lvl="0" marL="60960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609600" lvl="0" marL="6096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F0000"/>
                </a:solidFill>
                <a:latin typeface="Calibri"/>
                <a:ea typeface="Calibri"/>
                <a:cs typeface="Calibri"/>
                <a:sym typeface="Calibri"/>
              </a:rPr>
              <a:t>IHL</a:t>
            </a:r>
            <a:r>
              <a:rPr b="0" i="0" lang="en-US" sz="2400" u="none" cap="none" strike="noStrike">
                <a:solidFill>
                  <a:schemeClr val="dk1"/>
                </a:solidFill>
                <a:latin typeface="Calibri"/>
                <a:ea typeface="Calibri"/>
                <a:cs typeface="Calibri"/>
                <a:sym typeface="Calibri"/>
              </a:rPr>
              <a:t> field</a:t>
            </a:r>
            <a:endParaRPr b="0" i="0" sz="1400" u="none" cap="none" strike="noStrike">
              <a:solidFill>
                <a:srgbClr val="000000"/>
              </a:solidFill>
              <a:latin typeface="Arial"/>
              <a:ea typeface="Arial"/>
              <a:cs typeface="Arial"/>
              <a:sym typeface="Arial"/>
            </a:endParaRPr>
          </a:p>
          <a:p>
            <a:pPr indent="-609600" lvl="1" marL="10668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Since the header length is not constant, IHL is provided to tell how long the header is, in 32-bit words. </a:t>
            </a:r>
            <a:endParaRPr b="0" i="0" sz="1400" u="none" cap="none" strike="noStrike">
              <a:solidFill>
                <a:srgbClr val="000000"/>
              </a:solidFill>
              <a:latin typeface="Arial"/>
              <a:ea typeface="Arial"/>
              <a:cs typeface="Arial"/>
              <a:sym typeface="Arial"/>
            </a:endParaRPr>
          </a:p>
          <a:p>
            <a:pPr indent="-609600" lvl="1" marL="10668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The minimum value is 5, which applies when no options are present. </a:t>
            </a:r>
            <a:endParaRPr b="0" i="0" sz="1400" u="none" cap="none" strike="noStrike">
              <a:solidFill>
                <a:srgbClr val="000000"/>
              </a:solidFill>
              <a:latin typeface="Arial"/>
              <a:ea typeface="Arial"/>
              <a:cs typeface="Arial"/>
              <a:sym typeface="Arial"/>
            </a:endParaRPr>
          </a:p>
          <a:p>
            <a:pPr indent="-609600" lvl="1" marL="106680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dk1"/>
                </a:solidFill>
                <a:latin typeface="Calibri"/>
                <a:ea typeface="Calibri"/>
                <a:cs typeface="Calibri"/>
                <a:sym typeface="Calibri"/>
              </a:rPr>
              <a:t>The maximum value of this 4-bit field is 15, which limits the header to 60 bytes, and thus the Options field to 40 bytes.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2022-12-10T05:24:18Z</dcterms:created>
  <dc:creator>DIVYA</dc:creator>
</cp:coreProperties>
</file>