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6858000" cx="12192000"/>
  <p:notesSz cx="6858000" cy="9144000"/>
  <p:embeddedFontLst>
    <p:embeddedFont>
      <p:font typeface="Tahoma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jMjoXFkFa/PZGnNXWMoHYMh7he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Tahoma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customschemas.google.com/relationships/presentationmetadata" Target="metadata"/><Relationship Id="rId30" Type="http://schemas.openxmlformats.org/officeDocument/2006/relationships/slide" Target="slides/slide26.xml"/><Relationship Id="rId74" Type="http://schemas.openxmlformats.org/officeDocument/2006/relationships/font" Target="fonts/Tahoma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0" name="Google Shape;510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8" name="Google Shape;528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Module 5-Transport Layer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Service primitive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5. When a connection is no longer needed, it must be released to free up table space within the 2 transport entries, which is done with “</a:t>
            </a:r>
            <a:r>
              <a:rPr lang="en-US" sz="2000">
                <a:solidFill>
                  <a:srgbClr val="FF0000"/>
                </a:solidFill>
              </a:rPr>
              <a:t>DISCONNECT</a:t>
            </a:r>
            <a:r>
              <a:rPr lang="en-US" sz="2000"/>
              <a:t>” primitive by sending “DISCONNECTION REQUEST” TPDU.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disconnection can b done either by asymmetric variant (connection is released, depending on other one) or by symmetric variant (connection is released, independent of other one).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147918"/>
            <a:ext cx="10515600" cy="658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Primitives are widely used for Internet 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859" y="1815353"/>
            <a:ext cx="8216153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Addressing</a:t>
            </a:r>
            <a:br>
              <a:rPr i="1"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Whenever we need to deliver something to one specific destination among many, we need an address.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 the </a:t>
            </a:r>
            <a:r>
              <a:rPr lang="en-US" sz="2400">
                <a:solidFill>
                  <a:srgbClr val="FF0000"/>
                </a:solidFill>
              </a:rPr>
              <a:t>data link layer, we need a MAC address </a:t>
            </a:r>
            <a:r>
              <a:rPr lang="en-US" sz="2400"/>
              <a:t>to choose one node among several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nodes if the connection is not point-to-point.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 the </a:t>
            </a:r>
            <a:r>
              <a:rPr lang="en-US" sz="2400">
                <a:solidFill>
                  <a:srgbClr val="FF0000"/>
                </a:solidFill>
              </a:rPr>
              <a:t>network layer, we need an IP address </a:t>
            </a:r>
            <a:r>
              <a:rPr lang="en-US" sz="2400"/>
              <a:t>to choose one host among millions.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At the </a:t>
            </a:r>
            <a:r>
              <a:rPr lang="en-US" sz="2400">
                <a:solidFill>
                  <a:srgbClr val="FF0000"/>
                </a:solidFill>
              </a:rPr>
              <a:t>transport layer, we need a transport layer address, called a port number</a:t>
            </a:r>
            <a:r>
              <a:rPr lang="en-US" sz="2400"/>
              <a:t>, to choose among multiple processes running on the destination host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TCP/IP protocol suite, the port numbers are integers </a:t>
            </a:r>
            <a:r>
              <a:rPr lang="en-US" sz="2400">
                <a:solidFill>
                  <a:srgbClr val="FF0000"/>
                </a:solidFill>
              </a:rPr>
              <a:t>between 0 and 65,535 (16 bits).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TCP/IP has decided to use universal port numbers for servers; these are called well-known port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Every client process knows the well-known port number of the corresponding server process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Types of ports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Internet Corporation for Assigned Names and Numbers (ICANN) divided the port numbers into three ranges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Well-known ports - The ports ranging from 0 to 1,023 </a:t>
            </a:r>
            <a:endParaRPr sz="2400"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Registered ports - The ports ranging from 1,024 to 49,151 </a:t>
            </a:r>
            <a:endParaRPr sz="2400"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Dynamic ports - The ports ranging from 49,152 to 65,535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Types of ports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Internet Corporation for Assigned Names and Numbers (ICANN) divided the port numbers into three ranges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Well-known ports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ports ranging from 0 to 1,023 are assigned and controlled by ICANN.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These are the well-known ports.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Registered ports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ports ranging from 1,024 to 49,151 are not assigned or controlled by ICANN.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only be registered with ICANN to prevent duplication.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Dynamic ports –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ports ranging from 49,152 to 65,535 are neither controlled nor registered.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be used as temporary or private port numbers</a:t>
            </a:r>
            <a:r>
              <a:rPr lang="en-US" sz="2000"/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Socket Addresses</a:t>
            </a: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transport-layer protocol in the TCP suite needs both the IP address and the port number, at each end, to make a connection.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The combination of an IP address and a port number is called a socket address.</a:t>
            </a:r>
            <a:r>
              <a:rPr lang="en-US" sz="2400"/>
              <a:t>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client socket address defines the client process uniquely and server socket address defines the server process uniquely.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081" y="3859305"/>
            <a:ext cx="7368989" cy="227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Transport layer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Internet has two main protocols in the transport layer, a connectionless protocol and a connection-oriented one. 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connectionless protocol is UDP. 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connection-oriented protocol is TCP.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UDP (</a:t>
            </a:r>
            <a:r>
              <a:rPr lang="en-US"/>
              <a:t>User Datagram Protocol 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User Datagram Protocol (UDP) is a connectionless, unreliable transport protocol.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UDP is a very simple protocol using a minimum of overhead.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If a process wants to send a small message and does not care much about reliability, it can use UDP.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Sending a small message using UDP takes much less interaction between the sender and receiver than using TCP.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UDP packets, called user </a:t>
            </a:r>
            <a:r>
              <a:rPr lang="en-US" sz="2400">
                <a:solidFill>
                  <a:srgbClr val="FF0000"/>
                </a:solidFill>
              </a:rPr>
              <a:t>datagrams</a:t>
            </a:r>
            <a:r>
              <a:rPr lang="en-US" sz="2400"/>
              <a:t>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UDP Doesn’t ensure orderly arrival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has limited error checking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UDP advantages(Applications)</a:t>
            </a:r>
            <a:endParaRPr/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524435" y="1219201"/>
            <a:ext cx="9686365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Protocol with less overhead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Sending a message using UDP requires  less interaction between sender and receiver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Convenient protocol for multimedia and multicasting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some route updating  protocols like  RIP(routing information protocol)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DNS(domain  name system)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UDP header </a:t>
            </a: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UDP transmits </a:t>
            </a:r>
            <a:r>
              <a:rPr b="1" lang="en-US"/>
              <a:t>segments </a:t>
            </a:r>
            <a:r>
              <a:rPr lang="en-US"/>
              <a:t>consisting of an 8-byte header followed by the payload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224" y="2393576"/>
            <a:ext cx="6423771" cy="278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Transport Layer </a:t>
            </a:r>
            <a:br>
              <a:rPr lang="en-US"/>
            </a:b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heart of the whole protocol hierarchy.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Its task is to provide reliable, cost-effective data transport from the source machine to the destination machine, independently of the physical network or networks currently in use.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UDP header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Source port, destination port: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Identifies the end points within the source and destination machines.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UDP length: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Includes 8-byte header and the data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UDP checksum: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an optional field used for error detection</a:t>
            </a:r>
            <a:endParaRPr/>
          </a:p>
          <a:p>
            <a:pPr indent="-101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 of UDP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RPC(Remote procedural call)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RTTP(Real time transport protocol)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Remote procedure call</a:t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When a process on machine 1 calls a procedure on  machine 2, the calling process on 1 is suspended and execution of the called procedure  takes place on 2.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Information can be transported from the caller to the callee  in the parameters and can come back in the procedure result.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No message passing  is visible to the application programmer.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technique is known as </a:t>
            </a:r>
            <a:r>
              <a:rPr b="1" lang="en-US" sz="2400"/>
              <a:t>RPC </a:t>
            </a:r>
            <a:r>
              <a:rPr lang="en-US" sz="2400"/>
              <a:t>(</a:t>
            </a:r>
            <a:r>
              <a:rPr b="1" lang="en-US" sz="2400"/>
              <a:t>Remote Procedure Call)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Traditionally, the </a:t>
            </a:r>
            <a:r>
              <a:rPr lang="en-US" sz="2400">
                <a:solidFill>
                  <a:srgbClr val="FF0000"/>
                </a:solidFill>
              </a:rPr>
              <a:t>calling procedure is known as the client and the called  procedure is known as the server.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Remote procedure call</a:t>
            </a:r>
            <a:endParaRPr/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simplest form, to call a remote procedure, the client  program must be bound with a small library procedure, called the </a:t>
            </a:r>
            <a:r>
              <a:rPr b="1" lang="en-US" sz="2400"/>
              <a:t>client stub, that  </a:t>
            </a:r>
            <a:r>
              <a:rPr lang="en-US" sz="2400"/>
              <a:t>represents the server procedure in the client’s address space.(stub knows which machine to contact for that procedure)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Similarly, the server  is bound with a procedure called the </a:t>
            </a:r>
            <a:r>
              <a:rPr b="1" lang="en-US" sz="2400"/>
              <a:t>server stub.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These procedures hide the fact </a:t>
            </a:r>
            <a:r>
              <a:rPr lang="en-US" sz="2400"/>
              <a:t>that the procedure call from the client to the server is not local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Remote procedure call</a:t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524000"/>
            <a:ext cx="7467600" cy="36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838200" y="365126"/>
            <a:ext cx="10515600" cy="654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Remote procedure call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712694" y="1219201"/>
            <a:ext cx="9498106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Step 1 is the client calling the client stub. This call is a local procedure call, with the parameters pushed onto the stack in the normal way.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Step 2 is the client stub packing the parameters  into a message and making a system call to send the message. Packing  the parameters is called </a:t>
            </a:r>
            <a:r>
              <a:rPr b="1" lang="en-US" sz="2400">
                <a:solidFill>
                  <a:srgbClr val="FF0000"/>
                </a:solidFill>
              </a:rPr>
              <a:t>marshaling.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Step 3 is the operating system sending the </a:t>
            </a:r>
            <a:r>
              <a:rPr lang="en-US" sz="2400"/>
              <a:t>message from the client machine to the server machine.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Step 4 is the operating  system passing the incoming packet to the server stub.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step 5 is the server stub calling the server procedure with the </a:t>
            </a:r>
            <a:r>
              <a:rPr lang="en-US" sz="2400">
                <a:solidFill>
                  <a:srgbClr val="FF0000"/>
                </a:solidFill>
              </a:rPr>
              <a:t>unmarshaled parameters</a:t>
            </a:r>
            <a:r>
              <a:rPr lang="en-US" sz="24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reply traces the same path in the other direction.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TRANSMISSION CONTROL PROTOCOL (TCP)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TCP stands for Transmission Control Protocol.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 transport layer protocol that facilitates the transmission of packets from source to destination.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 connection-oriented protocol that means it establishes the connection prior to the communication that occurs between the computing devices in a network.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protocol is used with an IP protocol, so together, they are referred to as a TCP/IP.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Features of TCP protocol</a:t>
            </a: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Transport Layer Protocol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Reliable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Order of the data is maintained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Connection-oriented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Full duplex</a:t>
            </a:r>
            <a:endParaRPr sz="2400"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Stream-oriented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Features of TCP protocol</a:t>
            </a: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Transport Layer Protocol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 is a transport layer protocol as it is used in transmitting the data from the sender to the receiver.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Reliable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 is a reliable protocol as it follows the flow and error control mechanism.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It also supports the acknowledgment mechanism, which checks the state and sound arrival of the data.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Order of the data is maintained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protocol ensures that the data reaches the intended receiver in the same order in which it is sent.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Connection-oriented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a connection-oriented service that means the data exchange occurs only after the connection establishment.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When the data transfer is completed, then the connection will get terminated.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Features of TCP protocol</a:t>
            </a: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Full duplex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a full-duplex means that the data can transfer in both directions at the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Stream-oriented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 is a stream-oriented protocol as it allows the sender to send the data in the form of a stream of bytes and also allows the receiver to accept the data in the form of a stream of bytes.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Transport Service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358153"/>
            <a:ext cx="10515600" cy="481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Defines what kind of service is provided to the application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Provides Two types of transport services: </a:t>
            </a:r>
            <a:endParaRPr/>
          </a:p>
          <a:p>
            <a:pPr indent="-457200" lvl="1" marL="9144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connection-oriented transport service using TCP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connectionless transport service uing UDP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Egs: client-server computing and streaming multimedia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are similar to Network layer services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 difference is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transport code runs entirely on the users' machines, </a:t>
            </a:r>
            <a:endParaRPr/>
          </a:p>
          <a:p>
            <a:pPr indent="-228600" lvl="1" marL="6858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 the network layer mostly runs on the routers, which are operated by the carrier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The TCP Segment Header </a:t>
            </a:r>
            <a:br>
              <a:rPr b="1"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segment begins with a fixed-format, 20-byte header.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fixed header may be followed by header options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Segments without any data are legal and are commonly used for  Acknowledgements and control messages.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2514600" y="90488"/>
            <a:ext cx="82833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segment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76" y="1270000"/>
            <a:ext cx="7586663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The TCP Segment Header </a:t>
            </a:r>
            <a:br>
              <a:rPr b="1"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470647" y="1219201"/>
            <a:ext cx="9740153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Source Port, Destination Port : Identify local end points of the connections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Sequence number: Specifies the sequence number of the segment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Acknowledgement Number: Specifies the next byte expected.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TCP header length: Tells how many 32-bit words are contained in TCP header </a:t>
            </a:r>
            <a:endParaRPr sz="24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Next comes a 6-bit field that is not used.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Now come six 1-bit flags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The TCP Segment Header </a:t>
            </a:r>
            <a:br>
              <a:rPr b="1"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591671" y="1219201"/>
            <a:ext cx="9619129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URG: It is set to 1 if URGENT pointer is in use, which indicates start of urgent data.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ACK: It is set to 1 to indicate that the acknowledgement number is valid.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PSH: Indicates pushed data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RST: It is used to reset a connection that has become confused due to reject an invalid segment or refuse an attempt to open a connection.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FIN: Used to release a connection.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SYN: Used to establish connections.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The TCP Segment Header </a:t>
            </a:r>
            <a:br>
              <a:rPr b="1"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591671" y="1219201"/>
            <a:ext cx="9619129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Window size - This field defines the window size of the sending TCP in bytes. Note that the length of this field is 16 bits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Checksum - This 16-bit field contains the checksum. The calculation of the checksum for TCP follows the same procedure as the one described for UDP.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Urgent pointer - This 16-bit field, which is valid only if the urgent flag is set, is used when the segment contains urgent data.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Options field -provides a way to add extra facilities not covered by the regular header.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most important option is the one that allows each host to specify the maximum TCP    payload it is willing to accept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8600"/>
            <a:ext cx="800100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33400"/>
            <a:ext cx="7620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TCP CONNECTIONS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7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TCP, connection-oriented transmission requires three phases: </a:t>
            </a:r>
            <a:endParaRPr sz="2400"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Connection establishment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Data transfer </a:t>
            </a:r>
            <a:endParaRPr sz="2400"/>
          </a:p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Connection termination.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TCP Connection Establishment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TCP transmits data in full-duplex mode.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two TCPs in two machines are connected,they are able to send segments to each other simultaneously. 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implies that each party must initialize communication and get approval from the other party before any data are transferred.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connection establishment in TCP is called </a:t>
            </a:r>
            <a:r>
              <a:rPr lang="en-US" sz="2400">
                <a:solidFill>
                  <a:srgbClr val="FF0000"/>
                </a:solidFill>
              </a:rPr>
              <a:t>threeway handshaking ,</a:t>
            </a:r>
            <a:r>
              <a:rPr lang="en-US" sz="2400"/>
              <a:t>since it requires 3 steps to complete the connection establishment process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i="1" lang="en-US" sz="3600"/>
              <a:t>Connection establishment using three-way handshaking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Step 1: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The client sends the first segment, a SYN segment, in which only the SYN flag is set.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special segment contains no application-layer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It does, however, have one of the flag bits in  the segment's header the so-called SYN bit, set to 1.  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  this reason, this special segment is referred to as a </a:t>
            </a:r>
            <a:r>
              <a:rPr b="1" lang="en-US" sz="2000"/>
              <a:t>SYN segment</a:t>
            </a:r>
            <a:r>
              <a:rPr lang="en-US" sz="2000"/>
              <a:t>. 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server sends the second segment, a SYN +ACK segment, with 2 flag bits set:SYN and ACK.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segment has a dual purpose. It is a SYN segment for   communication in the other direction and serves as the acknowledgment for the SYN segment. 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client sends the third segment. This is just an ACK segment.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acknowledges the receipt of the second segment with the ACK flag and acknowledgment number field.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Services Provided to the Upper Layers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ultimate goal of the transport layer is to provide efficient, reliable, and cost-effective service to its users, normally processes in the application layer.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achieve this goal, the transport layer makes use of the services provided by the network layer.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hardware and/or  software within the transport layer that does the work is called the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entity.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transport entity can be located in the operating system kernel, in a separate user process, in a library package bound into network applications, or conceivably on the network interface card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/>
        </p:nvSpPr>
        <p:spPr>
          <a:xfrm>
            <a:off x="2678114" y="1"/>
            <a:ext cx="7772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establishment using three-way handshaking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2057401" y="4572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076" y="1438276"/>
            <a:ext cx="844232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TCP Connection Release </a:t>
            </a:r>
            <a:br>
              <a:rPr b="1" lang="en-US"/>
            </a:br>
            <a:endParaRPr/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🞂"/>
            </a:pPr>
            <a:r>
              <a:rPr lang="en-US"/>
              <a:t> To release a connection, either party can send a TCP segment with the </a:t>
            </a:r>
            <a:r>
              <a:rPr i="1" lang="en-US"/>
              <a:t>FIN bit set, which means that it has no more data to transmit.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🞂"/>
            </a:pPr>
            <a:r>
              <a:rPr lang="en-US"/>
              <a:t> When the </a:t>
            </a:r>
            <a:r>
              <a:rPr i="1" lang="en-US"/>
              <a:t>FIN is acknowledged, that direction is shut down for new data. Data may continue to flow indefinitely in the other direction, however.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🞂"/>
            </a:pPr>
            <a:r>
              <a:rPr lang="en-US"/>
              <a:t>When both directions have been shut down, the connection is released.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🞂"/>
            </a:pPr>
            <a:r>
              <a:rPr lang="en-US"/>
              <a:t> Normally, four TCP segments are needed to release a connection, one </a:t>
            </a:r>
            <a:r>
              <a:rPr i="1" lang="en-US"/>
              <a:t>FIN and one ACK for each direction.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🞂"/>
            </a:pPr>
            <a:r>
              <a:rPr i="1" lang="en-US"/>
              <a:t>However, it is possible for the first ACK and the second FIN to be contained in the same segment, reducing the total count to three. </a:t>
            </a:r>
            <a:endParaRPr/>
          </a:p>
          <a:p>
            <a:pPr indent="-109855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/>
        </p:nvSpPr>
        <p:spPr>
          <a:xfrm>
            <a:off x="2514600" y="90488"/>
            <a:ext cx="7315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Four-step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7" name="Google Shape;3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526" y="1439864"/>
            <a:ext cx="6746875" cy="442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TCP Transmission Policy</a:t>
            </a:r>
            <a:endParaRPr/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TCP Transmission Policy </a:t>
            </a:r>
            <a:r>
              <a:rPr lang="en-US"/>
              <a:t>is not directly tied to acknowledgements as it is in most data link protocols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Acknowledgement doesn’t allow the sender to transmit more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TCP uses the concept of window size for managing transmission of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Window field explicitly tells the sender how much it can transmit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the window size indicates the size of the receive buffer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Transmission Policy</a:t>
            </a:r>
            <a:endParaRPr/>
          </a:p>
        </p:txBody>
      </p:sp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71600"/>
            <a:ext cx="6364288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Transmission Policy</a:t>
            </a:r>
            <a:endParaRPr/>
          </a:p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6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1. In the above example, the receiver has 4096-byte buffer.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2. If the sender transmits a 2048-byte segment that is correctly received, the receiver will acknowledge the segment.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3. Now the receiver will advertise a window of 2048 as it has only 2048 of buffer space, now.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4. Now the sender transmits another 2048 bytes which are acknowledged, but the advertised window is’0’.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5. The sender must stop until the application process on the receiving host has removed some data from the buffer, at which time TCP can advertise a layer window.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Silly Window Syndrome</a:t>
            </a:r>
            <a:br>
              <a:rPr lang="en-US"/>
            </a:b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838200" y="1438835"/>
            <a:ext cx="10515600" cy="4738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Silly Window Syndrome is a problem that arises due to the poor implementation of TCP.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degrades the TCP performance and makes the data transmission extremely inefficient.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problem is called so because-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causes the sender window size to shrink to a silly value.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window size shrinks to such an extent where the data being transmitted is smaller than TCP Header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Causes of </a:t>
            </a:r>
            <a:r>
              <a:rPr lang="en-US"/>
              <a:t>Silly Window Syndrome</a:t>
            </a:r>
            <a:r>
              <a:rPr b="1" lang="en-US" u="sng"/>
              <a:t> </a:t>
            </a:r>
            <a:endParaRPr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838200" y="19600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syndrome may arise because of the following problems −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Sender windows transmit one byte of data repeatedly.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Receiver windows accept one byte of data repeatedly.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Sender windows transmit one byte of data repeatedly</a:t>
            </a:r>
            <a:br>
              <a:rPr lang="en-US"/>
            </a:b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an application which will generate only one byte of data. The TCP will transmit this small segment of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time the application generates a single byte of data and the window transmits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because the </a:t>
            </a:r>
            <a:r>
              <a:rPr lang="en-US">
                <a:solidFill>
                  <a:srgbClr val="FF0000"/>
                </a:solidFill>
              </a:rPr>
              <a:t>transmission process becomes slow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inefficient</a:t>
            </a:r>
            <a:r>
              <a:rPr lang="en-US"/>
              <a:t>. Here the sender window transmits one byte of data repeatedly.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Receiver window accepting one byte of data repeatedly</a:t>
            </a:r>
            <a:br>
              <a:rPr lang="en-US"/>
            </a:br>
            <a:endParaRPr/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the receiver is not able to process all the incoming data.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such a case, the receiver advertises a small window size.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repeats and the window size becomes too small.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Thus, the receiver repeatedly advertises window size of one byte.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Finally, the receiving process becomes slow and inefficient.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The (logical) relationship of the network, transport, and application layers</a:t>
            </a:r>
            <a:endParaRPr/>
          </a:p>
        </p:txBody>
      </p:sp>
      <p:pic>
        <p:nvPicPr>
          <p:cNvPr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911350"/>
            <a:ext cx="78771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Silly Window Syndrome-</a:t>
            </a:r>
            <a:r>
              <a:rPr b="1" lang="en-US" sz="2400"/>
              <a:t> Receiver window accepting one byte of data repeatedly</a:t>
            </a:r>
            <a:r>
              <a:rPr b="1" lang="en-US" sz="2400" u="sng"/>
              <a:t> </a:t>
            </a:r>
            <a:endParaRPr sz="2400"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1524000" y="6019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descr="6-35" id="419" name="Google Shape;4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12" y="1392238"/>
            <a:ext cx="7445189" cy="462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Silly Window Syndrome-</a:t>
            </a:r>
            <a:r>
              <a:rPr b="1" lang="en-US"/>
              <a:t> Receiver window accepting one byte of data repeatedly</a:t>
            </a:r>
            <a:r>
              <a:rPr b="1" lang="en-US" u="sng"/>
              <a:t> </a:t>
            </a:r>
            <a:endParaRPr/>
          </a:p>
        </p:txBody>
      </p:sp>
      <p:sp>
        <p:nvSpPr>
          <p:cNvPr id="425" name="Google Shape;42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09855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Initially the TCP buffer on the receiving side is full and the sender knows this(win=0)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Then the interactive application reads 1 character from tcp stream.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Now, the receiving TCP sends a window update to the sender saying that it is all right to send 1 byte.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The sender obligates and sends 1 byte.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The buffer is now full, and so the receiver acknowledges the 1 byte segment but sets window to zero.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This behavior can go on forever.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Silly Window Syndrome</a:t>
            </a:r>
            <a:r>
              <a:rPr b="1" lang="en-US" u="sng"/>
              <a:t> </a:t>
            </a:r>
            <a:r>
              <a:rPr lang="en-US"/>
              <a:t>Solutions</a:t>
            </a:r>
            <a:endParaRPr/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Nagle's algorithm and Clark's 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Nagle’s Algorithm tries to solve the problem caused by the sender </a:t>
            </a:r>
            <a:r>
              <a:rPr lang="en-US"/>
              <a:t>delivering 1 data byte at a 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Clark’s Solution tries to solve the problem caused by the receiver </a:t>
            </a:r>
            <a:r>
              <a:rPr lang="en-US"/>
              <a:t>sucking up one data byte at a 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Nagle's algorithm</a:t>
            </a:r>
            <a:endParaRPr/>
          </a:p>
        </p:txBody>
      </p:sp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Nagle’s algorithm suggests-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Sender should send only the first byte on receiving one byte data from the application.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Sender should buffer all the rest bytes until the outstanding byte gets acknowledged.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other words, sender should wait for 1 RTT.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receiving the acknowledgement, sender should send the buffered data in one TCP segment.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Then, sender should buffer the data again until the previously sent data gets acknowledged.</a:t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Clark’s solution</a:t>
            </a:r>
            <a:endParaRPr/>
          </a:p>
        </p:txBody>
      </p:sp>
      <p:sp>
        <p:nvSpPr>
          <p:cNvPr id="444" name="Google Shape;444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Clark’s solution suggests-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Receiver should not send a window update for 1 byte.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Receiver should wait until it has a decent amount of space available.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Receiver should then advertise that window size to the sender.</a:t>
            </a:r>
            <a:endParaRPr/>
          </a:p>
          <a:p>
            <a:pPr indent="-25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congestion control.</a:t>
            </a:r>
            <a:endParaRPr/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Congestion control refers to techniques and mechanisms that can-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Either prevent congestion before it happens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remove congestion after it has happened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TCP congestion control.</a:t>
            </a:r>
            <a:endParaRPr/>
          </a:p>
        </p:txBody>
      </p:sp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TCP uses a </a:t>
            </a:r>
            <a:r>
              <a:rPr lang="en-US" sz="3200">
                <a:solidFill>
                  <a:srgbClr val="FF0000"/>
                </a:solidFill>
              </a:rPr>
              <a:t>congestion window(cwnd</a:t>
            </a:r>
            <a:r>
              <a:rPr lang="en-US" sz="3200"/>
              <a:t>) in the sender side to do congestion avoidance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congestion window indicates the maximum amount of data that can be sent out on a connection with out being acknowledged.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TCP detects congestion when it fails to receive an acknowledgement with in the estimated time out.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 such situation it decreases the congestion window to one maximum segment size.</a:t>
            </a:r>
            <a:endParaRPr/>
          </a:p>
          <a:p>
            <a:pPr indent="-25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Congestion  Control in TCP</a:t>
            </a:r>
            <a:endParaRPr/>
          </a:p>
        </p:txBody>
      </p:sp>
      <p:sp>
        <p:nvSpPr>
          <p:cNvPr id="462" name="Google Shape;46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Congestion in TCP is handled by using these </a:t>
            </a:r>
            <a:r>
              <a:rPr b="1" lang="en-US"/>
              <a:t>three phases:</a:t>
            </a:r>
            <a:endParaRPr/>
          </a:p>
          <a:p>
            <a:pPr indent="-5143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Slow Start</a:t>
            </a:r>
            <a:endParaRPr/>
          </a:p>
          <a:p>
            <a:pPr indent="-5143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Congestion Avoidance(Additive Increase ) </a:t>
            </a:r>
            <a:endParaRPr sz="3200"/>
          </a:p>
          <a:p>
            <a:pPr indent="-514350" lvl="1" marL="97155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Congestion Detection(Multiplicative Decrease)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Phase 2 &amp; 3 combinely known as  </a:t>
            </a:r>
            <a:r>
              <a:rPr lang="en-US">
                <a:solidFill>
                  <a:srgbClr val="FF0000"/>
                </a:solidFill>
              </a:rPr>
              <a:t>AIMD  technique </a:t>
            </a:r>
            <a:r>
              <a:rPr lang="en-US"/>
              <a:t>Additive Increase Multiplicative Decrease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Slow Start Phase : exponential increment </a:t>
            </a:r>
            <a:br>
              <a:rPr lang="en-US"/>
            </a:br>
            <a:endParaRPr/>
          </a:p>
        </p:txBody>
      </p:sp>
      <p:sp>
        <p:nvSpPr>
          <p:cNvPr id="468" name="Google Shape;46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9"/>
          <p:cNvSpPr txBox="1"/>
          <p:nvPr>
            <p:ph idx="1" type="body"/>
          </p:nvPr>
        </p:nvSpPr>
        <p:spPr>
          <a:xfrm>
            <a:off x="1981200" y="1219201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Slow-start phase, TCP increases the congestion window each time an acknowledgement is received, by number of packets acknowledged.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strategy effectively doubles the TCP congestion window for every round trip time (RTT)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In this phase after every RTT the </a:t>
            </a:r>
            <a:r>
              <a:rPr lang="en-US">
                <a:solidFill>
                  <a:srgbClr val="FF0000"/>
                </a:solidFill>
              </a:rPr>
              <a:t>congestion window size increments exponentially.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phase continues until the congestion window size reaches the </a:t>
            </a:r>
            <a:r>
              <a:rPr lang="en-US">
                <a:solidFill>
                  <a:srgbClr val="FF0000"/>
                </a:solidFill>
              </a:rPr>
              <a:t>slow start threshold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Slow start Threshold (</a:t>
            </a:r>
            <a:r>
              <a:rPr i="1" lang="en-US"/>
              <a:t>ssthresh) is the </a:t>
            </a:r>
            <a:r>
              <a:rPr lang="en-US"/>
              <a:t> Maximum number of TCP segments that receiver window can accommodate / 2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Slow Start Phase : exponential increment </a:t>
            </a:r>
            <a:br>
              <a:rPr lang="en-US"/>
            </a:br>
            <a:endParaRPr/>
          </a:p>
        </p:txBody>
      </p:sp>
      <p:sp>
        <p:nvSpPr>
          <p:cNvPr id="475" name="Google Shape;475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272" y="1401763"/>
            <a:ext cx="729026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TPDU </a:t>
            </a:r>
            <a:r>
              <a:rPr lang="en-US"/>
              <a:t>(</a:t>
            </a:r>
            <a:r>
              <a:rPr b="1" lang="en-US"/>
              <a:t>Transport Protocol Data Unit</a:t>
            </a:r>
            <a:r>
              <a:rPr lang="en-US"/>
              <a:t>)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TPDU </a:t>
            </a:r>
            <a:r>
              <a:rPr lang="en-US"/>
              <a:t>(</a:t>
            </a:r>
            <a:r>
              <a:rPr b="1" lang="en-US"/>
              <a:t>Transport Protocol Data Unit</a:t>
            </a:r>
            <a:r>
              <a:rPr lang="en-US"/>
              <a:t>) for messages sent from transport entity to transport entity.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Thus, TPDUs (exchanged by the transport layer) are contained in packets (exchanged by the network layer).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turn, packets are contained in frames (exchanged by the data link layer).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frame arrives, the data link layer processes the frame header and passes the contents of the frame payload field up to the network entity.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network entity processes the packet header and passes the contents of the packet payload up to the transport entity.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Congestion Avoidance</a:t>
            </a:r>
            <a:endParaRPr/>
          </a:p>
        </p:txBody>
      </p:sp>
      <p:sp>
        <p:nvSpPr>
          <p:cNvPr id="482" name="Google Shape;482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 </a:t>
            </a:r>
            <a:r>
              <a:rPr i="1" lang="en-US"/>
              <a:t>cwnd</a:t>
            </a:r>
            <a:r>
              <a:rPr lang="en-US"/>
              <a:t> exceeds the </a:t>
            </a:r>
            <a:r>
              <a:rPr i="1" lang="en-US"/>
              <a:t>ssthresh</a:t>
            </a:r>
            <a:r>
              <a:rPr lang="en-US"/>
              <a:t> size, the TCP Congestion control mechanism enters the congestion avoidance phase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phase Sender increases the congestion window size linearly to avoid the congestion.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receiving each acknowledgement, sender increments the congestion window size by 1 and the technique is known as </a:t>
            </a:r>
            <a:r>
              <a:rPr lang="en-US">
                <a:solidFill>
                  <a:srgbClr val="FF0000"/>
                </a:solidFill>
              </a:rPr>
              <a:t>Additive increase.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phase continues until the </a:t>
            </a:r>
            <a:r>
              <a:rPr lang="en-US">
                <a:solidFill>
                  <a:srgbClr val="FF0000"/>
                </a:solidFill>
              </a:rPr>
              <a:t>congestion window size becomes equal to the receiver window size.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/>
              <a:t>Packets in transit during additive increase</a:t>
            </a:r>
            <a:endParaRPr/>
          </a:p>
        </p:txBody>
      </p:sp>
      <p:sp>
        <p:nvSpPr>
          <p:cNvPr id="488" name="Google Shape;48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1" y="1690687"/>
            <a:ext cx="6367463" cy="503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Congestion Detection Phase</a:t>
            </a:r>
            <a:br>
              <a:rPr lang="en-US"/>
            </a:br>
            <a:endParaRPr/>
          </a:p>
        </p:txBody>
      </p:sp>
      <p:sp>
        <p:nvSpPr>
          <p:cNvPr id="495" name="Google Shape;495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phase, the sender identifies the segment loss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sender detects the loss of segments, it reacts in different ways depending on how the loss is detected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Case-01: Detection On Time 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this, the timer time-out expires even before receiving acknowledgment for a segment.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case sender sets  the slow start threshold to half of the current congestion window size.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time a timeout occurs, the source sets CongestionWindow to half of its previous value.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This halving of the CongestionWindow for each timeout corresponds to the “multiplicative decrease” part of AIMD(Additive Increase /Multiplicative Decrease)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Slow start phase is resumed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Congestion Detection Phase</a:t>
            </a:r>
            <a:br>
              <a:rPr lang="en-US"/>
            </a:br>
            <a:endParaRPr/>
          </a:p>
        </p:txBody>
      </p:sp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u="sng"/>
              <a:t>Case-02: Detection On Receiving 3 Duplicate Acknowledgements-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three ACKs are received, there is a weaker possibility of congestion; a segment may have been dropped, but some segments after that may have arrived safely since three ACKs are received.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called fast transmission and fast recovery.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Sender receives 3 duplicate acknowledgements for a segment.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case suggests the weaker possibility of congestion in the network.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chances that a segment has been dropped but few segments sent later may have reached.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case, sender reacts by-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Setting the slow start threshold to half of the current congestion window size.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Decreasing the congestion window size to slow start threshold.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Resuming the congestion avoidance phase.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6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990600"/>
            <a:ext cx="69913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13" name="Google Shape;513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2367756"/>
            <a:ext cx="54864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TCP Connection Management Modeling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steps required to establish and release connections can be represented in a finite state machine with the 11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 each state, certain events are legal.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legal event happens, some action may be taken.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some other event happens, an error is reported.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US" sz="4000"/>
              <a:t>The states used in the TCP connection management finite</a:t>
            </a:r>
            <a:br>
              <a:rPr b="1" i="1" lang="en-US" sz="4000"/>
            </a:br>
            <a:r>
              <a:rPr b="1" i="1" lang="en-US" sz="4000"/>
              <a:t>state machine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5" name="Google Shape;525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612" y="2058194"/>
            <a:ext cx="6200775" cy="400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1" lang="en-US" sz="4000"/>
              <a:t>TCP connection management finite state machine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1" name="Google Shape;531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965" y="1385047"/>
            <a:ext cx="5891887" cy="483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Nesting of TPDUs, packets, and frames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884" y="2329330"/>
            <a:ext cx="8444752" cy="317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Transport Service Primitives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Transport Service Primitives  allow transport users (application programs) to access the transport service.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following are the primitives for a simple transport service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728" y="2990290"/>
            <a:ext cx="7715250" cy="343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6"/>
            <a:ext cx="10515600" cy="81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Service primitive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183341"/>
            <a:ext cx="10515600" cy="535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Eg: Consider an application with a server and a number of remote clients.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1. The server executes a </a:t>
            </a:r>
            <a:r>
              <a:rPr lang="en-US" sz="2000">
                <a:solidFill>
                  <a:srgbClr val="FF0000"/>
                </a:solidFill>
              </a:rPr>
              <a:t>“LISTEN</a:t>
            </a:r>
            <a:r>
              <a:rPr lang="en-US" sz="2000"/>
              <a:t>” primitive by calling a library procedure that makes a System call to block the server until a client turns up.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2. When a client wants to talk to the server, it executes a “</a:t>
            </a:r>
            <a:r>
              <a:rPr lang="en-US" sz="2000">
                <a:solidFill>
                  <a:srgbClr val="FF0000"/>
                </a:solidFill>
              </a:rPr>
              <a:t>CONNECT” </a:t>
            </a:r>
            <a:r>
              <a:rPr lang="en-US" sz="2000"/>
              <a:t>primitive, with “CONNECTION REQUEST” TPDU sent to the server.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3. When it arrives, the TE unblocks the server and sends a “</a:t>
            </a:r>
            <a:r>
              <a:rPr lang="en-US" sz="2000">
                <a:solidFill>
                  <a:srgbClr val="FF0000"/>
                </a:solidFill>
              </a:rPr>
              <a:t>CONNECTION ACCEPTED</a:t>
            </a:r>
            <a:r>
              <a:rPr lang="en-US" sz="2000"/>
              <a:t>” TPDU back to the client.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4. When it arrives, the client is unblocked and the connection is established. Data can now be exchanged using “</a:t>
            </a:r>
            <a:r>
              <a:rPr lang="en-US" sz="2000">
                <a:solidFill>
                  <a:srgbClr val="FF0000"/>
                </a:solidFill>
              </a:rPr>
              <a:t>SEND” and “RECEIVE” </a:t>
            </a:r>
            <a:r>
              <a:rPr lang="en-US" sz="2000"/>
              <a:t>primitives.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2022-12-28T07:13:51Z</dcterms:created>
  <dc:creator>csstaff</dc:creator>
</cp:coreProperties>
</file>