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Lst>
  <p:sldSz cy="6858000" cx="12192000"/>
  <p:notesSz cx="6858000" cy="9144000"/>
  <p:embeddedFontLst>
    <p:embeddedFont>
      <p:font typeface="Nunit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7" roundtripDataSignature="AMtx7mgt07fZBzHP644JhL29viaQkonh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Nunito-bold.fntdata"/><Relationship Id="rId83" Type="http://schemas.openxmlformats.org/officeDocument/2006/relationships/font" Target="fonts/Nunito-regular.fntdata"/><Relationship Id="rId42" Type="http://schemas.openxmlformats.org/officeDocument/2006/relationships/slide" Target="slides/slide38.xml"/><Relationship Id="rId86" Type="http://schemas.openxmlformats.org/officeDocument/2006/relationships/font" Target="fonts/Nunito-boldItalic.fntdata"/><Relationship Id="rId41" Type="http://schemas.openxmlformats.org/officeDocument/2006/relationships/slide" Target="slides/slide37.xml"/><Relationship Id="rId85" Type="http://schemas.openxmlformats.org/officeDocument/2006/relationships/font" Target="fonts/Nunito-italic.fntdata"/><Relationship Id="rId44" Type="http://schemas.openxmlformats.org/officeDocument/2006/relationships/slide" Target="slides/slide40.xml"/><Relationship Id="rId43" Type="http://schemas.openxmlformats.org/officeDocument/2006/relationships/slide" Target="slides/slide39.xml"/><Relationship Id="rId87" Type="http://customschemas.google.com/relationships/presentationmetadata" Target="meta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7" name="Google Shape;38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0" name="Google Shape;460;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2" name="Google Shape;472;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7" name="Google Shape;497;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3" name="Google Shape;503;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1" name="Google Shape;52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3" name="Google Shape;533;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9" name="Google Shape;539;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5" name="Google Shape;545;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8"/>
          <p:cNvSpPr/>
          <p:nvPr>
            <p:ph idx="2" type="pic"/>
          </p:nvPr>
        </p:nvSpPr>
        <p:spPr>
          <a:xfrm>
            <a:off x="5183188" y="987425"/>
            <a:ext cx="6172200" cy="4873625"/>
          </a:xfrm>
          <a:prstGeom prst="rect">
            <a:avLst/>
          </a:prstGeom>
          <a:noFill/>
          <a:ln>
            <a:noFill/>
          </a:ln>
        </p:spPr>
      </p:sp>
      <p:sp>
        <p:nvSpPr>
          <p:cNvPr id="64" name="Google Shape;64;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s://www.techtarget.com/searchnetworking/definition/variable-length-subnet-mask"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www.steves-internet-guide.com/subnetting-worked-examples/" TargetMode="External"/><Relationship Id="rId4" Type="http://schemas.openxmlformats.org/officeDocument/2006/relationships/hyperlink" Target="https://www.tutorialandexample.com/subnet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IP ADDRESSING </a:t>
            </a:r>
            <a:br>
              <a:rPr b="0" lang="en-US"/>
            </a:br>
            <a:br>
              <a:rPr lang="en-US"/>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0"/>
          <p:cNvPicPr preferRelativeResize="0"/>
          <p:nvPr/>
        </p:nvPicPr>
        <p:blipFill rotWithShape="1">
          <a:blip r:embed="rId3">
            <a:alphaModFix/>
          </a:blip>
          <a:srcRect b="0" l="0" r="0" t="0"/>
          <a:stretch/>
        </p:blipFill>
        <p:spPr>
          <a:xfrm>
            <a:off x="2438400" y="3352800"/>
            <a:ext cx="6267450" cy="2419350"/>
          </a:xfrm>
          <a:prstGeom prst="rect">
            <a:avLst/>
          </a:prstGeom>
          <a:noFill/>
          <a:ln>
            <a:noFill/>
          </a:ln>
        </p:spPr>
      </p:pic>
      <p:pic>
        <p:nvPicPr>
          <p:cNvPr id="138" name="Google Shape;138;p10"/>
          <p:cNvPicPr preferRelativeResize="0"/>
          <p:nvPr/>
        </p:nvPicPr>
        <p:blipFill rotWithShape="1">
          <a:blip r:embed="rId4">
            <a:alphaModFix/>
          </a:blip>
          <a:srcRect b="0" l="0" r="0" t="0"/>
          <a:stretch/>
        </p:blipFill>
        <p:spPr>
          <a:xfrm>
            <a:off x="2286001" y="762000"/>
            <a:ext cx="8111197" cy="251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1"/>
          <p:cNvPicPr preferRelativeResize="0"/>
          <p:nvPr/>
        </p:nvPicPr>
        <p:blipFill rotWithShape="1">
          <a:blip r:embed="rId3">
            <a:alphaModFix/>
          </a:blip>
          <a:srcRect b="0" l="0" r="0" t="0"/>
          <a:stretch/>
        </p:blipFill>
        <p:spPr>
          <a:xfrm>
            <a:off x="1981201" y="1143000"/>
            <a:ext cx="7686675" cy="1905000"/>
          </a:xfrm>
          <a:prstGeom prst="rect">
            <a:avLst/>
          </a:prstGeom>
          <a:noFill/>
          <a:ln>
            <a:noFill/>
          </a:ln>
        </p:spPr>
      </p:pic>
      <p:pic>
        <p:nvPicPr>
          <p:cNvPr id="144" name="Google Shape;144;p11"/>
          <p:cNvPicPr preferRelativeResize="0"/>
          <p:nvPr/>
        </p:nvPicPr>
        <p:blipFill rotWithShape="1">
          <a:blip r:embed="rId4">
            <a:alphaModFix/>
          </a:blip>
          <a:srcRect b="0" l="0" r="0" t="0"/>
          <a:stretch/>
        </p:blipFill>
        <p:spPr>
          <a:xfrm>
            <a:off x="1981200" y="3657600"/>
            <a:ext cx="7772400" cy="24991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IP addressing schemes</a:t>
            </a:r>
            <a:endParaRPr/>
          </a:p>
        </p:txBody>
      </p:sp>
      <p:sp>
        <p:nvSpPr>
          <p:cNvPr id="150" name="Google Shape;15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Classful Addressing</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Classless Addressing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Classful Addressing</a:t>
            </a:r>
            <a:endParaRPr/>
          </a:p>
        </p:txBody>
      </p:sp>
      <p:sp>
        <p:nvSpPr>
          <p:cNvPr id="156" name="Google Shape;15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Classful addressing categorizes the IP addresses into five major classes: class A, B, C, D, and E.</a:t>
            </a:r>
            <a:endParaRPr/>
          </a:p>
          <a:p>
            <a:pPr indent="-228600" lvl="0" marL="228600" rtl="0" algn="l">
              <a:lnSpc>
                <a:spcPct val="90000"/>
              </a:lnSpc>
              <a:spcBef>
                <a:spcPts val="1000"/>
              </a:spcBef>
              <a:spcAft>
                <a:spcPts val="0"/>
              </a:spcAft>
              <a:buClr>
                <a:schemeClr val="dk1"/>
              </a:buClr>
              <a:buSzPts val="2800"/>
              <a:buChar char="•"/>
            </a:pPr>
            <a:r>
              <a:rPr lang="en-US"/>
              <a:t>The first three classes, Class A, B, and C, are used for "public addressing", in which communication is always one-to-one between source and destination..</a:t>
            </a:r>
            <a:endParaRPr/>
          </a:p>
          <a:p>
            <a:pPr indent="-228600" lvl="0" marL="228600" rtl="0" algn="l">
              <a:lnSpc>
                <a:spcPct val="90000"/>
              </a:lnSpc>
              <a:spcBef>
                <a:spcPts val="1000"/>
              </a:spcBef>
              <a:spcAft>
                <a:spcPts val="0"/>
              </a:spcAft>
              <a:buClr>
                <a:schemeClr val="dk1"/>
              </a:buClr>
              <a:buSzPts val="2800"/>
              <a:buChar char="•"/>
            </a:pPr>
            <a:r>
              <a:rPr lang="en-US"/>
              <a:t>The reserved categories include Class D and Class E</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 </a:t>
            </a:r>
            <a:r>
              <a:rPr lang="en-US"/>
              <a:t>Class D being utilized for </a:t>
            </a:r>
            <a:r>
              <a:rPr lang="en-US">
                <a:solidFill>
                  <a:srgbClr val="FF0000"/>
                </a:solidFill>
              </a:rPr>
              <a:t>multicasting.</a:t>
            </a:r>
            <a:endParaRPr>
              <a:solidFill>
                <a:srgbClr val="FF0000"/>
              </a:solidFill>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 </a:t>
            </a:r>
            <a:r>
              <a:rPr lang="en-US"/>
              <a:t>Class E being saved for </a:t>
            </a:r>
            <a:r>
              <a:rPr lang="en-US">
                <a:solidFill>
                  <a:srgbClr val="FF0000"/>
                </a:solidFill>
              </a:rPr>
              <a:t>future usage </a:t>
            </a:r>
            <a:r>
              <a:rPr lang="en-US"/>
              <a:t>exclusively.</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5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5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500"/>
                                        <p:tgtEl>
                                          <p:spTgt spid="1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500"/>
                                        <p:tgtEl>
                                          <p:spTgt spid="1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500"/>
                                        <p:tgtEl>
                                          <p:spTgt spid="15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Classful Addressing</a:t>
            </a:r>
            <a:endParaRPr/>
          </a:p>
        </p:txBody>
      </p:sp>
      <p:sp>
        <p:nvSpPr>
          <p:cNvPr id="162" name="Google Shape;16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IPv4, the Network ID is the first part of Class A, B, and C, while the Host ID is the remaining second portion.</a:t>
            </a:r>
            <a:endParaRPr/>
          </a:p>
          <a:p>
            <a:pPr indent="-228600" lvl="0" marL="228600" rtl="0" algn="l">
              <a:lnSpc>
                <a:spcPct val="90000"/>
              </a:lnSpc>
              <a:spcBef>
                <a:spcPts val="1000"/>
              </a:spcBef>
              <a:spcAft>
                <a:spcPts val="0"/>
              </a:spcAft>
              <a:buClr>
                <a:schemeClr val="dk1"/>
              </a:buClr>
              <a:buSzPts val="2800"/>
              <a:buChar char="•"/>
            </a:pPr>
            <a:r>
              <a:rPr lang="en-US"/>
              <a:t>The Host ID always indicates the number of hosts or nodes in a certain network, whereas the Network ID always identifies the network in a specific place.</a:t>
            </a:r>
            <a:endParaRPr/>
          </a:p>
          <a:p>
            <a:pPr indent="-228600" lvl="0" marL="228600" rtl="0" algn="l">
              <a:lnSpc>
                <a:spcPct val="90000"/>
              </a:lnSpc>
              <a:spcBef>
                <a:spcPts val="1000"/>
              </a:spcBef>
              <a:spcAft>
                <a:spcPts val="0"/>
              </a:spcAft>
              <a:buClr>
                <a:schemeClr val="dk1"/>
              </a:buClr>
              <a:buSzPts val="2800"/>
              <a:buChar char="•"/>
            </a:pPr>
            <a:r>
              <a:rPr lang="en-US"/>
              <a:t>Classful IP addressing does not provide any flexibility of having less number of Hosts per Network or more Networks per IP Class.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Classes of IPV4 Address-Binary Notation</a:t>
            </a:r>
            <a:endParaRPr/>
          </a:p>
        </p:txBody>
      </p:sp>
      <p:pic>
        <p:nvPicPr>
          <p:cNvPr id="168" name="Google Shape;168;p15"/>
          <p:cNvPicPr preferRelativeResize="0"/>
          <p:nvPr>
            <p:ph idx="1" type="body"/>
          </p:nvPr>
        </p:nvPicPr>
        <p:blipFill rotWithShape="1">
          <a:blip r:embed="rId3">
            <a:alphaModFix/>
          </a:blip>
          <a:srcRect b="0" l="0" r="0" t="0"/>
          <a:stretch/>
        </p:blipFill>
        <p:spPr>
          <a:xfrm>
            <a:off x="996287" y="1690688"/>
            <a:ext cx="10153934" cy="44483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Classes of IPV4 Address-Dotted decimal  Notation</a:t>
            </a:r>
            <a:endParaRPr/>
          </a:p>
        </p:txBody>
      </p:sp>
      <p:pic>
        <p:nvPicPr>
          <p:cNvPr id="174" name="Google Shape;174;p16"/>
          <p:cNvPicPr preferRelativeResize="0"/>
          <p:nvPr>
            <p:ph idx="1" type="body"/>
          </p:nvPr>
        </p:nvPicPr>
        <p:blipFill rotWithShape="1">
          <a:blip r:embed="rId3">
            <a:alphaModFix/>
          </a:blip>
          <a:srcRect b="0" l="0" r="0" t="0"/>
          <a:stretch/>
        </p:blipFill>
        <p:spPr>
          <a:xfrm>
            <a:off x="1665027" y="2682081"/>
            <a:ext cx="8911987" cy="38551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Net id  and Host id</a:t>
            </a:r>
            <a:endParaRPr/>
          </a:p>
        </p:txBody>
      </p:sp>
      <p:pic>
        <p:nvPicPr>
          <p:cNvPr id="180" name="Google Shape;180;p17"/>
          <p:cNvPicPr preferRelativeResize="0"/>
          <p:nvPr>
            <p:ph idx="1" type="body"/>
          </p:nvPr>
        </p:nvPicPr>
        <p:blipFill rotWithShape="1">
          <a:blip r:embed="rId3">
            <a:alphaModFix/>
          </a:blip>
          <a:srcRect b="0" l="0" r="0" t="0"/>
          <a:stretch/>
        </p:blipFill>
        <p:spPr>
          <a:xfrm>
            <a:off x="1037229" y="1704337"/>
            <a:ext cx="9785445" cy="46691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Net id  and Host id</a:t>
            </a:r>
            <a:endParaRPr/>
          </a:p>
        </p:txBody>
      </p:sp>
      <p:pic>
        <p:nvPicPr>
          <p:cNvPr id="186" name="Google Shape;186;p18"/>
          <p:cNvPicPr preferRelativeResize="0"/>
          <p:nvPr>
            <p:ph idx="1" type="body"/>
          </p:nvPr>
        </p:nvPicPr>
        <p:blipFill rotWithShape="1">
          <a:blip r:embed="rId3">
            <a:alphaModFix/>
          </a:blip>
          <a:srcRect b="0" l="0" r="0" t="0"/>
          <a:stretch/>
        </p:blipFill>
        <p:spPr>
          <a:xfrm>
            <a:off x="1837756" y="2191453"/>
            <a:ext cx="8343473" cy="2571616"/>
          </a:xfrm>
          <a:prstGeom prst="rect">
            <a:avLst/>
          </a:prstGeom>
          <a:noFill/>
          <a:ln>
            <a:noFill/>
          </a:ln>
        </p:spPr>
      </p:pic>
      <p:sp>
        <p:nvSpPr>
          <p:cNvPr id="187" name="Google Shape;187;p18"/>
          <p:cNvSpPr/>
          <p:nvPr/>
        </p:nvSpPr>
        <p:spPr>
          <a:xfrm>
            <a:off x="838199" y="5111570"/>
            <a:ext cx="1051560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Nunito"/>
                <a:ea typeface="Nunito"/>
                <a:cs typeface="Nunito"/>
                <a:sym typeface="Nunito"/>
              </a:rPr>
              <a:t>When calculating hosts' IP addresses, 2 IP addresses are decreased because they cannot be assigned to hosts,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Nunito"/>
                <a:ea typeface="Nunito"/>
                <a:cs typeface="Nunito"/>
                <a:sym typeface="Nunito"/>
              </a:rPr>
              <a:t> i.e. the first IP of a network is network number and the last IP is reserved for Broadcast IP.</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9"/>
          <p:cNvPicPr preferRelativeResize="0"/>
          <p:nvPr>
            <p:ph idx="4294967295" type="body"/>
          </p:nvPr>
        </p:nvPicPr>
        <p:blipFill rotWithShape="1">
          <a:blip r:embed="rId3">
            <a:alphaModFix/>
          </a:blip>
          <a:srcRect b="0" l="0" r="0" t="0"/>
          <a:stretch/>
        </p:blipFill>
        <p:spPr>
          <a:xfrm>
            <a:off x="-1" y="632012"/>
            <a:ext cx="10730753" cy="59704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 address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IP address (in the case of v4) is built upon </a:t>
            </a:r>
            <a:r>
              <a:rPr b="1" lang="en-US"/>
              <a:t>32-bits</a:t>
            </a:r>
            <a:r>
              <a:rPr lang="en-US"/>
              <a:t>, expressed in four numbers known as octets. Each octet is 8 bits i.e one byte.</a:t>
            </a:r>
            <a:endParaRPr b="0"/>
          </a:p>
          <a:p>
            <a:pPr indent="-228600" lvl="0" marL="228600" rtl="0" algn="l">
              <a:lnSpc>
                <a:spcPct val="90000"/>
              </a:lnSpc>
              <a:spcBef>
                <a:spcPts val="1000"/>
              </a:spcBef>
              <a:spcAft>
                <a:spcPts val="0"/>
              </a:spcAft>
              <a:buClr>
                <a:schemeClr val="dk1"/>
              </a:buClr>
              <a:buSzPts val="2800"/>
              <a:buChar char="•"/>
            </a:pPr>
            <a:r>
              <a:rPr lang="en-US"/>
              <a:t>Each IP address has two parts </a:t>
            </a:r>
            <a:endParaRPr b="0"/>
          </a:p>
          <a:p>
            <a:pPr indent="-228600" lvl="0" marL="228600" rtl="0" algn="l">
              <a:lnSpc>
                <a:spcPct val="90000"/>
              </a:lnSpc>
              <a:spcBef>
                <a:spcPts val="1000"/>
              </a:spcBef>
              <a:spcAft>
                <a:spcPts val="0"/>
              </a:spcAft>
              <a:buClr>
                <a:schemeClr val="dk1"/>
              </a:buClr>
              <a:buSzPts val="2800"/>
              <a:buChar char="•"/>
            </a:pPr>
            <a:r>
              <a:rPr b="1" lang="en-US"/>
              <a:t>Network id part</a:t>
            </a:r>
            <a:r>
              <a:rPr lang="en-US"/>
              <a:t> - the network the IP address belongs to.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Host id part</a:t>
            </a:r>
            <a:r>
              <a:rPr lang="en-US"/>
              <a:t> - the host identifier of the device for the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500"/>
                                        <p:tgtEl>
                                          <p:spTgt spid="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0"/>
          <p:cNvPicPr preferRelativeResize="0"/>
          <p:nvPr/>
        </p:nvPicPr>
        <p:blipFill rotWithShape="1">
          <a:blip r:embed="rId3">
            <a:alphaModFix/>
          </a:blip>
          <a:srcRect b="0" l="0" r="0" t="0"/>
          <a:stretch/>
        </p:blipFill>
        <p:spPr>
          <a:xfrm>
            <a:off x="1707776" y="1795462"/>
            <a:ext cx="7731499" cy="39464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03" name="Google Shape;203;p21"/>
          <p:cNvPicPr preferRelativeResize="0"/>
          <p:nvPr>
            <p:ph idx="1" type="body"/>
          </p:nvPr>
        </p:nvPicPr>
        <p:blipFill rotWithShape="1">
          <a:blip r:embed="rId3">
            <a:alphaModFix/>
          </a:blip>
          <a:srcRect b="0" l="0" r="0" t="0"/>
          <a:stretch/>
        </p:blipFill>
        <p:spPr>
          <a:xfrm>
            <a:off x="2657475" y="2334419"/>
            <a:ext cx="6877050" cy="333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2"/>
          <p:cNvPicPr preferRelativeResize="0"/>
          <p:nvPr>
            <p:ph idx="4294967295" type="body"/>
          </p:nvPr>
        </p:nvPicPr>
        <p:blipFill rotWithShape="1">
          <a:blip r:embed="rId3">
            <a:alphaModFix/>
          </a:blip>
          <a:srcRect b="0" l="0" r="0" t="0"/>
          <a:stretch/>
        </p:blipFill>
        <p:spPr>
          <a:xfrm>
            <a:off x="1378424" y="1405838"/>
            <a:ext cx="8625551" cy="47493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br>
              <a:rPr lang="en-US"/>
            </a:br>
            <a:endParaRPr/>
          </a:p>
        </p:txBody>
      </p:sp>
      <p:pic>
        <p:nvPicPr>
          <p:cNvPr id="214" name="Google Shape;214;p23"/>
          <p:cNvPicPr preferRelativeResize="0"/>
          <p:nvPr>
            <p:ph idx="4294967295" type="body"/>
          </p:nvPr>
        </p:nvPicPr>
        <p:blipFill rotWithShape="1">
          <a:blip r:embed="rId3">
            <a:alphaModFix/>
          </a:blip>
          <a:srcRect b="0" l="0" r="0" t="0"/>
          <a:stretch/>
        </p:blipFill>
        <p:spPr>
          <a:xfrm>
            <a:off x="586854" y="1828729"/>
            <a:ext cx="9567080" cy="36713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Subnets</a:t>
            </a:r>
            <a:endParaRPr/>
          </a:p>
        </p:txBody>
      </p:sp>
      <p:sp>
        <p:nvSpPr>
          <p:cNvPr id="220" name="Google Shape;22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Subnetting is a process of dividing a single network into multiple sub networks.</a:t>
            </a:r>
            <a:endParaRPr/>
          </a:p>
          <a:p>
            <a:pPr indent="-228600" lvl="0" marL="228600" rtl="0" algn="l">
              <a:lnSpc>
                <a:spcPct val="90000"/>
              </a:lnSpc>
              <a:spcBef>
                <a:spcPts val="1000"/>
              </a:spcBef>
              <a:spcAft>
                <a:spcPts val="0"/>
              </a:spcAft>
              <a:buClr>
                <a:schemeClr val="dk1"/>
              </a:buClr>
              <a:buSzPts val="2800"/>
              <a:buChar char="•"/>
            </a:pPr>
            <a:r>
              <a:rPr lang="en-US"/>
              <a:t>The number of sub networks created depends upon the requirements.</a:t>
            </a:r>
            <a:endParaRPr/>
          </a:p>
          <a:p>
            <a:pPr indent="-228600" lvl="0" marL="228600" rtl="0" algn="l">
              <a:lnSpc>
                <a:spcPct val="90000"/>
              </a:lnSpc>
              <a:spcBef>
                <a:spcPts val="1000"/>
              </a:spcBef>
              <a:spcAft>
                <a:spcPts val="0"/>
              </a:spcAft>
              <a:buClr>
                <a:schemeClr val="dk1"/>
              </a:buClr>
              <a:buSzPts val="2800"/>
              <a:buChar char="•"/>
            </a:pPr>
            <a:r>
              <a:rPr lang="en-US"/>
              <a:t>Subnetting allows a business to expand its network without requiring a new network number from its Internet service provider. </a:t>
            </a:r>
            <a:endParaRPr/>
          </a:p>
          <a:p>
            <a:pPr indent="-228600" lvl="0" marL="228600" rtl="0" algn="l">
              <a:lnSpc>
                <a:spcPct val="90000"/>
              </a:lnSpc>
              <a:spcBef>
                <a:spcPts val="1000"/>
              </a:spcBef>
              <a:spcAft>
                <a:spcPts val="0"/>
              </a:spcAft>
              <a:buClr>
                <a:schemeClr val="dk1"/>
              </a:buClr>
              <a:buSzPts val="2800"/>
              <a:buChar char="•"/>
            </a:pPr>
            <a:r>
              <a:rPr lang="en-US"/>
              <a:t>Subnetting helps to reduce the network traffic and also conceals network complexity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5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5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5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500"/>
                                        <p:tgtEl>
                                          <p:spTgt spid="2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Examples of Subnetting</a:t>
            </a:r>
            <a:br>
              <a:rPr b="1" lang="en-US"/>
            </a:br>
            <a:endParaRPr/>
          </a:p>
        </p:txBody>
      </p:sp>
      <p:sp>
        <p:nvSpPr>
          <p:cNvPr id="226" name="Google Shape;22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To understand subnetting better let's look at a simple scenario.</a:t>
            </a:r>
            <a:endParaRPr/>
          </a:p>
          <a:p>
            <a:pPr indent="-228600" lvl="0" marL="228600" rtl="0" algn="l">
              <a:lnSpc>
                <a:spcPct val="90000"/>
              </a:lnSpc>
              <a:spcBef>
                <a:spcPts val="1000"/>
              </a:spcBef>
              <a:spcAft>
                <a:spcPts val="0"/>
              </a:spcAft>
              <a:buClr>
                <a:schemeClr val="dk1"/>
              </a:buClr>
              <a:buSzPct val="100000"/>
              <a:buChar char="•"/>
            </a:pPr>
            <a:r>
              <a:rPr lang="en-US"/>
              <a:t> A college has four departments: Information Technology, Computer Science, Mechanical, and Civil.</a:t>
            </a:r>
            <a:endParaRPr/>
          </a:p>
          <a:p>
            <a:pPr indent="-228600" lvl="0" marL="228600" rtl="0" algn="l">
              <a:lnSpc>
                <a:spcPct val="90000"/>
              </a:lnSpc>
              <a:spcBef>
                <a:spcPts val="1000"/>
              </a:spcBef>
              <a:spcAft>
                <a:spcPts val="0"/>
              </a:spcAft>
              <a:buClr>
                <a:schemeClr val="dk1"/>
              </a:buClr>
              <a:buSzPct val="100000"/>
              <a:buChar char="•"/>
            </a:pPr>
            <a:r>
              <a:rPr lang="en-US"/>
              <a:t> There are 50 students in each department. </a:t>
            </a:r>
            <a:endParaRPr/>
          </a:p>
          <a:p>
            <a:pPr indent="-228600" lvl="0" marL="228600" rtl="0" algn="l">
              <a:lnSpc>
                <a:spcPct val="90000"/>
              </a:lnSpc>
              <a:spcBef>
                <a:spcPts val="1000"/>
              </a:spcBef>
              <a:spcAft>
                <a:spcPts val="0"/>
              </a:spcAft>
              <a:buClr>
                <a:schemeClr val="dk1"/>
              </a:buClr>
              <a:buSzPct val="100000"/>
              <a:buChar char="•"/>
            </a:pPr>
            <a:r>
              <a:rPr lang="en-US"/>
              <a:t>The institution used a private class C IP network(with network ID 192.168.1.0). </a:t>
            </a:r>
            <a:endParaRPr/>
          </a:p>
          <a:p>
            <a:pPr indent="-228600" lvl="0" marL="228600" rtl="0" algn="l">
              <a:lnSpc>
                <a:spcPct val="90000"/>
              </a:lnSpc>
              <a:spcBef>
                <a:spcPts val="1000"/>
              </a:spcBef>
              <a:spcAft>
                <a:spcPts val="0"/>
              </a:spcAft>
              <a:buClr>
                <a:schemeClr val="dk1"/>
              </a:buClr>
              <a:buSzPct val="100000"/>
              <a:buChar char="•"/>
            </a:pPr>
            <a:r>
              <a:rPr lang="en-US"/>
              <a:t>All computers will work in a single huge network if there is no subnetting. </a:t>
            </a:r>
            <a:endParaRPr/>
          </a:p>
          <a:p>
            <a:pPr indent="-228600" lvl="0" marL="228600" rtl="0" algn="l">
              <a:lnSpc>
                <a:spcPct val="90000"/>
              </a:lnSpc>
              <a:spcBef>
                <a:spcPts val="1000"/>
              </a:spcBef>
              <a:spcAft>
                <a:spcPts val="0"/>
              </a:spcAft>
              <a:buClr>
                <a:schemeClr val="dk1"/>
              </a:buClr>
              <a:buSzPct val="100000"/>
              <a:buChar char="•"/>
            </a:pPr>
            <a:r>
              <a:rPr lang="en-US"/>
              <a:t>It becomes complex for the institution admin to handle the task because if he broadcasts some message to the system, it will forward to all the departments.</a:t>
            </a:r>
            <a:endParaRPr/>
          </a:p>
          <a:p>
            <a:pPr indent="-228600" lvl="0" marL="228600" rtl="0" algn="l">
              <a:lnSpc>
                <a:spcPct val="90000"/>
              </a:lnSpc>
              <a:spcBef>
                <a:spcPts val="1000"/>
              </a:spcBef>
              <a:spcAft>
                <a:spcPts val="0"/>
              </a:spcAft>
              <a:buClr>
                <a:schemeClr val="dk1"/>
              </a:buClr>
              <a:buSzPct val="100000"/>
              <a:buChar char="•"/>
            </a:pPr>
            <a:r>
              <a:rPr lang="en-US"/>
              <a:t> To solve this type of problem, we use subnetting.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6"/>
          <p:cNvPicPr preferRelativeResize="0"/>
          <p:nvPr>
            <p:ph idx="4294967295" type="body"/>
          </p:nvPr>
        </p:nvPicPr>
        <p:blipFill rotWithShape="1">
          <a:blip r:embed="rId3">
            <a:alphaModFix/>
          </a:blip>
          <a:srcRect b="0" l="0" r="0" t="0"/>
          <a:stretch/>
        </p:blipFill>
        <p:spPr>
          <a:xfrm>
            <a:off x="736979" y="886986"/>
            <a:ext cx="9358953" cy="45994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Subnet ID-</a:t>
            </a:r>
            <a:br>
              <a:rPr b="1" lang="en-US"/>
            </a:br>
            <a:endParaRPr/>
          </a:p>
        </p:txBody>
      </p:sp>
      <p:sp>
        <p:nvSpPr>
          <p:cNvPr id="237" name="Google Shape;23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Each subnet has its unique network address known as its </a:t>
            </a:r>
            <a:r>
              <a:rPr b="1" lang="en-US"/>
              <a:t>Subnet ID</a:t>
            </a:r>
            <a:r>
              <a:rPr lang="en-US"/>
              <a:t>.</a:t>
            </a:r>
            <a:endParaRPr/>
          </a:p>
          <a:p>
            <a:pPr indent="-228600" lvl="0" marL="228600" rtl="0" algn="l">
              <a:lnSpc>
                <a:spcPct val="90000"/>
              </a:lnSpc>
              <a:spcBef>
                <a:spcPts val="1000"/>
              </a:spcBef>
              <a:spcAft>
                <a:spcPts val="0"/>
              </a:spcAft>
              <a:buClr>
                <a:schemeClr val="dk1"/>
              </a:buClr>
              <a:buSzPts val="2800"/>
              <a:buChar char="•"/>
            </a:pPr>
            <a:r>
              <a:rPr lang="en-US"/>
              <a:t>The subnet ID is created by </a:t>
            </a:r>
            <a:r>
              <a:rPr lang="en-US">
                <a:solidFill>
                  <a:srgbClr val="FF0000"/>
                </a:solidFill>
              </a:rPr>
              <a:t>borrowing some bits from the Host ID part of the IP Address.</a:t>
            </a:r>
            <a:endParaRPr/>
          </a:p>
          <a:p>
            <a:pPr indent="-228600" lvl="0" marL="228600" rtl="0" algn="l">
              <a:lnSpc>
                <a:spcPct val="90000"/>
              </a:lnSpc>
              <a:spcBef>
                <a:spcPts val="1000"/>
              </a:spcBef>
              <a:spcAft>
                <a:spcPts val="0"/>
              </a:spcAft>
              <a:buClr>
                <a:schemeClr val="dk1"/>
              </a:buClr>
              <a:buSzPts val="2800"/>
              <a:buChar char="•"/>
            </a:pPr>
            <a:r>
              <a:rPr lang="en-US"/>
              <a:t>The number of bits borrowed depends on the number of subnets created.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Subnetting</a:t>
            </a:r>
            <a:endParaRPr/>
          </a:p>
        </p:txBody>
      </p:sp>
      <p:sp>
        <p:nvSpPr>
          <p:cNvPr id="243" name="Google Shape;243;p28"/>
          <p:cNvSpPr txBox="1"/>
          <p:nvPr>
            <p:ph idx="1" type="body"/>
          </p:nvPr>
        </p:nvSpPr>
        <p:spPr>
          <a:xfrm>
            <a:off x="838200" y="1323833"/>
            <a:ext cx="10515600" cy="53772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Subnetting works by taking bits from the host part of an IP address in order to create subnet identifier bits . </a:t>
            </a:r>
            <a:endParaRPr/>
          </a:p>
          <a:p>
            <a:pPr indent="-228600" lvl="0" marL="228600" rtl="0" algn="l">
              <a:lnSpc>
                <a:spcPct val="90000"/>
              </a:lnSpc>
              <a:spcBef>
                <a:spcPts val="1000"/>
              </a:spcBef>
              <a:spcAft>
                <a:spcPts val="0"/>
              </a:spcAft>
              <a:buClr>
                <a:schemeClr val="dk1"/>
              </a:buClr>
              <a:buSzPts val="2800"/>
              <a:buChar char="•"/>
            </a:pPr>
            <a:r>
              <a:rPr lang="en-US"/>
              <a:t>We then use these subnet bits to calculate the number of additional subnets available.</a:t>
            </a:r>
            <a:endParaRPr/>
          </a:p>
        </p:txBody>
      </p:sp>
      <p:pic>
        <p:nvPicPr>
          <p:cNvPr id="244" name="Google Shape;244;p28"/>
          <p:cNvPicPr preferRelativeResize="0"/>
          <p:nvPr/>
        </p:nvPicPr>
        <p:blipFill rotWithShape="1">
          <a:blip r:embed="rId3">
            <a:alphaModFix/>
          </a:blip>
          <a:srcRect b="0" l="0" r="0" t="0"/>
          <a:stretch/>
        </p:blipFill>
        <p:spPr>
          <a:xfrm>
            <a:off x="996287" y="3190378"/>
            <a:ext cx="8830101" cy="32445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Types of Subnetting-</a:t>
            </a:r>
            <a:br>
              <a:rPr b="1" lang="en-US"/>
            </a:br>
            <a:endParaRPr/>
          </a:p>
        </p:txBody>
      </p:sp>
      <p:pic>
        <p:nvPicPr>
          <p:cNvPr id="250" name="Google Shape;250;p29"/>
          <p:cNvPicPr preferRelativeResize="0"/>
          <p:nvPr>
            <p:ph idx="1" type="body"/>
          </p:nvPr>
        </p:nvPicPr>
        <p:blipFill rotWithShape="1">
          <a:blip r:embed="rId3">
            <a:alphaModFix/>
          </a:blip>
          <a:srcRect b="0" l="0" r="0" t="0"/>
          <a:stretch/>
        </p:blipFill>
        <p:spPr>
          <a:xfrm>
            <a:off x="1643559" y="1690688"/>
            <a:ext cx="8046351" cy="31629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Notation</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Two  representations for IP addresses </a:t>
            </a:r>
            <a:endParaRPr/>
          </a:p>
          <a:p>
            <a:pPr indent="-76200" lvl="0" marL="228600" rtl="0" algn="l">
              <a:lnSpc>
                <a:spcPct val="90000"/>
              </a:lnSpc>
              <a:spcBef>
                <a:spcPts val="1000"/>
              </a:spcBef>
              <a:spcAft>
                <a:spcPts val="0"/>
              </a:spcAft>
              <a:buClr>
                <a:schemeClr val="dk1"/>
              </a:buClr>
              <a:buSzPts val="2400"/>
              <a:buNone/>
            </a:pPr>
            <a:r>
              <a:t/>
            </a:r>
            <a:endParaRPr sz="2400"/>
          </a:p>
          <a:p>
            <a:pPr indent="-457200" lvl="1" marL="914400" rtl="0" algn="l">
              <a:lnSpc>
                <a:spcPct val="90000"/>
              </a:lnSpc>
              <a:spcBef>
                <a:spcPts val="500"/>
              </a:spcBef>
              <a:spcAft>
                <a:spcPts val="0"/>
              </a:spcAft>
              <a:buClr>
                <a:schemeClr val="dk1"/>
              </a:buClr>
              <a:buSzPts val="3600"/>
              <a:buFont typeface="Calibri"/>
              <a:buAutoNum type="arabicPeriod"/>
            </a:pPr>
            <a:r>
              <a:rPr lang="en-US" sz="3600"/>
              <a:t>Binary Notation</a:t>
            </a:r>
            <a:endParaRPr/>
          </a:p>
          <a:p>
            <a:pPr indent="-228600" lvl="1" marL="914400" rtl="0" algn="l">
              <a:lnSpc>
                <a:spcPct val="90000"/>
              </a:lnSpc>
              <a:spcBef>
                <a:spcPts val="500"/>
              </a:spcBef>
              <a:spcAft>
                <a:spcPts val="0"/>
              </a:spcAft>
              <a:buClr>
                <a:schemeClr val="dk1"/>
              </a:buClr>
              <a:buSzPts val="3600"/>
              <a:buFont typeface="Calibri"/>
              <a:buNone/>
            </a:pPr>
            <a:r>
              <a:t/>
            </a:r>
            <a:endParaRPr sz="3600"/>
          </a:p>
          <a:p>
            <a:pPr indent="-457200" lvl="1" marL="914400" rtl="0" algn="just">
              <a:lnSpc>
                <a:spcPct val="90000"/>
              </a:lnSpc>
              <a:spcBef>
                <a:spcPts val="500"/>
              </a:spcBef>
              <a:spcAft>
                <a:spcPts val="0"/>
              </a:spcAft>
              <a:buClr>
                <a:schemeClr val="dk1"/>
              </a:buClr>
              <a:buSzPts val="3600"/>
              <a:buFont typeface="Calibri"/>
              <a:buAutoNum type="arabicPeriod"/>
            </a:pPr>
            <a:r>
              <a:rPr lang="en-US" sz="3600"/>
              <a:t>Dotted-Decimal Notation</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1. Fixed Length Subnetting-</a:t>
            </a:r>
            <a:br>
              <a:rPr b="1" lang="en-US"/>
            </a:br>
            <a:endParaRPr/>
          </a:p>
        </p:txBody>
      </p:sp>
      <p:sp>
        <p:nvSpPr>
          <p:cNvPr id="256" name="Google Shape;25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Fixed length subnetting also called as </a:t>
            </a:r>
            <a:r>
              <a:rPr b="1" lang="en-US"/>
              <a:t>classful subnetting</a:t>
            </a:r>
            <a:r>
              <a:rPr lang="en-US"/>
              <a:t> divides the network into subnets where-</a:t>
            </a:r>
            <a:endParaRPr/>
          </a:p>
          <a:p>
            <a:pPr indent="-228600" lvl="1" marL="685800" rtl="0" algn="l">
              <a:lnSpc>
                <a:spcPct val="200000"/>
              </a:lnSpc>
              <a:spcBef>
                <a:spcPts val="500"/>
              </a:spcBef>
              <a:spcAft>
                <a:spcPts val="0"/>
              </a:spcAft>
              <a:buClr>
                <a:schemeClr val="dk1"/>
              </a:buClr>
              <a:buSzPts val="2400"/>
              <a:buChar char="•"/>
            </a:pPr>
            <a:r>
              <a:rPr lang="en-US"/>
              <a:t>All the subnets are of same size.</a:t>
            </a:r>
            <a:endParaRPr/>
          </a:p>
          <a:p>
            <a:pPr indent="-228600" lvl="1" marL="685800" rtl="0" algn="l">
              <a:lnSpc>
                <a:spcPct val="200000"/>
              </a:lnSpc>
              <a:spcBef>
                <a:spcPts val="500"/>
              </a:spcBef>
              <a:spcAft>
                <a:spcPts val="0"/>
              </a:spcAft>
              <a:buClr>
                <a:schemeClr val="dk1"/>
              </a:buClr>
              <a:buSzPts val="2400"/>
              <a:buChar char="•"/>
            </a:pPr>
            <a:r>
              <a:rPr lang="en-US"/>
              <a:t>All the subnets have equal number of hosts.</a:t>
            </a:r>
            <a:endParaRPr/>
          </a:p>
          <a:p>
            <a:pPr indent="-228600" lvl="1" marL="685800" rtl="0" algn="l">
              <a:lnSpc>
                <a:spcPct val="200000"/>
              </a:lnSpc>
              <a:spcBef>
                <a:spcPts val="500"/>
              </a:spcBef>
              <a:spcAft>
                <a:spcPts val="0"/>
              </a:spcAft>
              <a:buClr>
                <a:schemeClr val="dk1"/>
              </a:buClr>
              <a:buSzPts val="2400"/>
              <a:buChar char="•"/>
            </a:pPr>
            <a:r>
              <a:rPr lang="en-US"/>
              <a:t>All the subnets have same subnet mask.</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2. Variable Length Subnetting-</a:t>
            </a:r>
            <a:br>
              <a:rPr b="1" lang="en-US"/>
            </a:br>
            <a:endParaRPr/>
          </a:p>
        </p:txBody>
      </p:sp>
      <p:sp>
        <p:nvSpPr>
          <p:cNvPr id="262" name="Google Shape;26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Variable length subnetting also called as </a:t>
            </a:r>
            <a:r>
              <a:rPr b="1" lang="en-US"/>
              <a:t>classless subnetting</a:t>
            </a:r>
            <a:r>
              <a:rPr lang="en-US"/>
              <a:t> divides the network into subnets where-</a:t>
            </a:r>
            <a:endParaRPr/>
          </a:p>
          <a:p>
            <a:pPr indent="-228600" lvl="1" marL="685800" rtl="0" algn="l">
              <a:lnSpc>
                <a:spcPct val="200000"/>
              </a:lnSpc>
              <a:spcBef>
                <a:spcPts val="500"/>
              </a:spcBef>
              <a:spcAft>
                <a:spcPts val="0"/>
              </a:spcAft>
              <a:buClr>
                <a:schemeClr val="dk1"/>
              </a:buClr>
              <a:buSzPts val="2400"/>
              <a:buChar char="•"/>
            </a:pPr>
            <a:r>
              <a:rPr lang="en-US"/>
              <a:t>All the subnets are not of same size.</a:t>
            </a:r>
            <a:endParaRPr/>
          </a:p>
          <a:p>
            <a:pPr indent="-228600" lvl="1" marL="685800" rtl="0" algn="l">
              <a:lnSpc>
                <a:spcPct val="200000"/>
              </a:lnSpc>
              <a:spcBef>
                <a:spcPts val="500"/>
              </a:spcBef>
              <a:spcAft>
                <a:spcPts val="0"/>
              </a:spcAft>
              <a:buClr>
                <a:schemeClr val="dk1"/>
              </a:buClr>
              <a:buSzPts val="2400"/>
              <a:buChar char="•"/>
            </a:pPr>
            <a:r>
              <a:rPr lang="en-US"/>
              <a:t>All the subnets do not have equal number of hosts.</a:t>
            </a:r>
            <a:endParaRPr/>
          </a:p>
          <a:p>
            <a:pPr indent="-228600" lvl="1" marL="685800" rtl="0" algn="l">
              <a:lnSpc>
                <a:spcPct val="200000"/>
              </a:lnSpc>
              <a:spcBef>
                <a:spcPts val="500"/>
              </a:spcBef>
              <a:spcAft>
                <a:spcPts val="0"/>
              </a:spcAft>
              <a:buClr>
                <a:schemeClr val="dk1"/>
              </a:buClr>
              <a:buSzPts val="2400"/>
              <a:buChar char="•"/>
            </a:pPr>
            <a:r>
              <a:rPr lang="en-US"/>
              <a:t>All the subnets do not have same subnet mask.</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Characteristics of Subnetting</a:t>
            </a:r>
            <a:br>
              <a:rPr lang="en-US"/>
            </a:br>
            <a:endParaRPr/>
          </a:p>
        </p:txBody>
      </p:sp>
      <p:sp>
        <p:nvSpPr>
          <p:cNvPr id="268" name="Google Shape;26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To design a subnetwork, some features are required to be understood properly which are:</a:t>
            </a:r>
            <a:endParaRPr/>
          </a:p>
          <a:p>
            <a:pPr indent="-228600" lvl="1" marL="685800" rtl="0" algn="l">
              <a:lnSpc>
                <a:spcPct val="150000"/>
              </a:lnSpc>
              <a:spcBef>
                <a:spcPts val="500"/>
              </a:spcBef>
              <a:spcAft>
                <a:spcPts val="0"/>
              </a:spcAft>
              <a:buClr>
                <a:schemeClr val="dk1"/>
              </a:buClr>
              <a:buSzPct val="100000"/>
              <a:buChar char="•"/>
            </a:pPr>
            <a:r>
              <a:rPr lang="en-US"/>
              <a:t>Network ID: It is the first IP address in each Sub-Network in the main network ID. </a:t>
            </a:r>
            <a:endParaRPr/>
          </a:p>
          <a:p>
            <a:pPr indent="-228600" lvl="1" marL="685800" rtl="0" algn="l">
              <a:lnSpc>
                <a:spcPct val="150000"/>
              </a:lnSpc>
              <a:spcBef>
                <a:spcPts val="500"/>
              </a:spcBef>
              <a:spcAft>
                <a:spcPts val="0"/>
              </a:spcAft>
              <a:buClr>
                <a:schemeClr val="dk1"/>
              </a:buClr>
              <a:buSzPct val="100000"/>
              <a:buChar char="•"/>
            </a:pPr>
            <a:r>
              <a:rPr lang="en-US"/>
              <a:t>Broadcast ID: This feature represents the last IP address in each Sub-Network in the network ID. </a:t>
            </a:r>
            <a:endParaRPr/>
          </a:p>
          <a:p>
            <a:pPr indent="-228600" lvl="1" marL="685800" rtl="0" algn="l">
              <a:lnSpc>
                <a:spcPct val="150000"/>
              </a:lnSpc>
              <a:spcBef>
                <a:spcPts val="500"/>
              </a:spcBef>
              <a:spcAft>
                <a:spcPts val="0"/>
              </a:spcAft>
              <a:buClr>
                <a:schemeClr val="dk1"/>
              </a:buClr>
              <a:buSzPct val="100000"/>
              <a:buChar char="•"/>
            </a:pPr>
            <a:r>
              <a:rPr lang="en-US"/>
              <a:t>First Host ID: The next IP address after the Network ID is represented by the First Host ID.</a:t>
            </a:r>
            <a:endParaRPr/>
          </a:p>
          <a:p>
            <a:pPr indent="-228600" lvl="1" marL="685800" rtl="0" algn="l">
              <a:lnSpc>
                <a:spcPct val="150000"/>
              </a:lnSpc>
              <a:spcBef>
                <a:spcPts val="500"/>
              </a:spcBef>
              <a:spcAft>
                <a:spcPts val="0"/>
              </a:spcAft>
              <a:buClr>
                <a:schemeClr val="dk1"/>
              </a:buClr>
              <a:buSzPct val="100000"/>
              <a:buChar char="•"/>
            </a:pPr>
            <a:r>
              <a:rPr lang="en-US"/>
              <a:t>Last Host ID: The IP address right before the Broadcast ID is represented as Last Host ID.</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Advantages of Subnetting</a:t>
            </a:r>
            <a:br>
              <a:rPr b="1" lang="en-US"/>
            </a:br>
            <a:endParaRPr/>
          </a:p>
        </p:txBody>
      </p:sp>
      <p:sp>
        <p:nvSpPr>
          <p:cNvPr id="274" name="Google Shape;274;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Reduce Network traffic</a:t>
            </a:r>
            <a:endParaRPr/>
          </a:p>
          <a:p>
            <a:pPr indent="-228600" lvl="0" marL="228600" rtl="0" algn="l">
              <a:lnSpc>
                <a:spcPct val="90000"/>
              </a:lnSpc>
              <a:spcBef>
                <a:spcPts val="1000"/>
              </a:spcBef>
              <a:spcAft>
                <a:spcPts val="0"/>
              </a:spcAft>
              <a:buClr>
                <a:schemeClr val="dk1"/>
              </a:buClr>
              <a:buSzPts val="2800"/>
              <a:buChar char="•"/>
            </a:pPr>
            <a:r>
              <a:rPr lang="en-US"/>
              <a:t>Simplified management</a:t>
            </a:r>
            <a:endParaRPr/>
          </a:p>
          <a:p>
            <a:pPr indent="-228600" lvl="0" marL="228600" rtl="0" algn="l">
              <a:lnSpc>
                <a:spcPct val="90000"/>
              </a:lnSpc>
              <a:spcBef>
                <a:spcPts val="1000"/>
              </a:spcBef>
              <a:spcAft>
                <a:spcPts val="0"/>
              </a:spcAft>
              <a:buClr>
                <a:schemeClr val="dk1"/>
              </a:buClr>
              <a:buSzPts val="2800"/>
              <a:buChar char="•"/>
            </a:pPr>
            <a:r>
              <a:rPr lang="en-US"/>
              <a:t>Better Security</a:t>
            </a:r>
            <a:endParaRPr/>
          </a:p>
          <a:p>
            <a:pPr indent="-228600" lvl="0" marL="228600" rtl="0" algn="l">
              <a:lnSpc>
                <a:spcPct val="90000"/>
              </a:lnSpc>
              <a:spcBef>
                <a:spcPts val="1000"/>
              </a:spcBef>
              <a:spcAft>
                <a:spcPts val="0"/>
              </a:spcAft>
              <a:buClr>
                <a:schemeClr val="dk1"/>
              </a:buClr>
              <a:buSzPts val="2800"/>
              <a:buChar char="•"/>
            </a:pPr>
            <a:r>
              <a:rPr lang="en-US"/>
              <a:t>Smaller collision and broadcast domain</a:t>
            </a:r>
            <a:endParaRPr/>
          </a:p>
          <a:p>
            <a:pPr indent="-228600" lvl="0" marL="228600" rtl="0" algn="l">
              <a:lnSpc>
                <a:spcPct val="90000"/>
              </a:lnSpc>
              <a:spcBef>
                <a:spcPts val="1000"/>
              </a:spcBef>
              <a:spcAft>
                <a:spcPts val="0"/>
              </a:spcAft>
              <a:buClr>
                <a:schemeClr val="dk1"/>
              </a:buClr>
              <a:buSzPts val="2800"/>
              <a:buChar char="•"/>
            </a:pPr>
            <a:r>
              <a:rPr lang="en-US"/>
              <a:t>We can subnet a single large network into smaller networks via subnetting. It is simple to handle small networks.</a:t>
            </a:r>
            <a:endParaRPr/>
          </a:p>
          <a:p>
            <a:pPr indent="-228600" lvl="0" marL="228600" rtl="0" algn="l">
              <a:lnSpc>
                <a:spcPct val="90000"/>
              </a:lnSpc>
              <a:spcBef>
                <a:spcPts val="1000"/>
              </a:spcBef>
              <a:spcAft>
                <a:spcPts val="0"/>
              </a:spcAft>
              <a:buClr>
                <a:schemeClr val="dk1"/>
              </a:buClr>
              <a:buSzPts val="2800"/>
              <a:buChar char="•"/>
            </a:pPr>
            <a:r>
              <a:rPr lang="en-US"/>
              <a:t>Subnetting enhances the network's overall performance by removing redundant traffic.</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Subnet Mask</a:t>
            </a:r>
            <a:br>
              <a:rPr lang="en-US"/>
            </a:br>
            <a:endParaRPr/>
          </a:p>
        </p:txBody>
      </p:sp>
      <p:sp>
        <p:nvSpPr>
          <p:cNvPr id="280" name="Google Shape;28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32-bit IP address contains information about the host and its network.</a:t>
            </a:r>
            <a:endParaRPr/>
          </a:p>
          <a:p>
            <a:pPr indent="-228600" lvl="0" marL="228600" rtl="0" algn="l">
              <a:lnSpc>
                <a:spcPct val="90000"/>
              </a:lnSpc>
              <a:spcBef>
                <a:spcPts val="1000"/>
              </a:spcBef>
              <a:spcAft>
                <a:spcPts val="0"/>
              </a:spcAft>
              <a:buClr>
                <a:schemeClr val="dk1"/>
              </a:buClr>
              <a:buSzPts val="2800"/>
              <a:buChar char="•"/>
            </a:pPr>
            <a:r>
              <a:rPr lang="en-US"/>
              <a:t> It is very necessary to distinguish network and host id part of IP address.</a:t>
            </a:r>
            <a:endParaRPr/>
          </a:p>
          <a:p>
            <a:pPr indent="-228600" lvl="0" marL="228600" rtl="0" algn="l">
              <a:lnSpc>
                <a:spcPct val="90000"/>
              </a:lnSpc>
              <a:spcBef>
                <a:spcPts val="1000"/>
              </a:spcBef>
              <a:spcAft>
                <a:spcPts val="0"/>
              </a:spcAft>
              <a:buClr>
                <a:schemeClr val="dk1"/>
              </a:buClr>
              <a:buSzPts val="2800"/>
              <a:buChar char="•"/>
            </a:pPr>
            <a:r>
              <a:rPr lang="en-US"/>
              <a:t> For this, routers use Subnet Mask, which is as long as the size of the network address in the IP address.</a:t>
            </a:r>
            <a:endParaRPr/>
          </a:p>
          <a:p>
            <a:pPr indent="-228600" lvl="0" marL="228600" rtl="0" algn="l">
              <a:lnSpc>
                <a:spcPct val="90000"/>
              </a:lnSpc>
              <a:spcBef>
                <a:spcPts val="1000"/>
              </a:spcBef>
              <a:spcAft>
                <a:spcPts val="0"/>
              </a:spcAft>
              <a:buClr>
                <a:schemeClr val="dk1"/>
              </a:buClr>
              <a:buSzPts val="2800"/>
              <a:buChar char="•"/>
            </a:pPr>
            <a:r>
              <a:rPr lang="en-US"/>
              <a:t> Subnet Mask is also 32 bits long. </a:t>
            </a:r>
            <a:endParaRPr/>
          </a:p>
          <a:p>
            <a:pPr indent="-228600" lvl="0" marL="228600" rtl="0" algn="l">
              <a:lnSpc>
                <a:spcPct val="90000"/>
              </a:lnSpc>
              <a:spcBef>
                <a:spcPts val="1000"/>
              </a:spcBef>
              <a:spcAft>
                <a:spcPts val="0"/>
              </a:spcAft>
              <a:buClr>
                <a:schemeClr val="dk1"/>
              </a:buClr>
              <a:buSzPts val="2800"/>
              <a:buChar char="•"/>
            </a:pPr>
            <a:r>
              <a:rPr lang="en-US"/>
              <a:t>If the IP address in binary is AND ed with its Subnet Mask, the result yields the Network address.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5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5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500"/>
                                        <p:tgtEl>
                                          <p:spTgt spid="2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Subnet Mask</a:t>
            </a:r>
            <a:br>
              <a:rPr lang="en-US"/>
            </a:br>
            <a:endParaRPr/>
          </a:p>
        </p:txBody>
      </p:sp>
      <p:sp>
        <p:nvSpPr>
          <p:cNvPr id="286" name="Google Shape;286;p35"/>
          <p:cNvSpPr txBox="1"/>
          <p:nvPr>
            <p:ph idx="1" type="body"/>
          </p:nvPr>
        </p:nvSpPr>
        <p:spPr>
          <a:xfrm>
            <a:off x="838200" y="1255594"/>
            <a:ext cx="10515600" cy="49213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example, say the IP Address is 192.168.1.152 and the Subnet Mask is 255.255.255.0 then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87" name="Google Shape;287;p35"/>
          <p:cNvPicPr preferRelativeResize="0"/>
          <p:nvPr/>
        </p:nvPicPr>
        <p:blipFill rotWithShape="1">
          <a:blip r:embed="rId3">
            <a:alphaModFix/>
          </a:blip>
          <a:srcRect b="0" l="0" r="0" t="0"/>
          <a:stretch/>
        </p:blipFill>
        <p:spPr>
          <a:xfrm>
            <a:off x="1228299" y="2284973"/>
            <a:ext cx="7844263" cy="2394329"/>
          </a:xfrm>
          <a:prstGeom prst="rect">
            <a:avLst/>
          </a:prstGeom>
          <a:noFill/>
          <a:ln>
            <a:noFill/>
          </a:ln>
        </p:spPr>
      </p:pic>
      <p:sp>
        <p:nvSpPr>
          <p:cNvPr id="288" name="Google Shape;288;p35"/>
          <p:cNvSpPr/>
          <p:nvPr/>
        </p:nvSpPr>
        <p:spPr>
          <a:xfrm>
            <a:off x="1041886" y="4955366"/>
            <a:ext cx="9180288"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This way the Subnet Mask helps extract the Network ID and the Host from an IP Address.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 It can be identified now that 192.168.1.0 is the Network number and 192.168.1.152 is the host on that network.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Subnet Masks</a:t>
            </a:r>
            <a:br>
              <a:rPr b="1" lang="en-US"/>
            </a:br>
            <a:endParaRPr/>
          </a:p>
        </p:txBody>
      </p:sp>
      <p:sp>
        <p:nvSpPr>
          <p:cNvPr id="294" name="Google Shape;29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Every host on a network has subnet mask and IP address.</a:t>
            </a:r>
            <a:endParaRPr/>
          </a:p>
          <a:p>
            <a:pPr indent="-228600" lvl="0" marL="228600" rtl="0" algn="l">
              <a:lnSpc>
                <a:spcPct val="90000"/>
              </a:lnSpc>
              <a:spcBef>
                <a:spcPts val="1000"/>
              </a:spcBef>
              <a:spcAft>
                <a:spcPts val="0"/>
              </a:spcAft>
              <a:buClr>
                <a:schemeClr val="dk1"/>
              </a:buClr>
              <a:buSzPct val="100000"/>
              <a:buChar char="•"/>
            </a:pPr>
            <a:r>
              <a:rPr lang="en-US"/>
              <a:t>A subnet mask is a 32-bit binary string of 1’s followed by some numbers of 0’s. </a:t>
            </a:r>
            <a:endParaRPr/>
          </a:p>
          <a:p>
            <a:pPr indent="-228600" lvl="0" marL="228600" rtl="0" algn="l">
              <a:lnSpc>
                <a:spcPct val="90000"/>
              </a:lnSpc>
              <a:spcBef>
                <a:spcPts val="1000"/>
              </a:spcBef>
              <a:spcAft>
                <a:spcPts val="0"/>
              </a:spcAft>
              <a:buClr>
                <a:schemeClr val="dk1"/>
              </a:buClr>
              <a:buSzPct val="100000"/>
              <a:buChar char="•"/>
            </a:pPr>
            <a:r>
              <a:rPr lang="en-US"/>
              <a:t>It is used to identify the network and host portion of the IP address.</a:t>
            </a:r>
            <a:endParaRPr/>
          </a:p>
          <a:p>
            <a:pPr indent="-228600" lvl="0" marL="228600" rtl="0" algn="l">
              <a:lnSpc>
                <a:spcPct val="90000"/>
              </a:lnSpc>
              <a:spcBef>
                <a:spcPts val="1000"/>
              </a:spcBef>
              <a:spcAft>
                <a:spcPts val="0"/>
              </a:spcAft>
              <a:buClr>
                <a:schemeClr val="dk1"/>
              </a:buClr>
              <a:buSzPct val="100000"/>
              <a:buChar char="•"/>
            </a:pPr>
            <a:r>
              <a:rPr lang="en-US"/>
              <a:t>The subnet mask is made by setting network address bits to all 1s (11111111=255) and host address bits to all 0s (00000000=0)</a:t>
            </a:r>
            <a:endParaRPr/>
          </a:p>
          <a:p>
            <a:pPr indent="-228600" lvl="0" marL="228600" rtl="0" algn="l">
              <a:lnSpc>
                <a:spcPct val="90000"/>
              </a:lnSpc>
              <a:spcBef>
                <a:spcPts val="1000"/>
              </a:spcBef>
              <a:spcAft>
                <a:spcPts val="0"/>
              </a:spcAft>
              <a:buClr>
                <a:schemeClr val="dk1"/>
              </a:buClr>
              <a:buSzPct val="100000"/>
              <a:buChar char="•"/>
            </a:pPr>
            <a:r>
              <a:rPr lang="en-US"/>
              <a:t>In any Network, two address is reserved for a special purpose, and cannot be assigned to the hosts. All 0s (0.0.0.0) are assigned to a network address and all "255" (255.255.255.255) are assigned to a broadcast address.</a:t>
            </a:r>
            <a:endParaRPr/>
          </a:p>
          <a:p>
            <a:pPr indent="-228600" lvl="0" marL="228600" rtl="0" algn="l">
              <a:lnSpc>
                <a:spcPct val="90000"/>
              </a:lnSpc>
              <a:spcBef>
                <a:spcPts val="1000"/>
              </a:spcBef>
              <a:spcAft>
                <a:spcPts val="0"/>
              </a:spcAft>
              <a:buClr>
                <a:schemeClr val="dk1"/>
              </a:buClr>
              <a:buSzPct val="100000"/>
              <a:buChar char="•"/>
            </a:pPr>
            <a:r>
              <a:rPr lang="en-US"/>
              <a:t>The default subnet mask of class A, B, and C cannot be changed.</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Default subnet mask</a:t>
            </a:r>
            <a:br>
              <a:rPr b="1" lang="en-US"/>
            </a:br>
            <a:endParaRPr/>
          </a:p>
        </p:txBody>
      </p:sp>
      <p:pic>
        <p:nvPicPr>
          <p:cNvPr id="300" name="Google Shape;300;p37"/>
          <p:cNvPicPr preferRelativeResize="0"/>
          <p:nvPr>
            <p:ph idx="1" type="body"/>
          </p:nvPr>
        </p:nvPicPr>
        <p:blipFill rotWithShape="1">
          <a:blip r:embed="rId3">
            <a:alphaModFix/>
          </a:blip>
          <a:srcRect b="0" l="0" r="0" t="0"/>
          <a:stretch/>
        </p:blipFill>
        <p:spPr>
          <a:xfrm>
            <a:off x="1173707" y="1828800"/>
            <a:ext cx="9567081" cy="39032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More details on subnetting at</a:t>
            </a:r>
            <a:endParaRPr/>
          </a:p>
        </p:txBody>
      </p:sp>
      <p:sp>
        <p:nvSpPr>
          <p:cNvPr id="306" name="Google Shape;306;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https://www.gatevidyalay.com/subnetting-ip-subnetting-examples/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br>
              <a:rPr lang="en-US"/>
            </a:br>
            <a:endParaRPr/>
          </a:p>
        </p:txBody>
      </p:sp>
      <p:sp>
        <p:nvSpPr>
          <p:cNvPr id="312" name="Google Shape;31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have been allocated a class C network address of 211.1.1.0 and are using the default subnet mask of 255.255.255.0 how many hosts can you have?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Notation</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Binary Notation: Base 2</a:t>
            </a:r>
            <a:endParaRPr/>
          </a:p>
          <a:p>
            <a:pPr indent="-228600" lvl="1" marL="685800" rtl="0" algn="l">
              <a:lnSpc>
                <a:spcPct val="90000"/>
              </a:lnSpc>
              <a:spcBef>
                <a:spcPts val="500"/>
              </a:spcBef>
              <a:spcAft>
                <a:spcPts val="0"/>
              </a:spcAft>
              <a:buClr>
                <a:schemeClr val="dk1"/>
              </a:buClr>
              <a:buSzPts val="2400"/>
              <a:buChar char="•"/>
            </a:pPr>
            <a:r>
              <a:rPr lang="en-US"/>
              <a:t> In binary notation, an IPv4 address is displayed as 32 bits. </a:t>
            </a:r>
            <a:endParaRPr/>
          </a:p>
          <a:p>
            <a:pPr indent="-50800" lvl="0" marL="228600" rtl="0" algn="l">
              <a:lnSpc>
                <a:spcPct val="90000"/>
              </a:lnSpc>
              <a:spcBef>
                <a:spcPts val="1000"/>
              </a:spcBef>
              <a:spcAft>
                <a:spcPts val="0"/>
              </a:spcAft>
              <a:buClr>
                <a:schemeClr val="dk1"/>
              </a:buClr>
              <a:buSzPts val="2800"/>
              <a:buNone/>
            </a:pPr>
            <a:r>
              <a:t/>
            </a:r>
            <a:endParaRPr/>
          </a:p>
          <a:p>
            <a:pPr indent="-63500" lvl="0" marL="228600" rtl="0" algn="l">
              <a:lnSpc>
                <a:spcPct val="90000"/>
              </a:lnSpc>
              <a:spcBef>
                <a:spcPts val="1000"/>
              </a:spcBef>
              <a:spcAft>
                <a:spcPts val="0"/>
              </a:spcAft>
              <a:buClr>
                <a:schemeClr val="dk1"/>
              </a:buClr>
              <a:buSzPts val="2600"/>
              <a:buNone/>
            </a:pPr>
            <a:r>
              <a:t/>
            </a:r>
            <a:endParaRPr sz="2600"/>
          </a:p>
        </p:txBody>
      </p:sp>
      <p:pic>
        <p:nvPicPr>
          <p:cNvPr id="104" name="Google Shape;104;p4"/>
          <p:cNvPicPr preferRelativeResize="0"/>
          <p:nvPr/>
        </p:nvPicPr>
        <p:blipFill rotWithShape="1">
          <a:blip r:embed="rId3">
            <a:alphaModFix/>
          </a:blip>
          <a:srcRect b="0" l="0" r="0" t="0"/>
          <a:stretch/>
        </p:blipFill>
        <p:spPr>
          <a:xfrm>
            <a:off x="1663890" y="3382370"/>
            <a:ext cx="7014411" cy="914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br>
              <a:rPr lang="en-US"/>
            </a:br>
            <a:endParaRPr/>
          </a:p>
        </p:txBody>
      </p:sp>
      <p:sp>
        <p:nvSpPr>
          <p:cNvPr id="318" name="Google Shape;31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have been allocated a class C network address of 211.1.1.0 and are using the default subnet mask of 255.255.255.0 how many hosts can you have?</a:t>
            </a:r>
            <a:endParaRPr/>
          </a:p>
          <a:p>
            <a:pPr indent="-228600" lvl="0" marL="228600" rtl="0" algn="l">
              <a:lnSpc>
                <a:spcPct val="90000"/>
              </a:lnSpc>
              <a:spcBef>
                <a:spcPts val="1000"/>
              </a:spcBef>
              <a:spcAft>
                <a:spcPts val="0"/>
              </a:spcAft>
              <a:buClr>
                <a:schemeClr val="dk1"/>
              </a:buClr>
              <a:buSzPts val="2800"/>
              <a:buChar char="•"/>
            </a:pPr>
            <a:r>
              <a:rPr lang="en-US"/>
              <a:t>A class C address has 8 bits of the host which will give 2</a:t>
            </a:r>
            <a:r>
              <a:rPr baseline="30000" lang="en-US"/>
              <a:t>8</a:t>
            </a:r>
            <a:r>
              <a:rPr lang="en-US"/>
              <a:t> -2  =254 hosts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324" name="Google Shape;324;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network on the Internet has a subnet mask of 255.255.240.0. What is the maximum number of hosts it can handle?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endParaRPr/>
          </a:p>
        </p:txBody>
      </p:sp>
      <p:sp>
        <p:nvSpPr>
          <p:cNvPr id="330" name="Google Shape;330;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Binary representation of </a:t>
            </a:r>
            <a:r>
              <a:rPr lang="en-US"/>
              <a:t>255.255.240.0   is </a:t>
            </a:r>
            <a:endParaRPr/>
          </a:p>
          <a:p>
            <a:pPr indent="0" lvl="0" marL="0" rtl="0" algn="l">
              <a:lnSpc>
                <a:spcPct val="90000"/>
              </a:lnSpc>
              <a:spcBef>
                <a:spcPts val="1000"/>
              </a:spcBef>
              <a:spcAft>
                <a:spcPts val="0"/>
              </a:spcAft>
              <a:buClr>
                <a:schemeClr val="dk1"/>
              </a:buClr>
              <a:buSzPts val="2800"/>
              <a:buNone/>
            </a:pPr>
            <a:r>
              <a:rPr b="1" lang="en-US"/>
              <a:t>  11111111. 11111111. 11110000. 00000000</a:t>
            </a:r>
            <a:endParaRPr/>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No: of bits in network id =20</a:t>
            </a:r>
            <a:endParaRPr/>
          </a:p>
          <a:p>
            <a:pPr indent="-228600" lvl="0" marL="228600" rtl="0" algn="l">
              <a:lnSpc>
                <a:spcPct val="90000"/>
              </a:lnSpc>
              <a:spcBef>
                <a:spcPts val="1000"/>
              </a:spcBef>
              <a:spcAft>
                <a:spcPts val="0"/>
              </a:spcAft>
              <a:buClr>
                <a:schemeClr val="dk1"/>
              </a:buClr>
              <a:buSzPts val="2800"/>
              <a:buChar char="•"/>
            </a:pPr>
            <a:r>
              <a:rPr b="1" lang="en-US"/>
              <a:t>No: of bits in host id =</a:t>
            </a:r>
            <a:r>
              <a:rPr lang="en-US"/>
              <a:t>12</a:t>
            </a:r>
            <a:endParaRPr/>
          </a:p>
          <a:p>
            <a:pPr indent="-228600" lvl="0" marL="228600" rtl="0" algn="l">
              <a:lnSpc>
                <a:spcPct val="90000"/>
              </a:lnSpc>
              <a:spcBef>
                <a:spcPts val="1000"/>
              </a:spcBef>
              <a:spcAft>
                <a:spcPts val="0"/>
              </a:spcAft>
              <a:buClr>
                <a:schemeClr val="dk1"/>
              </a:buClr>
              <a:buSzPts val="2800"/>
              <a:buChar char="•"/>
            </a:pPr>
            <a:r>
              <a:rPr lang="en-US"/>
              <a:t>maximum number of hosts it can handle= </a:t>
            </a:r>
            <a:r>
              <a:rPr b="1" lang="en-US"/>
              <a:t>2 </a:t>
            </a:r>
            <a:r>
              <a:rPr b="1" baseline="30000" lang="en-US"/>
              <a:t>12 </a:t>
            </a:r>
            <a:endParaRPr/>
          </a:p>
          <a:p>
            <a:pPr indent="-228600" lvl="0" marL="228600" rtl="0" algn="l">
              <a:lnSpc>
                <a:spcPct val="90000"/>
              </a:lnSpc>
              <a:spcBef>
                <a:spcPts val="1000"/>
              </a:spcBef>
              <a:spcAft>
                <a:spcPts val="0"/>
              </a:spcAft>
              <a:buClr>
                <a:schemeClr val="dk1"/>
              </a:buClr>
              <a:buSzPts val="2800"/>
              <a:buChar char="•"/>
            </a:pPr>
            <a:r>
              <a:rPr b="1" baseline="30000" lang="en-US"/>
              <a:t>                                                                                                           =</a:t>
            </a:r>
            <a:r>
              <a:rPr lang="en-US"/>
              <a:t>4096 host addresses exist</a:t>
            </a:r>
            <a:endParaRPr b="1" baseline="30000"/>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Total number of hosts that can be configured =</a:t>
            </a:r>
            <a:r>
              <a:rPr b="1" lang="en-US"/>
              <a:t>2 </a:t>
            </a:r>
            <a:r>
              <a:rPr b="1" baseline="30000" lang="en-US"/>
              <a:t>12</a:t>
            </a:r>
            <a:r>
              <a:rPr b="1" lang="en-US"/>
              <a:t>- 2</a:t>
            </a:r>
            <a:endParaRPr b="1"/>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5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5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5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5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500"/>
                                        <p:tgtEl>
                                          <p:spTgt spid="3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animEffect filter="fade" transition="in">
                                      <p:cBhvr>
                                        <p:cTn dur="500"/>
                                        <p:tgtEl>
                                          <p:spTgt spid="3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animEffect filter="fade" transition="in">
                                      <p:cBhvr>
                                        <p:cTn dur="500"/>
                                        <p:tgtEl>
                                          <p:spTgt spid="3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animEffect filter="fade" transition="in">
                                      <p:cBhvr>
                                        <p:cTn dur="500"/>
                                        <p:tgtEl>
                                          <p:spTgt spid="3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animEffect filter="fade" transition="in">
                                      <p:cBhvr>
                                        <p:cTn dur="500"/>
                                        <p:tgtEl>
                                          <p:spTgt spid="3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9" st="9"/>
                                            </p:txEl>
                                          </p:spTgt>
                                        </p:tgtEl>
                                        <p:attrNameLst>
                                          <p:attrName>style.visibility</p:attrName>
                                        </p:attrNameLst>
                                      </p:cBhvr>
                                      <p:to>
                                        <p:strVal val="visible"/>
                                      </p:to>
                                    </p:set>
                                    <p:animEffect filter="fade" transition="in">
                                      <p:cBhvr>
                                        <p:cTn dur="500"/>
                                        <p:tgtEl>
                                          <p:spTgt spid="33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0" st="10"/>
                                            </p:txEl>
                                          </p:spTgt>
                                        </p:tgtEl>
                                        <p:attrNameLst>
                                          <p:attrName>style.visibility</p:attrName>
                                        </p:attrNameLst>
                                      </p:cBhvr>
                                      <p:to>
                                        <p:strVal val="visible"/>
                                      </p:to>
                                    </p:set>
                                    <p:animEffect filter="fade" transition="in">
                                      <p:cBhvr>
                                        <p:cTn dur="500"/>
                                        <p:tgtEl>
                                          <p:spTgt spid="33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a:t>
            </a:r>
            <a:endParaRPr/>
          </a:p>
        </p:txBody>
      </p:sp>
      <p:sp>
        <p:nvSpPr>
          <p:cNvPr id="336" name="Google Shape;336;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the subnet mask 255.255.255.128 belongs to class C, find- </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Number of subnets</a:t>
            </a:r>
            <a:endParaRPr/>
          </a:p>
          <a:p>
            <a:pPr indent="-514350" lvl="0" marL="514350" rtl="0" algn="l">
              <a:lnSpc>
                <a:spcPct val="90000"/>
              </a:lnSpc>
              <a:spcBef>
                <a:spcPts val="1000"/>
              </a:spcBef>
              <a:spcAft>
                <a:spcPts val="0"/>
              </a:spcAft>
              <a:buClr>
                <a:schemeClr val="dk1"/>
              </a:buClr>
              <a:buSzPts val="2800"/>
              <a:buFont typeface="Calibri"/>
              <a:buAutoNum type="alphaLcParenR"/>
            </a:pPr>
            <a:r>
              <a:rPr lang="en-US"/>
              <a:t>Number of hosts in each subnet</a:t>
            </a:r>
            <a:endParaRPr/>
          </a:p>
          <a:p>
            <a:pPr indent="-336550" lvl="0" marL="51435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838200" y="365126"/>
            <a:ext cx="10515600" cy="6038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Solution</a:t>
            </a:r>
            <a:endParaRPr/>
          </a:p>
        </p:txBody>
      </p:sp>
      <p:sp>
        <p:nvSpPr>
          <p:cNvPr id="342" name="Google Shape;342;p44"/>
          <p:cNvSpPr txBox="1"/>
          <p:nvPr>
            <p:ph idx="1" type="body"/>
          </p:nvPr>
        </p:nvSpPr>
        <p:spPr>
          <a:xfrm>
            <a:off x="838200" y="859809"/>
            <a:ext cx="10515600" cy="53171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Given subnet mask</a:t>
            </a:r>
            <a:endParaRPr/>
          </a:p>
          <a:p>
            <a:pPr indent="-228600" lvl="0" marL="228600" rtl="0" algn="l">
              <a:lnSpc>
                <a:spcPct val="90000"/>
              </a:lnSpc>
              <a:spcBef>
                <a:spcPts val="1000"/>
              </a:spcBef>
              <a:spcAft>
                <a:spcPts val="0"/>
              </a:spcAft>
              <a:buClr>
                <a:schemeClr val="dk1"/>
              </a:buClr>
              <a:buSzPts val="2800"/>
              <a:buChar char="•"/>
            </a:pPr>
            <a:r>
              <a:rPr lang="en-US"/>
              <a:t>= 255.255.255.128</a:t>
            </a:r>
            <a:endParaRPr/>
          </a:p>
          <a:p>
            <a:pPr indent="-228600" lvl="0" marL="228600" rtl="0" algn="l">
              <a:lnSpc>
                <a:spcPct val="90000"/>
              </a:lnSpc>
              <a:spcBef>
                <a:spcPts val="1000"/>
              </a:spcBef>
              <a:spcAft>
                <a:spcPts val="0"/>
              </a:spcAft>
              <a:buClr>
                <a:schemeClr val="dk1"/>
              </a:buClr>
              <a:buSzPts val="2800"/>
              <a:buChar char="•"/>
            </a:pPr>
            <a:r>
              <a:rPr lang="en-US"/>
              <a:t>= 11111111.11111111.11111111.10000000</a:t>
            </a:r>
            <a:endParaRPr/>
          </a:p>
          <a:p>
            <a:pPr indent="-228600" lvl="0" marL="228600" rtl="0" algn="l">
              <a:lnSpc>
                <a:spcPct val="90000"/>
              </a:lnSpc>
              <a:spcBef>
                <a:spcPts val="1000"/>
              </a:spcBef>
              <a:spcAft>
                <a:spcPts val="0"/>
              </a:spcAft>
              <a:buClr>
                <a:schemeClr val="dk1"/>
              </a:buClr>
              <a:buSzPts val="2800"/>
              <a:buChar char="•"/>
            </a:pPr>
            <a:r>
              <a:rPr lang="en-US"/>
              <a:t> Number of Host ID bits = 7</a:t>
            </a:r>
            <a:endParaRPr/>
          </a:p>
          <a:p>
            <a:pPr indent="-228600" lvl="0" marL="228600" rtl="0" algn="l">
              <a:lnSpc>
                <a:spcPct val="90000"/>
              </a:lnSpc>
              <a:spcBef>
                <a:spcPts val="1000"/>
              </a:spcBef>
              <a:spcAft>
                <a:spcPts val="0"/>
              </a:spcAft>
              <a:buClr>
                <a:schemeClr val="dk1"/>
              </a:buClr>
              <a:buSzPts val="2800"/>
              <a:buChar char="•"/>
            </a:pPr>
            <a:r>
              <a:rPr lang="en-US"/>
              <a:t> It is given that subnet mask belongs to class C.</a:t>
            </a:r>
            <a:endParaRPr/>
          </a:p>
          <a:p>
            <a:pPr indent="-228600" lvl="0" marL="228600" rtl="0" algn="l">
              <a:lnSpc>
                <a:spcPct val="90000"/>
              </a:lnSpc>
              <a:spcBef>
                <a:spcPts val="1000"/>
              </a:spcBef>
              <a:spcAft>
                <a:spcPts val="0"/>
              </a:spcAft>
              <a:buClr>
                <a:schemeClr val="dk1"/>
              </a:buClr>
              <a:buSzPts val="2800"/>
              <a:buChar char="•"/>
            </a:pPr>
            <a:r>
              <a:rPr lang="en-US"/>
              <a:t>So, Number of Net ID bits = 24.</a:t>
            </a:r>
            <a:endParaRPr/>
          </a:p>
          <a:p>
            <a:pPr indent="-228600" lvl="0" marL="228600" rtl="0" algn="l">
              <a:lnSpc>
                <a:spcPct val="90000"/>
              </a:lnSpc>
              <a:spcBef>
                <a:spcPts val="1000"/>
              </a:spcBef>
              <a:spcAft>
                <a:spcPts val="0"/>
              </a:spcAft>
              <a:buClr>
                <a:schemeClr val="dk1"/>
              </a:buClr>
              <a:buSzPts val="2800"/>
              <a:buChar char="•"/>
            </a:pPr>
            <a:r>
              <a:rPr lang="en-US"/>
              <a:t>And Number of Subnet ID bits= 1</a:t>
            </a:r>
            <a:endParaRPr/>
          </a:p>
          <a:p>
            <a:pPr indent="-228600" lvl="0" marL="228600" rtl="0" algn="l">
              <a:lnSpc>
                <a:spcPct val="90000"/>
              </a:lnSpc>
              <a:spcBef>
                <a:spcPts val="1000"/>
              </a:spcBef>
              <a:spcAft>
                <a:spcPts val="0"/>
              </a:spcAft>
              <a:buClr>
                <a:schemeClr val="dk1"/>
              </a:buClr>
              <a:buSzPts val="2800"/>
              <a:buChar char="•"/>
            </a:pPr>
            <a:r>
              <a:rPr lang="en-US"/>
              <a:t> Thus, Number of subnets = 2</a:t>
            </a:r>
            <a:r>
              <a:rPr baseline="30000" lang="en-US"/>
              <a:t>1</a:t>
            </a:r>
            <a:r>
              <a:rPr lang="en-US"/>
              <a:t> = 2</a:t>
            </a:r>
            <a:endParaRPr/>
          </a:p>
          <a:p>
            <a:pPr indent="-228600" lvl="0" marL="228600" rtl="0" algn="l">
              <a:lnSpc>
                <a:spcPct val="90000"/>
              </a:lnSpc>
              <a:spcBef>
                <a:spcPts val="1000"/>
              </a:spcBef>
              <a:spcAft>
                <a:spcPts val="0"/>
              </a:spcAft>
              <a:buClr>
                <a:schemeClr val="dk1"/>
              </a:buClr>
              <a:buSzPts val="2800"/>
              <a:buChar char="•"/>
            </a:pPr>
            <a:r>
              <a:rPr lang="en-US"/>
              <a:t>Number of hosts per subnet = 2</a:t>
            </a:r>
            <a:r>
              <a:rPr baseline="30000" lang="en-US"/>
              <a:t>7</a:t>
            </a:r>
            <a:r>
              <a:rPr lang="en-US"/>
              <a:t> – 2 = 126</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348" name="Google Shape;34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currently use the default mask for your IP network 192.168.1.0. You need to subnet your network so that you have 30 additional networks, and 4 hosts per network. Is this possible, and what subnet mask should you use?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endParaRPr/>
          </a:p>
        </p:txBody>
      </p:sp>
      <p:sp>
        <p:nvSpPr>
          <p:cNvPr id="354" name="Google Shape;354;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Yes it is possible, using subnet mask 255.255.255.248</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a:t>
            </a:r>
            <a:endParaRPr/>
          </a:p>
        </p:txBody>
      </p:sp>
      <p:sp>
        <p:nvSpPr>
          <p:cNvPr id="360" name="Google Shape;360;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still are using the default mask for your IP network 192.168.1.0. You need to subnet your network so that you have 5 additional networks, and 60 hosts per network. Is this possible, and what subnet mask should you use?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 </a:t>
            </a:r>
            <a:endParaRPr/>
          </a:p>
        </p:txBody>
      </p:sp>
      <p:sp>
        <p:nvSpPr>
          <p:cNvPr id="366" name="Google Shape;366;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 it is not possible.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372" name="Google Shape;372;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have sub-netted your class C network 192.168.1.0 with a subnet mask of 255.255.255.240. Please list the following:</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number of networks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number of hosts per network</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full range of the first three networks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and the usable address range from those first three networks.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Notation</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Dotted-Decimal Notation: </a:t>
            </a:r>
            <a:endParaRPr/>
          </a:p>
          <a:p>
            <a:pPr indent="-228600" lvl="1" marL="685800" rtl="0" algn="just">
              <a:lnSpc>
                <a:spcPct val="150000"/>
              </a:lnSpc>
              <a:spcBef>
                <a:spcPts val="500"/>
              </a:spcBef>
              <a:spcAft>
                <a:spcPts val="0"/>
              </a:spcAft>
              <a:buClr>
                <a:schemeClr val="dk1"/>
              </a:buClr>
              <a:buSzPts val="2400"/>
              <a:buChar char="•"/>
            </a:pPr>
            <a:r>
              <a:rPr lang="en-US"/>
              <a:t>IPv4 address is usually written in decimal form with a decimal point (dot) separating the bytes. </a:t>
            </a:r>
            <a:endParaRPr/>
          </a:p>
          <a:p>
            <a:pPr indent="-228600" lvl="1" marL="685800" rtl="0" algn="just">
              <a:lnSpc>
                <a:spcPct val="150000"/>
              </a:lnSpc>
              <a:spcBef>
                <a:spcPts val="500"/>
              </a:spcBef>
              <a:spcAft>
                <a:spcPts val="0"/>
              </a:spcAft>
              <a:buClr>
                <a:schemeClr val="dk1"/>
              </a:buClr>
              <a:buSzPts val="2400"/>
              <a:buChar char="•"/>
            </a:pPr>
            <a:r>
              <a:rPr lang="en-US"/>
              <a:t>The value of each byte varies from  0 to 255</a:t>
            </a:r>
            <a:endParaRPr/>
          </a:p>
          <a:p>
            <a:pPr indent="-228600" lvl="1" marL="685800" rtl="0" algn="just">
              <a:lnSpc>
                <a:spcPct val="150000"/>
              </a:lnSpc>
              <a:spcBef>
                <a:spcPts val="500"/>
              </a:spcBef>
              <a:spcAft>
                <a:spcPts val="0"/>
              </a:spcAft>
              <a:buClr>
                <a:schemeClr val="dk1"/>
              </a:buClr>
              <a:buSzPts val="2400"/>
              <a:buChar char="•"/>
            </a:pPr>
            <a:r>
              <a:rPr lang="en-US"/>
              <a:t>This format is referred to as dotted-decimal notation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endParaRPr/>
          </a:p>
        </p:txBody>
      </p:sp>
      <p:sp>
        <p:nvSpPr>
          <p:cNvPr id="378" name="Google Shape;378;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Number of networks = 16 </a:t>
            </a:r>
            <a:endParaRPr/>
          </a:p>
          <a:p>
            <a:pPr indent="-228600" lvl="0" marL="228600" rtl="0" algn="l">
              <a:lnSpc>
                <a:spcPct val="90000"/>
              </a:lnSpc>
              <a:spcBef>
                <a:spcPts val="1000"/>
              </a:spcBef>
              <a:spcAft>
                <a:spcPts val="0"/>
              </a:spcAft>
              <a:buClr>
                <a:schemeClr val="dk1"/>
              </a:buClr>
              <a:buSzPts val="2800"/>
              <a:buChar char="•"/>
            </a:pPr>
            <a:r>
              <a:rPr lang="en-US"/>
              <a:t>Number of hosts = 14</a:t>
            </a:r>
            <a:endParaRPr/>
          </a:p>
          <a:p>
            <a:pPr indent="-228600" lvl="0" marL="228600" rtl="0" algn="l">
              <a:lnSpc>
                <a:spcPct val="90000"/>
              </a:lnSpc>
              <a:spcBef>
                <a:spcPts val="1000"/>
              </a:spcBef>
              <a:spcAft>
                <a:spcPts val="0"/>
              </a:spcAft>
              <a:buClr>
                <a:schemeClr val="dk1"/>
              </a:buClr>
              <a:buSzPts val="2800"/>
              <a:buChar char="•"/>
            </a:pPr>
            <a:r>
              <a:rPr lang="en-US"/>
              <a:t> Full Range for first three networks: </a:t>
            </a:r>
            <a:endParaRPr/>
          </a:p>
          <a:p>
            <a:pPr indent="-228600" lvl="1" marL="685800" rtl="0" algn="l">
              <a:lnSpc>
                <a:spcPct val="90000"/>
              </a:lnSpc>
              <a:spcBef>
                <a:spcPts val="500"/>
              </a:spcBef>
              <a:spcAft>
                <a:spcPts val="0"/>
              </a:spcAft>
              <a:buClr>
                <a:schemeClr val="dk1"/>
              </a:buClr>
              <a:buSzPts val="2400"/>
              <a:buChar char="•"/>
            </a:pPr>
            <a:r>
              <a:rPr lang="en-US"/>
              <a:t>192.168.1.0-192.168.1.0.15</a:t>
            </a:r>
            <a:endParaRPr/>
          </a:p>
          <a:p>
            <a:pPr indent="-228600" lvl="1" marL="685800" rtl="0" algn="l">
              <a:lnSpc>
                <a:spcPct val="90000"/>
              </a:lnSpc>
              <a:spcBef>
                <a:spcPts val="500"/>
              </a:spcBef>
              <a:spcAft>
                <a:spcPts val="0"/>
              </a:spcAft>
              <a:buClr>
                <a:schemeClr val="dk1"/>
              </a:buClr>
              <a:buSzPts val="2400"/>
              <a:buChar char="•"/>
            </a:pPr>
            <a:r>
              <a:rPr lang="en-US"/>
              <a:t> 192.168.1.16-192.168.1.31 </a:t>
            </a:r>
            <a:endParaRPr/>
          </a:p>
          <a:p>
            <a:pPr indent="-228600" lvl="1" marL="685800" rtl="0" algn="l">
              <a:lnSpc>
                <a:spcPct val="90000"/>
              </a:lnSpc>
              <a:spcBef>
                <a:spcPts val="500"/>
              </a:spcBef>
              <a:spcAft>
                <a:spcPts val="0"/>
              </a:spcAft>
              <a:buClr>
                <a:schemeClr val="dk1"/>
              </a:buClr>
              <a:buSzPts val="2400"/>
              <a:buChar char="•"/>
            </a:pPr>
            <a:r>
              <a:rPr lang="en-US"/>
              <a:t>192.168.1.32-192.168.1.47 </a:t>
            </a:r>
            <a:endParaRPr/>
          </a:p>
          <a:p>
            <a:pPr indent="-228600" lvl="0" marL="228600" rtl="0" algn="l">
              <a:lnSpc>
                <a:spcPct val="90000"/>
              </a:lnSpc>
              <a:spcBef>
                <a:spcPts val="1000"/>
              </a:spcBef>
              <a:spcAft>
                <a:spcPts val="0"/>
              </a:spcAft>
              <a:buClr>
                <a:schemeClr val="dk1"/>
              </a:buClr>
              <a:buSzPts val="2800"/>
              <a:buChar char="•"/>
            </a:pPr>
            <a:r>
              <a:rPr lang="en-US"/>
              <a:t>Usable Range for first three networks: </a:t>
            </a:r>
            <a:endParaRPr/>
          </a:p>
          <a:p>
            <a:pPr indent="-228600" lvl="1" marL="685800" rtl="0" algn="l">
              <a:lnSpc>
                <a:spcPct val="90000"/>
              </a:lnSpc>
              <a:spcBef>
                <a:spcPts val="500"/>
              </a:spcBef>
              <a:spcAft>
                <a:spcPts val="0"/>
              </a:spcAft>
              <a:buClr>
                <a:schemeClr val="dk1"/>
              </a:buClr>
              <a:buSzPts val="2400"/>
              <a:buChar char="•"/>
            </a:pPr>
            <a:r>
              <a:rPr lang="en-US"/>
              <a:t>192.168.1.1- 192.168.1.14 </a:t>
            </a:r>
            <a:endParaRPr/>
          </a:p>
          <a:p>
            <a:pPr indent="-228600" lvl="1" marL="685800" rtl="0" algn="l">
              <a:lnSpc>
                <a:spcPct val="90000"/>
              </a:lnSpc>
              <a:spcBef>
                <a:spcPts val="500"/>
              </a:spcBef>
              <a:spcAft>
                <a:spcPts val="0"/>
              </a:spcAft>
              <a:buClr>
                <a:schemeClr val="dk1"/>
              </a:buClr>
              <a:buSzPts val="2400"/>
              <a:buChar char="•"/>
            </a:pPr>
            <a:r>
              <a:rPr lang="en-US"/>
              <a:t>192.168.1.17-192.168.1.30 </a:t>
            </a:r>
            <a:endParaRPr/>
          </a:p>
          <a:p>
            <a:pPr indent="-228600" lvl="1" marL="685800" rtl="0" algn="l">
              <a:lnSpc>
                <a:spcPct val="90000"/>
              </a:lnSpc>
              <a:spcBef>
                <a:spcPts val="500"/>
              </a:spcBef>
              <a:spcAft>
                <a:spcPts val="0"/>
              </a:spcAft>
              <a:buClr>
                <a:schemeClr val="dk1"/>
              </a:buClr>
              <a:buSzPts val="2400"/>
              <a:buChar char="•"/>
            </a:pPr>
            <a:r>
              <a:rPr lang="en-US"/>
              <a:t>192.168.1.33-192.168.1.46</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a:t>
            </a:r>
            <a:endParaRPr/>
          </a:p>
        </p:txBody>
      </p:sp>
      <p:sp>
        <p:nvSpPr>
          <p:cNvPr id="384" name="Google Shape;38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have sub-netted your class C network 200.138.1.0 with a subnet mask of 255.255.255.252. Please list the following: number of networks, number of hosts per network, the full range of the first three networks, and the usable address range from those first three networks. Additionally, identify the broadcast addresses for each network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endParaRPr/>
          </a:p>
        </p:txBody>
      </p:sp>
      <p:sp>
        <p:nvSpPr>
          <p:cNvPr id="390" name="Google Shape;390;p52"/>
          <p:cNvSpPr txBox="1"/>
          <p:nvPr>
            <p:ph idx="1" type="body"/>
          </p:nvPr>
        </p:nvSpPr>
        <p:spPr>
          <a:xfrm>
            <a:off x="838200" y="1351128"/>
            <a:ext cx="10515600" cy="482583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Number of networks = 64</a:t>
            </a:r>
            <a:endParaRPr/>
          </a:p>
          <a:p>
            <a:pPr indent="-228600" lvl="0" marL="228600" rtl="0" algn="l">
              <a:lnSpc>
                <a:spcPct val="90000"/>
              </a:lnSpc>
              <a:spcBef>
                <a:spcPts val="1000"/>
              </a:spcBef>
              <a:spcAft>
                <a:spcPts val="0"/>
              </a:spcAft>
              <a:buClr>
                <a:schemeClr val="dk1"/>
              </a:buClr>
              <a:buSzPct val="100000"/>
              <a:buChar char="•"/>
            </a:pPr>
            <a:r>
              <a:rPr lang="en-US"/>
              <a:t> Number of hosts = 2 </a:t>
            </a:r>
            <a:endParaRPr/>
          </a:p>
          <a:p>
            <a:pPr indent="-228600" lvl="0" marL="228600" rtl="0" algn="l">
              <a:lnSpc>
                <a:spcPct val="90000"/>
              </a:lnSpc>
              <a:spcBef>
                <a:spcPts val="1000"/>
              </a:spcBef>
              <a:spcAft>
                <a:spcPts val="0"/>
              </a:spcAft>
              <a:buClr>
                <a:schemeClr val="dk1"/>
              </a:buClr>
              <a:buSzPct val="100000"/>
              <a:buChar char="•"/>
            </a:pPr>
            <a:r>
              <a:rPr lang="en-US"/>
              <a:t>Full Range for first three networks:</a:t>
            </a:r>
            <a:endParaRPr/>
          </a:p>
          <a:p>
            <a:pPr indent="-228600" lvl="1" marL="685800" rtl="0" algn="l">
              <a:lnSpc>
                <a:spcPct val="90000"/>
              </a:lnSpc>
              <a:spcBef>
                <a:spcPts val="500"/>
              </a:spcBef>
              <a:spcAft>
                <a:spcPts val="0"/>
              </a:spcAft>
              <a:buClr>
                <a:schemeClr val="dk1"/>
              </a:buClr>
              <a:buSzPct val="100000"/>
              <a:buChar char="•"/>
            </a:pPr>
            <a:r>
              <a:rPr lang="en-US"/>
              <a:t> 200.138.1.0- 200.138.1.3 </a:t>
            </a:r>
            <a:endParaRPr/>
          </a:p>
          <a:p>
            <a:pPr indent="-228600" lvl="1" marL="685800" rtl="0" algn="l">
              <a:lnSpc>
                <a:spcPct val="90000"/>
              </a:lnSpc>
              <a:spcBef>
                <a:spcPts val="500"/>
              </a:spcBef>
              <a:spcAft>
                <a:spcPts val="0"/>
              </a:spcAft>
              <a:buClr>
                <a:schemeClr val="dk1"/>
              </a:buClr>
              <a:buSzPct val="100000"/>
              <a:buChar char="•"/>
            </a:pPr>
            <a:r>
              <a:rPr lang="en-US"/>
              <a:t>200.138.1.4- 200.138.1.7 </a:t>
            </a:r>
            <a:endParaRPr/>
          </a:p>
          <a:p>
            <a:pPr indent="-228600" lvl="1" marL="685800" rtl="0" algn="l">
              <a:lnSpc>
                <a:spcPct val="90000"/>
              </a:lnSpc>
              <a:spcBef>
                <a:spcPts val="500"/>
              </a:spcBef>
              <a:spcAft>
                <a:spcPts val="0"/>
              </a:spcAft>
              <a:buClr>
                <a:schemeClr val="dk1"/>
              </a:buClr>
              <a:buSzPct val="100000"/>
              <a:buChar char="•"/>
            </a:pPr>
            <a:r>
              <a:rPr lang="en-US"/>
              <a:t>200.138.1.8- 200.138.1.11</a:t>
            </a:r>
            <a:endParaRPr/>
          </a:p>
          <a:p>
            <a:pPr indent="-228600" lvl="0" marL="228600" rtl="0" algn="l">
              <a:lnSpc>
                <a:spcPct val="90000"/>
              </a:lnSpc>
              <a:spcBef>
                <a:spcPts val="1000"/>
              </a:spcBef>
              <a:spcAft>
                <a:spcPts val="0"/>
              </a:spcAft>
              <a:buClr>
                <a:schemeClr val="dk1"/>
              </a:buClr>
              <a:buSzPct val="100000"/>
              <a:buChar char="•"/>
            </a:pPr>
            <a:r>
              <a:rPr lang="en-US"/>
              <a:t> Usable Range for first three networks:</a:t>
            </a:r>
            <a:endParaRPr/>
          </a:p>
          <a:p>
            <a:pPr indent="-228600" lvl="1" marL="685800" rtl="0" algn="l">
              <a:lnSpc>
                <a:spcPct val="90000"/>
              </a:lnSpc>
              <a:spcBef>
                <a:spcPts val="500"/>
              </a:spcBef>
              <a:spcAft>
                <a:spcPts val="0"/>
              </a:spcAft>
              <a:buClr>
                <a:schemeClr val="dk1"/>
              </a:buClr>
              <a:buSzPct val="100000"/>
              <a:buChar char="•"/>
            </a:pPr>
            <a:r>
              <a:rPr lang="en-US"/>
              <a:t> 200.138.1.1-200.138.1.2 </a:t>
            </a:r>
            <a:endParaRPr/>
          </a:p>
          <a:p>
            <a:pPr indent="-228600" lvl="1" marL="685800" rtl="0" algn="l">
              <a:lnSpc>
                <a:spcPct val="90000"/>
              </a:lnSpc>
              <a:spcBef>
                <a:spcPts val="500"/>
              </a:spcBef>
              <a:spcAft>
                <a:spcPts val="0"/>
              </a:spcAft>
              <a:buClr>
                <a:schemeClr val="dk1"/>
              </a:buClr>
              <a:buSzPct val="100000"/>
              <a:buChar char="•"/>
            </a:pPr>
            <a:r>
              <a:rPr lang="en-US"/>
              <a:t>200.138.1.5-200.138.1.6</a:t>
            </a:r>
            <a:endParaRPr/>
          </a:p>
          <a:p>
            <a:pPr indent="-228600" lvl="1" marL="685800" rtl="0" algn="l">
              <a:lnSpc>
                <a:spcPct val="90000"/>
              </a:lnSpc>
              <a:spcBef>
                <a:spcPts val="500"/>
              </a:spcBef>
              <a:spcAft>
                <a:spcPts val="0"/>
              </a:spcAft>
              <a:buClr>
                <a:schemeClr val="dk1"/>
              </a:buClr>
              <a:buSzPct val="100000"/>
              <a:buChar char="•"/>
            </a:pPr>
            <a:r>
              <a:rPr lang="en-US"/>
              <a:t> 200.138.1.9-200.138.1.10 </a:t>
            </a:r>
            <a:endParaRPr/>
          </a:p>
          <a:p>
            <a:pPr indent="-228600" lvl="0" marL="228600" rtl="0" algn="l">
              <a:lnSpc>
                <a:spcPct val="90000"/>
              </a:lnSpc>
              <a:spcBef>
                <a:spcPts val="1000"/>
              </a:spcBef>
              <a:spcAft>
                <a:spcPts val="0"/>
              </a:spcAft>
              <a:buClr>
                <a:schemeClr val="dk1"/>
              </a:buClr>
              <a:buSzPct val="100000"/>
              <a:buChar char="•"/>
            </a:pPr>
            <a:r>
              <a:rPr lang="en-US"/>
              <a:t>Broadcast Addresses for first three networks: 200.138.1.3 ,200.138.1.7, 200.138.1.11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396" name="Google Shape;396;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Class C mask of 255.255.255.192. </a:t>
            </a:r>
            <a:endParaRPr/>
          </a:p>
          <a:p>
            <a:pPr indent="-228600" lvl="0" marL="228600" rtl="0" algn="l">
              <a:lnSpc>
                <a:spcPct val="90000"/>
              </a:lnSpc>
              <a:spcBef>
                <a:spcPts val="1000"/>
              </a:spcBef>
              <a:spcAft>
                <a:spcPts val="0"/>
              </a:spcAft>
              <a:buClr>
                <a:schemeClr val="dk1"/>
              </a:buClr>
              <a:buSzPts val="2800"/>
              <a:buChar char="•"/>
            </a:pPr>
            <a:r>
              <a:rPr lang="en-US"/>
              <a:t>How many subnet bits are used in this mask?</a:t>
            </a:r>
            <a:endParaRPr/>
          </a:p>
          <a:p>
            <a:pPr indent="-228600" lvl="0" marL="228600" rtl="0" algn="l">
              <a:lnSpc>
                <a:spcPct val="90000"/>
              </a:lnSpc>
              <a:spcBef>
                <a:spcPts val="1000"/>
              </a:spcBef>
              <a:spcAft>
                <a:spcPts val="0"/>
              </a:spcAft>
              <a:buClr>
                <a:schemeClr val="dk1"/>
              </a:buClr>
              <a:buSzPts val="2800"/>
              <a:buChar char="•"/>
            </a:pPr>
            <a:r>
              <a:rPr lang="en-US"/>
              <a:t>How many host bits are available per subnet?</a:t>
            </a:r>
            <a:endParaRPr/>
          </a:p>
          <a:p>
            <a:pPr indent="-228600" lvl="0" marL="228600" rtl="0" algn="l">
              <a:lnSpc>
                <a:spcPct val="90000"/>
              </a:lnSpc>
              <a:spcBef>
                <a:spcPts val="1000"/>
              </a:spcBef>
              <a:spcAft>
                <a:spcPts val="0"/>
              </a:spcAft>
              <a:buClr>
                <a:schemeClr val="dk1"/>
              </a:buClr>
              <a:buSzPts val="2800"/>
              <a:buChar char="•"/>
            </a:pPr>
            <a:r>
              <a:rPr lang="en-US"/>
              <a:t>What are the subnet addresses?</a:t>
            </a:r>
            <a:endParaRPr/>
          </a:p>
          <a:p>
            <a:pPr indent="-228600" lvl="0" marL="228600" rtl="0" algn="l">
              <a:lnSpc>
                <a:spcPct val="90000"/>
              </a:lnSpc>
              <a:spcBef>
                <a:spcPts val="1000"/>
              </a:spcBef>
              <a:spcAft>
                <a:spcPts val="0"/>
              </a:spcAft>
              <a:buClr>
                <a:schemeClr val="dk1"/>
              </a:buClr>
              <a:buSzPts val="2800"/>
              <a:buChar char="•"/>
            </a:pPr>
            <a:r>
              <a:rPr lang="en-US"/>
              <a:t>What is the broadcast address of each subnet?</a:t>
            </a:r>
            <a:endParaRPr/>
          </a:p>
          <a:p>
            <a:pPr indent="-228600" lvl="0" marL="228600" rtl="0" algn="l">
              <a:lnSpc>
                <a:spcPct val="90000"/>
              </a:lnSpc>
              <a:spcBef>
                <a:spcPts val="1000"/>
              </a:spcBef>
              <a:spcAft>
                <a:spcPts val="0"/>
              </a:spcAft>
              <a:buClr>
                <a:schemeClr val="dk1"/>
              </a:buClr>
              <a:buSzPts val="2800"/>
              <a:buChar char="•"/>
            </a:pPr>
            <a:r>
              <a:rPr lang="en-US"/>
              <a:t>What is the valid host range of each subnet?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02" name="Google Shape;402;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en-US"/>
              <a:t>To answer question three, use the formula 256-</a:t>
            </a:r>
            <a:r>
              <a:rPr i="1" lang="en-US"/>
              <a:t>subnetmask</a:t>
            </a:r>
            <a:r>
              <a:rPr lang="en-US"/>
              <a:t> to get the first subnet and your variable. Keep adding this number to itself until you get to the subnet mask value to determine the valid subnets. Once you verify all of the subnets, you can determine the broadcast address by looking at the next subnet’s value. The broadcast address is the number just before the next subnet number. Once you have the subnet number and broadcast address, the valid hosts are the numbers in between.</a:t>
            </a:r>
            <a:endParaRPr/>
          </a:p>
          <a:p>
            <a:pPr indent="-228600" lvl="0" marL="228600" rtl="0" algn="l">
              <a:lnSpc>
                <a:spcPct val="90000"/>
              </a:lnSpc>
              <a:spcBef>
                <a:spcPts val="1000"/>
              </a:spcBef>
              <a:spcAft>
                <a:spcPts val="0"/>
              </a:spcAft>
              <a:buClr>
                <a:schemeClr val="dk1"/>
              </a:buClr>
              <a:buSzPct val="100000"/>
              <a:buChar char="•"/>
            </a:pPr>
            <a:r>
              <a:rPr lang="en-US"/>
              <a:t>Here are the answers using 255.255.255.192:</a:t>
            </a:r>
            <a:endParaRPr/>
          </a:p>
          <a:p>
            <a:pPr indent="-228600" lvl="0" marL="228600" rtl="0" algn="l">
              <a:lnSpc>
                <a:spcPct val="90000"/>
              </a:lnSpc>
              <a:spcBef>
                <a:spcPts val="1000"/>
              </a:spcBef>
              <a:spcAft>
                <a:spcPts val="0"/>
              </a:spcAft>
              <a:buClr>
                <a:schemeClr val="dk1"/>
              </a:buClr>
              <a:buSzPct val="100000"/>
              <a:buChar char="•"/>
            </a:pPr>
            <a:r>
              <a:rPr lang="en-US"/>
              <a:t>How many subnet bits are used in this mask? Answer: 2 2^2-2=2 subnets</a:t>
            </a:r>
            <a:endParaRPr/>
          </a:p>
          <a:p>
            <a:pPr indent="-228600" lvl="0" marL="228600" rtl="0" algn="l">
              <a:lnSpc>
                <a:spcPct val="90000"/>
              </a:lnSpc>
              <a:spcBef>
                <a:spcPts val="1000"/>
              </a:spcBef>
              <a:spcAft>
                <a:spcPts val="0"/>
              </a:spcAft>
              <a:buClr>
                <a:schemeClr val="dk1"/>
              </a:buClr>
              <a:buSzPct val="100000"/>
              <a:buChar char="•"/>
            </a:pPr>
            <a:r>
              <a:rPr lang="en-US"/>
              <a:t>How many host bits are available per subnet? Answer: 6 2^6-2=62 hosts per subnet</a:t>
            </a:r>
            <a:endParaRPr/>
          </a:p>
          <a:p>
            <a:pPr indent="-228600" lvl="0" marL="228600" rtl="0" algn="l">
              <a:lnSpc>
                <a:spcPct val="90000"/>
              </a:lnSpc>
              <a:spcBef>
                <a:spcPts val="1000"/>
              </a:spcBef>
              <a:spcAft>
                <a:spcPts val="0"/>
              </a:spcAft>
              <a:buClr>
                <a:schemeClr val="dk1"/>
              </a:buClr>
              <a:buSzPct val="100000"/>
              <a:buChar char="•"/>
            </a:pPr>
            <a:r>
              <a:rPr lang="en-US"/>
              <a:t>What are the subnet addresses?Answer: 256-192=64 (the first subnet)64+64=128 (the second subnet)64+128=192. However, although 192 is the subnet mask value, it’s not a valid subnet. The valid subnets are 64 and 128.</a:t>
            </a:r>
            <a:endParaRPr/>
          </a:p>
          <a:p>
            <a:pPr indent="-228600" lvl="0" marL="228600" rtl="0" algn="l">
              <a:lnSpc>
                <a:spcPct val="90000"/>
              </a:lnSpc>
              <a:spcBef>
                <a:spcPts val="1000"/>
              </a:spcBef>
              <a:spcAft>
                <a:spcPts val="0"/>
              </a:spcAft>
              <a:buClr>
                <a:schemeClr val="dk1"/>
              </a:buClr>
              <a:buSzPct val="100000"/>
              <a:buChar char="•"/>
            </a:pPr>
            <a:r>
              <a:rPr lang="en-US"/>
              <a:t>What is the broadcast address of each subnet?Answer: 64 is the first subnet and 128 is the second subnet. The broadcast address is always the number before the next subnet. The broadcast address of the 64 subnet is 127. The broadcast address of the 128 subnet is 191.</a:t>
            </a:r>
            <a:endParaRPr/>
          </a:p>
          <a:p>
            <a:pPr indent="-228600" lvl="0" marL="228600" rtl="0" algn="l">
              <a:lnSpc>
                <a:spcPct val="90000"/>
              </a:lnSpc>
              <a:spcBef>
                <a:spcPts val="1000"/>
              </a:spcBef>
              <a:spcAft>
                <a:spcPts val="0"/>
              </a:spcAft>
              <a:buClr>
                <a:schemeClr val="dk1"/>
              </a:buClr>
              <a:buSzPct val="100000"/>
              <a:buChar char="•"/>
            </a:pPr>
            <a:r>
              <a:rPr lang="en-US"/>
              <a:t>What is the valid host range of each subnet? Answer: The valid hosts are the numbers between the subnet number and the mask. For the 64 subnet, the valid host range is 64-126. For the 128 subnet, the valid host range is 129-190.</a:t>
            </a:r>
            <a:endParaRPr/>
          </a:p>
          <a:p>
            <a:pPr indent="-228600" lvl="0" marL="228600" rtl="0" algn="l">
              <a:lnSpc>
                <a:spcPct val="90000"/>
              </a:lnSpc>
              <a:spcBef>
                <a:spcPts val="1000"/>
              </a:spcBef>
              <a:spcAft>
                <a:spcPts val="0"/>
              </a:spcAft>
              <a:buClr>
                <a:schemeClr val="dk1"/>
              </a:buClr>
              <a:buSzPct val="100000"/>
              <a:buChar char="•"/>
            </a:pPr>
            <a:r>
              <a:rPr lang="en-US"/>
              <a:t>Let’s do a second example using the Class C mask of 255.255.255.224. Here are the answers:</a:t>
            </a:r>
            <a:endParaRPr/>
          </a:p>
          <a:p>
            <a:pPr indent="-228600" lvl="0" marL="228600" rtl="0" algn="l">
              <a:lnSpc>
                <a:spcPct val="90000"/>
              </a:lnSpc>
              <a:spcBef>
                <a:spcPts val="1000"/>
              </a:spcBef>
              <a:spcAft>
                <a:spcPts val="0"/>
              </a:spcAft>
              <a:buClr>
                <a:schemeClr val="dk1"/>
              </a:buClr>
              <a:buSzPct val="100000"/>
              <a:buChar char="•"/>
            </a:pPr>
            <a:r>
              <a:rPr lang="en-US"/>
              <a:t>How many subnet bits are used in this mask?Answer: 3 bits or 2^3-2=6 subnets</a:t>
            </a:r>
            <a:endParaRPr/>
          </a:p>
          <a:p>
            <a:pPr indent="-228600" lvl="0" marL="228600" rtl="0" algn="l">
              <a:lnSpc>
                <a:spcPct val="90000"/>
              </a:lnSpc>
              <a:spcBef>
                <a:spcPts val="1000"/>
              </a:spcBef>
              <a:spcAft>
                <a:spcPts val="0"/>
              </a:spcAft>
              <a:buClr>
                <a:schemeClr val="dk1"/>
              </a:buClr>
              <a:buSzPct val="100000"/>
              <a:buChar char="•"/>
            </a:pPr>
            <a:r>
              <a:rPr lang="en-US"/>
              <a:t>How many host bits are available per subnet?Answer: 5 bits or 2^5-2=30 hosts per subnet</a:t>
            </a:r>
            <a:endParaRPr/>
          </a:p>
          <a:p>
            <a:pPr indent="-228600" lvl="0" marL="228600" rtl="0" algn="l">
              <a:lnSpc>
                <a:spcPct val="90000"/>
              </a:lnSpc>
              <a:spcBef>
                <a:spcPts val="1000"/>
              </a:spcBef>
              <a:spcAft>
                <a:spcPts val="0"/>
              </a:spcAft>
              <a:buClr>
                <a:schemeClr val="dk1"/>
              </a:buClr>
              <a:buSzPct val="100000"/>
              <a:buChar char="•"/>
            </a:pPr>
            <a:r>
              <a:rPr lang="en-US"/>
              <a:t>What are the subnet addresses?Answer: 256-224 =32, 64, 96, 128, 160 and 192 (Six subnets found by continuing to add 32 to itself.)</a:t>
            </a:r>
            <a:endParaRPr/>
          </a:p>
          <a:p>
            <a:pPr indent="-228600" lvl="0" marL="228600" rtl="0" algn="l">
              <a:lnSpc>
                <a:spcPct val="90000"/>
              </a:lnSpc>
              <a:spcBef>
                <a:spcPts val="1000"/>
              </a:spcBef>
              <a:spcAft>
                <a:spcPts val="0"/>
              </a:spcAft>
              <a:buClr>
                <a:schemeClr val="dk1"/>
              </a:buClr>
              <a:buSzPct val="100000"/>
              <a:buChar char="•"/>
            </a:pPr>
            <a:r>
              <a:rPr lang="en-US"/>
              <a:t>What is the broadcast address of each subnet?Answer: The broadcast address for the 32 subnet is 63. The broadcast address for the 64 subnet is 95. The broadcast address for the 96 subnet is 127. The broadcast address for the 160 subnet is 191. The broadcast address for the 192 subnet is 223 (since 224 is the mask).</a:t>
            </a:r>
            <a:endParaRPr/>
          </a:p>
          <a:p>
            <a:pPr indent="-228600" lvl="0" marL="228600" rtl="0" algn="l">
              <a:lnSpc>
                <a:spcPct val="90000"/>
              </a:lnSpc>
              <a:spcBef>
                <a:spcPts val="1000"/>
              </a:spcBef>
              <a:spcAft>
                <a:spcPts val="0"/>
              </a:spcAft>
              <a:buClr>
                <a:schemeClr val="dk1"/>
              </a:buClr>
              <a:buSzPct val="100000"/>
              <a:buChar char="•"/>
            </a:pPr>
            <a:r>
              <a:rPr lang="en-US"/>
              <a:t>What is the valid host range of each subnet?Answer: The valid hosts are the numbers in between the subnet and broadcast addresses. For example, the 32 subnet valid hosts are 33-62.</a:t>
            </a:r>
            <a:endParaRPr/>
          </a:p>
          <a:p>
            <a:pPr indent="-15748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08" name="Google Shape;408;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Block size= 256-</a:t>
            </a:r>
            <a:r>
              <a:rPr i="1" lang="en-US"/>
              <a:t>subnetmask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414" name="Google Shape;414;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.Subnet the Class C IP Address 195.1.1.0 So that you have 10 subnets each with a maximum 12 hosts on each subnet. List the Address on host 1 on subnet 0,1,2,3,10</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0" name="Google Shape;420;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Current mask= 255.255.255.0</a:t>
            </a:r>
            <a:endParaRPr/>
          </a:p>
          <a:p>
            <a:pPr indent="-228600" lvl="0" marL="228600" rtl="0" algn="l">
              <a:lnSpc>
                <a:spcPct val="90000"/>
              </a:lnSpc>
              <a:spcBef>
                <a:spcPts val="1000"/>
              </a:spcBef>
              <a:spcAft>
                <a:spcPts val="0"/>
              </a:spcAft>
              <a:buClr>
                <a:schemeClr val="dk1"/>
              </a:buClr>
              <a:buSzPts val="2800"/>
              <a:buChar char="•"/>
            </a:pPr>
            <a:r>
              <a:rPr lang="en-US"/>
              <a:t>Bits needs for 10 subnets =4 =2</a:t>
            </a:r>
            <a:r>
              <a:rPr baseline="30000" lang="en-US"/>
              <a:t>4</a:t>
            </a:r>
            <a:r>
              <a:rPr lang="en-US"/>
              <a:t> =16 possible subnets</a:t>
            </a:r>
            <a:endParaRPr/>
          </a:p>
          <a:p>
            <a:pPr indent="-228600" lvl="0" marL="228600" rtl="0" algn="l">
              <a:lnSpc>
                <a:spcPct val="90000"/>
              </a:lnSpc>
              <a:spcBef>
                <a:spcPts val="1000"/>
              </a:spcBef>
              <a:spcAft>
                <a:spcPts val="0"/>
              </a:spcAft>
              <a:buClr>
                <a:schemeClr val="dk1"/>
              </a:buClr>
              <a:buSzPts val="2800"/>
              <a:buChar char="•"/>
            </a:pPr>
            <a:r>
              <a:rPr lang="en-US"/>
              <a:t>Bits needs for 12 hosts = 4 = 2</a:t>
            </a:r>
            <a:r>
              <a:rPr baseline="30000" lang="en-US"/>
              <a:t>4</a:t>
            </a:r>
            <a:r>
              <a:rPr lang="en-US"/>
              <a:t>  = 16-2=14 possible hosts.</a:t>
            </a:r>
            <a:endParaRPr/>
          </a:p>
          <a:p>
            <a:pPr indent="-228600" lvl="0" marL="228600" rtl="0" algn="l">
              <a:lnSpc>
                <a:spcPct val="90000"/>
              </a:lnSpc>
              <a:spcBef>
                <a:spcPts val="1000"/>
              </a:spcBef>
              <a:spcAft>
                <a:spcPts val="0"/>
              </a:spcAft>
              <a:buClr>
                <a:schemeClr val="dk1"/>
              </a:buClr>
              <a:buSzPts val="2800"/>
              <a:buChar char="•"/>
            </a:pPr>
            <a:r>
              <a:rPr lang="en-US"/>
              <a:t>So our mask in binary =</a:t>
            </a:r>
            <a:r>
              <a:rPr b="1" lang="en-US"/>
              <a:t>11110000</a:t>
            </a:r>
            <a:r>
              <a:rPr lang="en-US"/>
              <a:t>= </a:t>
            </a:r>
            <a:r>
              <a:rPr b="1" lang="en-US"/>
              <a:t>240</a:t>
            </a:r>
            <a:r>
              <a:rPr lang="en-US"/>
              <a:t> decimal</a:t>
            </a:r>
            <a:endParaRPr/>
          </a:p>
          <a:p>
            <a:pPr indent="-228600" lvl="0" marL="228600" rtl="0" algn="l">
              <a:lnSpc>
                <a:spcPct val="90000"/>
              </a:lnSpc>
              <a:spcBef>
                <a:spcPts val="1000"/>
              </a:spcBef>
              <a:spcAft>
                <a:spcPts val="0"/>
              </a:spcAft>
              <a:buClr>
                <a:schemeClr val="dk1"/>
              </a:buClr>
              <a:buSzPts val="2800"/>
              <a:buChar char="•"/>
            </a:pPr>
            <a:r>
              <a:rPr lang="en-US"/>
              <a:t>Final Mask =</a:t>
            </a:r>
            <a:r>
              <a:rPr b="1" lang="en-US"/>
              <a:t>255.255.255.240</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21" name="Google Shape;421;p57"/>
          <p:cNvPicPr preferRelativeResize="0"/>
          <p:nvPr/>
        </p:nvPicPr>
        <p:blipFill rotWithShape="1">
          <a:blip r:embed="rId3">
            <a:alphaModFix/>
          </a:blip>
          <a:srcRect b="0" l="0" r="0" t="0"/>
          <a:stretch/>
        </p:blipFill>
        <p:spPr>
          <a:xfrm>
            <a:off x="3152275" y="4425125"/>
            <a:ext cx="5095875" cy="21661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a:t>
            </a:r>
            <a:endParaRPr/>
          </a:p>
        </p:txBody>
      </p:sp>
      <p:sp>
        <p:nvSpPr>
          <p:cNvPr id="427" name="Google Shape;427;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Subnet the Class C IP Address 205.11.2.0 so that you have 30 subnets.</a:t>
            </a:r>
            <a:endParaRPr/>
          </a:p>
          <a:p>
            <a:pPr indent="-228600" lvl="0" marL="228600" rtl="0" algn="l">
              <a:lnSpc>
                <a:spcPct val="90000"/>
              </a:lnSpc>
              <a:spcBef>
                <a:spcPts val="1000"/>
              </a:spcBef>
              <a:spcAft>
                <a:spcPts val="0"/>
              </a:spcAft>
              <a:buClr>
                <a:schemeClr val="dk1"/>
              </a:buClr>
              <a:buSzPts val="2800"/>
              <a:buChar char="•"/>
            </a:pPr>
            <a:r>
              <a:rPr lang="en-US"/>
              <a:t>What is the subnet mask for the maximum number of hosts?</a:t>
            </a:r>
            <a:endParaRPr/>
          </a:p>
          <a:p>
            <a:pPr indent="-228600" lvl="0" marL="228600" rtl="0" algn="l">
              <a:lnSpc>
                <a:spcPct val="90000"/>
              </a:lnSpc>
              <a:spcBef>
                <a:spcPts val="1000"/>
              </a:spcBef>
              <a:spcAft>
                <a:spcPts val="0"/>
              </a:spcAft>
              <a:buClr>
                <a:schemeClr val="dk1"/>
              </a:buClr>
              <a:buSzPts val="2800"/>
              <a:buChar char="•"/>
            </a:pPr>
            <a:r>
              <a:rPr lang="en-US"/>
              <a:t>How many hosts can each subnet have?</a:t>
            </a:r>
            <a:endParaRPr/>
          </a:p>
          <a:p>
            <a:pPr indent="-228600" lvl="0" marL="228600" rtl="0" algn="l">
              <a:lnSpc>
                <a:spcPct val="90000"/>
              </a:lnSpc>
              <a:spcBef>
                <a:spcPts val="1000"/>
              </a:spcBef>
              <a:spcAft>
                <a:spcPts val="0"/>
              </a:spcAft>
              <a:buClr>
                <a:schemeClr val="dk1"/>
              </a:buClr>
              <a:buSzPts val="2800"/>
              <a:buChar char="•"/>
            </a:pPr>
            <a:r>
              <a:rPr lang="en-US"/>
              <a:t>What is the IP address of host 3 on subnet 2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3" name="Google Shape;433;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Current mask= 255.255.255.0</a:t>
            </a:r>
            <a:endParaRPr/>
          </a:p>
          <a:p>
            <a:pPr indent="-228600" lvl="0" marL="228600" rtl="0" algn="l">
              <a:lnSpc>
                <a:spcPct val="90000"/>
              </a:lnSpc>
              <a:spcBef>
                <a:spcPts val="1000"/>
              </a:spcBef>
              <a:spcAft>
                <a:spcPts val="0"/>
              </a:spcAft>
              <a:buClr>
                <a:schemeClr val="dk1"/>
              </a:buClr>
              <a:buSzPts val="2800"/>
              <a:buChar char="•"/>
            </a:pPr>
            <a:r>
              <a:rPr lang="en-US"/>
              <a:t>Bits needs for 30 subnets =5 =2</a:t>
            </a:r>
            <a:r>
              <a:rPr baseline="30000" lang="en-US"/>
              <a:t>5</a:t>
            </a:r>
            <a:r>
              <a:rPr lang="en-US"/>
              <a:t> =32 possible subnets</a:t>
            </a:r>
            <a:endParaRPr/>
          </a:p>
          <a:p>
            <a:pPr indent="-228600" lvl="0" marL="228600" rtl="0" algn="l">
              <a:lnSpc>
                <a:spcPct val="90000"/>
              </a:lnSpc>
              <a:spcBef>
                <a:spcPts val="1000"/>
              </a:spcBef>
              <a:spcAft>
                <a:spcPts val="0"/>
              </a:spcAft>
              <a:buClr>
                <a:schemeClr val="dk1"/>
              </a:buClr>
              <a:buSzPts val="2800"/>
              <a:buChar char="•"/>
            </a:pPr>
            <a:r>
              <a:rPr lang="en-US"/>
              <a:t>Bits left for hosts = 3 = 2</a:t>
            </a:r>
            <a:r>
              <a:rPr baseline="30000" lang="en-US"/>
              <a:t>3</a:t>
            </a:r>
            <a:r>
              <a:rPr lang="en-US"/>
              <a:t>  = 8-2=6 possible hosts.</a:t>
            </a:r>
            <a:endParaRPr/>
          </a:p>
          <a:p>
            <a:pPr indent="-228600" lvl="0" marL="228600" rtl="0" algn="l">
              <a:lnSpc>
                <a:spcPct val="90000"/>
              </a:lnSpc>
              <a:spcBef>
                <a:spcPts val="1000"/>
              </a:spcBef>
              <a:spcAft>
                <a:spcPts val="0"/>
              </a:spcAft>
              <a:buClr>
                <a:schemeClr val="dk1"/>
              </a:buClr>
              <a:buSzPts val="2800"/>
              <a:buChar char="•"/>
            </a:pPr>
            <a:r>
              <a:rPr lang="en-US"/>
              <a:t>So our mask in binary =</a:t>
            </a:r>
            <a:r>
              <a:rPr b="1" lang="en-US"/>
              <a:t>11111000</a:t>
            </a:r>
            <a:r>
              <a:rPr lang="en-US"/>
              <a:t>= </a:t>
            </a:r>
            <a:r>
              <a:rPr b="1" lang="en-US"/>
              <a:t>248</a:t>
            </a:r>
            <a:r>
              <a:rPr lang="en-US"/>
              <a:t> decimal</a:t>
            </a:r>
            <a:endParaRPr/>
          </a:p>
          <a:p>
            <a:pPr indent="-228600" lvl="0" marL="228600" rtl="0" algn="l">
              <a:lnSpc>
                <a:spcPct val="90000"/>
              </a:lnSpc>
              <a:spcBef>
                <a:spcPts val="1000"/>
              </a:spcBef>
              <a:spcAft>
                <a:spcPts val="0"/>
              </a:spcAft>
              <a:buClr>
                <a:schemeClr val="dk1"/>
              </a:buClr>
              <a:buSzPts val="2800"/>
              <a:buChar char="•"/>
            </a:pPr>
            <a:r>
              <a:rPr lang="en-US"/>
              <a:t>Final Mask =</a:t>
            </a:r>
            <a:r>
              <a:rPr b="1" lang="en-US"/>
              <a:t>255.255.255.248</a:t>
            </a:r>
            <a:endParaRPr/>
          </a:p>
          <a:p>
            <a:pPr indent="-228600" lvl="0" marL="228600" rtl="0" algn="l">
              <a:lnSpc>
                <a:spcPct val="90000"/>
              </a:lnSpc>
              <a:spcBef>
                <a:spcPts val="1000"/>
              </a:spcBef>
              <a:spcAft>
                <a:spcPts val="0"/>
              </a:spcAft>
              <a:buClr>
                <a:schemeClr val="dk1"/>
              </a:buClr>
              <a:buSzPts val="2800"/>
              <a:buChar char="•"/>
            </a:pPr>
            <a:r>
              <a:rPr lang="en-US"/>
              <a:t>Address of host 3 on subnet 2 is</a:t>
            </a:r>
            <a:endParaRPr/>
          </a:p>
          <a:p>
            <a:pPr indent="-228600" lvl="0" marL="228600" rtl="0" algn="l">
              <a:lnSpc>
                <a:spcPct val="90000"/>
              </a:lnSpc>
              <a:spcBef>
                <a:spcPts val="1000"/>
              </a:spcBef>
              <a:spcAft>
                <a:spcPts val="0"/>
              </a:spcAft>
              <a:buClr>
                <a:schemeClr val="dk1"/>
              </a:buClr>
              <a:buSzPts val="2800"/>
              <a:buChar char="•"/>
            </a:pPr>
            <a:r>
              <a:rPr lang="en-US"/>
              <a:t>subnet 2 =00010000 host 3 =000000011</a:t>
            </a:r>
            <a:endParaRPr/>
          </a:p>
          <a:p>
            <a:pPr indent="-228600" lvl="0" marL="228600" rtl="0" algn="l">
              <a:lnSpc>
                <a:spcPct val="90000"/>
              </a:lnSpc>
              <a:spcBef>
                <a:spcPts val="1000"/>
              </a:spcBef>
              <a:spcAft>
                <a:spcPts val="0"/>
              </a:spcAft>
              <a:buClr>
                <a:schemeClr val="dk1"/>
              </a:buClr>
              <a:buSzPts val="2800"/>
              <a:buChar char="•"/>
            </a:pPr>
            <a:r>
              <a:rPr lang="en-US"/>
              <a:t>Add the two together =00010011=19</a:t>
            </a:r>
            <a:endParaRPr/>
          </a:p>
          <a:p>
            <a:pPr indent="-228600" lvl="0" marL="228600" rtl="0" algn="l">
              <a:lnSpc>
                <a:spcPct val="90000"/>
              </a:lnSpc>
              <a:spcBef>
                <a:spcPts val="1000"/>
              </a:spcBef>
              <a:spcAft>
                <a:spcPts val="0"/>
              </a:spcAft>
              <a:buClr>
                <a:schemeClr val="dk1"/>
              </a:buClr>
              <a:buSzPts val="2800"/>
              <a:buChar char="•"/>
            </a:pPr>
            <a:r>
              <a:rPr lang="en-US"/>
              <a:t>therefore IP address of host 3 on subnet  2 =205.11.2.19</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i="1" lang="en-US" sz="2400"/>
              <a:t>Dotted Decimal Notation</a:t>
            </a:r>
            <a:endParaRPr/>
          </a:p>
        </p:txBody>
      </p:sp>
      <p:pic>
        <p:nvPicPr>
          <p:cNvPr id="116" name="Google Shape;116;p6"/>
          <p:cNvPicPr preferRelativeResize="0"/>
          <p:nvPr>
            <p:ph idx="1" type="body"/>
          </p:nvPr>
        </p:nvPicPr>
        <p:blipFill rotWithShape="1">
          <a:blip r:embed="rId3">
            <a:alphaModFix/>
          </a:blip>
          <a:srcRect b="0" l="0" r="0" t="0"/>
          <a:stretch/>
        </p:blipFill>
        <p:spPr>
          <a:xfrm>
            <a:off x="1241946" y="1295401"/>
            <a:ext cx="8256895" cy="419099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Disadvantages of classfull Addressing </a:t>
            </a:r>
            <a:endParaRPr/>
          </a:p>
        </p:txBody>
      </p:sp>
      <p:sp>
        <p:nvSpPr>
          <p:cNvPr id="439" name="Google Shape;439;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an organization needed more than 254 host machines, it would be switched into Class B.</a:t>
            </a:r>
            <a:endParaRPr/>
          </a:p>
          <a:p>
            <a:pPr indent="-228600" lvl="0" marL="228600" rtl="0" algn="l">
              <a:lnSpc>
                <a:spcPct val="90000"/>
              </a:lnSpc>
              <a:spcBef>
                <a:spcPts val="1000"/>
              </a:spcBef>
              <a:spcAft>
                <a:spcPts val="0"/>
              </a:spcAft>
              <a:buClr>
                <a:schemeClr val="dk1"/>
              </a:buClr>
              <a:buSzPts val="2800"/>
              <a:buChar char="•"/>
            </a:pPr>
            <a:r>
              <a:rPr lang="en-US"/>
              <a:t> However, this could potentially waste over 60,000 hosts if the business didn't need to use them, thus unnecessarily decreasing the availability of IPv4 addresses.</a:t>
            </a:r>
            <a:endParaRPr/>
          </a:p>
          <a:p>
            <a:pPr indent="-228600" lvl="0" marL="228600" rtl="0" algn="l">
              <a:lnSpc>
                <a:spcPct val="90000"/>
              </a:lnSpc>
              <a:spcBef>
                <a:spcPts val="1000"/>
              </a:spcBef>
              <a:spcAft>
                <a:spcPts val="0"/>
              </a:spcAft>
              <a:buClr>
                <a:schemeClr val="dk1"/>
              </a:buClr>
              <a:buSzPts val="2800"/>
              <a:buChar char="•"/>
            </a:pPr>
            <a:r>
              <a:rPr lang="en-US"/>
              <a:t>The solution to this issue came in the form of - </a:t>
            </a:r>
            <a:r>
              <a:rPr b="1" lang="en-US"/>
              <a:t>Classless Inter-Domain Routing (CIDR)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Classless Inter-Domain Routing (CIDR) or Classless addressing </a:t>
            </a:r>
            <a:endParaRPr/>
          </a:p>
        </p:txBody>
      </p:sp>
      <p:sp>
        <p:nvSpPr>
          <p:cNvPr id="445" name="Google Shape;445;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also called as supernetting.</a:t>
            </a:r>
            <a:endParaRPr/>
          </a:p>
          <a:p>
            <a:pPr indent="-228600" lvl="0" marL="228600" rtl="0" algn="l">
              <a:lnSpc>
                <a:spcPct val="90000"/>
              </a:lnSpc>
              <a:spcBef>
                <a:spcPts val="1000"/>
              </a:spcBef>
              <a:spcAft>
                <a:spcPts val="0"/>
              </a:spcAft>
              <a:buClr>
                <a:schemeClr val="dk1"/>
              </a:buClr>
              <a:buSzPts val="2800"/>
              <a:buChar char="•"/>
            </a:pPr>
            <a:r>
              <a:rPr lang="en-US"/>
              <a:t>Classless Inter-Domain Routing (CIDR) is a group of IP addresses that are allocated to the customer when they demand a fixed number of IP addresses.</a:t>
            </a:r>
            <a:endParaRPr/>
          </a:p>
          <a:p>
            <a:pPr indent="-228600" lvl="0" marL="228600" rtl="0" algn="l">
              <a:lnSpc>
                <a:spcPct val="90000"/>
              </a:lnSpc>
              <a:spcBef>
                <a:spcPts val="1000"/>
              </a:spcBef>
              <a:spcAft>
                <a:spcPts val="0"/>
              </a:spcAft>
              <a:buClr>
                <a:schemeClr val="dk1"/>
              </a:buClr>
              <a:buSzPts val="2800"/>
              <a:buChar char="•"/>
            </a:pPr>
            <a:r>
              <a:rPr lang="en-US"/>
              <a:t>The group of IP addresses is called Block in Classless Inter - Domain (CIDR).</a:t>
            </a:r>
            <a:endParaRPr/>
          </a:p>
          <a:p>
            <a:pPr indent="-228600" lvl="0" marL="228600" rtl="0" algn="l">
              <a:lnSpc>
                <a:spcPct val="90000"/>
              </a:lnSpc>
              <a:spcBef>
                <a:spcPts val="1000"/>
              </a:spcBef>
              <a:spcAft>
                <a:spcPts val="0"/>
              </a:spcAft>
              <a:buClr>
                <a:schemeClr val="dk1"/>
              </a:buClr>
              <a:buSzPts val="2800"/>
              <a:buChar char="•"/>
            </a:pPr>
            <a:r>
              <a:rPr lang="en-US"/>
              <a:t>In CIDR there is no wastage of IP addresses as compared to classful addressing because only the numbers of </a:t>
            </a:r>
            <a:r>
              <a:rPr lang="en-US">
                <a:solidFill>
                  <a:srgbClr val="FF0000"/>
                </a:solidFill>
              </a:rPr>
              <a:t>IP addresses that are demanded by the customer are allocated to the customer</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animEffect filter="fade" transition="in">
                                      <p:cBhvr>
                                        <p:cTn dur="500"/>
                                        <p:tgtEl>
                                          <p:spTgt spid="4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animEffect filter="fade" transition="in">
                                      <p:cBhvr>
                                        <p:cTn dur="500"/>
                                        <p:tgtEl>
                                          <p:spTgt spid="4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animEffect filter="fade" transition="in">
                                      <p:cBhvr>
                                        <p:cTn dur="500"/>
                                        <p:tgtEl>
                                          <p:spTgt spid="4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3" st="3"/>
                                            </p:txEl>
                                          </p:spTgt>
                                        </p:tgtEl>
                                        <p:attrNameLst>
                                          <p:attrName>style.visibility</p:attrName>
                                        </p:attrNameLst>
                                      </p:cBhvr>
                                      <p:to>
                                        <p:strVal val="visible"/>
                                      </p:to>
                                    </p:set>
                                    <p:animEffect filter="fade" transition="in">
                                      <p:cBhvr>
                                        <p:cTn dur="500"/>
                                        <p:tgtEl>
                                          <p:spTgt spid="4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CIDR Notation</a:t>
            </a:r>
            <a:endParaRPr/>
          </a:p>
        </p:txBody>
      </p:sp>
      <p:sp>
        <p:nvSpPr>
          <p:cNvPr id="451" name="Google Shape;451;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CIDR follows CIDR notation or Slash notation. </a:t>
            </a:r>
            <a:endParaRPr/>
          </a:p>
          <a:p>
            <a:pPr indent="-228600" lvl="0" marL="228600" rtl="0" algn="l">
              <a:lnSpc>
                <a:spcPct val="90000"/>
              </a:lnSpc>
              <a:spcBef>
                <a:spcPts val="1000"/>
              </a:spcBef>
              <a:spcAft>
                <a:spcPts val="0"/>
              </a:spcAft>
              <a:buClr>
                <a:schemeClr val="dk1"/>
              </a:buClr>
              <a:buSzPts val="2800"/>
              <a:buChar char="•"/>
            </a:pPr>
            <a:r>
              <a:rPr lang="en-US"/>
              <a:t>The representation of CIDR notation is x.y.z.w /n  </a:t>
            </a:r>
            <a:endParaRPr/>
          </a:p>
          <a:p>
            <a:pPr indent="-228600" lvl="0" marL="228600" rtl="0" algn="l">
              <a:lnSpc>
                <a:spcPct val="90000"/>
              </a:lnSpc>
              <a:spcBef>
                <a:spcPts val="1000"/>
              </a:spcBef>
              <a:spcAft>
                <a:spcPts val="0"/>
              </a:spcAft>
              <a:buClr>
                <a:schemeClr val="dk1"/>
              </a:buClr>
              <a:buSzPts val="2800"/>
              <a:buChar char="•"/>
            </a:pPr>
            <a:r>
              <a:rPr lang="en-US"/>
              <a:t>     x.y.z.w is IP address </a:t>
            </a:r>
            <a:endParaRPr/>
          </a:p>
          <a:p>
            <a:pPr indent="-228600" lvl="0" marL="228600" rtl="0" algn="l">
              <a:lnSpc>
                <a:spcPct val="90000"/>
              </a:lnSpc>
              <a:spcBef>
                <a:spcPts val="1000"/>
              </a:spcBef>
              <a:spcAft>
                <a:spcPts val="0"/>
              </a:spcAft>
              <a:buClr>
                <a:schemeClr val="dk1"/>
              </a:buClr>
              <a:buSzPts val="2800"/>
              <a:buChar char="•"/>
            </a:pPr>
            <a:r>
              <a:rPr lang="en-US"/>
              <a:t>      n is called mask or number of bits that are used in network id.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CIDR IP addresses</a:t>
            </a:r>
            <a:endParaRPr/>
          </a:p>
        </p:txBody>
      </p:sp>
      <p:sp>
        <p:nvSpPr>
          <p:cNvPr id="457" name="Google Shape;457;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This</a:t>
            </a:r>
            <a:r>
              <a:rPr b="1" lang="en-US"/>
              <a:t> </a:t>
            </a:r>
            <a:r>
              <a:rPr lang="en-US"/>
              <a:t>IP address contains two groups of numbers:</a:t>
            </a:r>
            <a:endParaRPr/>
          </a:p>
          <a:p>
            <a:pPr indent="-228600" lvl="0" marL="228600" rtl="0" algn="l">
              <a:lnSpc>
                <a:spcPct val="90000"/>
              </a:lnSpc>
              <a:spcBef>
                <a:spcPts val="1000"/>
              </a:spcBef>
              <a:spcAft>
                <a:spcPts val="0"/>
              </a:spcAft>
              <a:buClr>
                <a:schemeClr val="dk1"/>
              </a:buClr>
              <a:buSzPts val="2800"/>
              <a:buChar char="•"/>
            </a:pPr>
            <a:r>
              <a:rPr b="1" lang="en-US"/>
              <a:t>Network prefix</a:t>
            </a:r>
            <a:r>
              <a:rPr lang="en-US"/>
              <a:t> (123.45.67.89): The binary configuration of a network address   </a:t>
            </a:r>
            <a:endParaRPr/>
          </a:p>
          <a:p>
            <a:pPr indent="-228600" lvl="0" marL="228600" rtl="0" algn="l">
              <a:lnSpc>
                <a:spcPct val="90000"/>
              </a:lnSpc>
              <a:spcBef>
                <a:spcPts val="1000"/>
              </a:spcBef>
              <a:spcAft>
                <a:spcPts val="0"/>
              </a:spcAft>
              <a:buClr>
                <a:schemeClr val="dk1"/>
              </a:buClr>
              <a:buSzPts val="2800"/>
              <a:buChar char="•"/>
            </a:pPr>
            <a:r>
              <a:rPr b="1" lang="en-US"/>
              <a:t>Suffix </a:t>
            </a:r>
            <a:r>
              <a:rPr lang="en-US"/>
              <a:t>(/12): The indication of how many bits are in the entire CIDR address</a:t>
            </a:r>
            <a:endParaRPr/>
          </a:p>
          <a:p>
            <a:pPr indent="-228600" lvl="0" marL="228600" rtl="0" algn="l">
              <a:lnSpc>
                <a:spcPct val="90000"/>
              </a:lnSpc>
              <a:spcBef>
                <a:spcPts val="1000"/>
              </a:spcBef>
              <a:spcAft>
                <a:spcPts val="0"/>
              </a:spcAft>
              <a:buClr>
                <a:schemeClr val="dk1"/>
              </a:buClr>
              <a:buSzPts val="2800"/>
              <a:buChar char="•"/>
            </a:pPr>
            <a:r>
              <a:rPr lang="en-US"/>
              <a:t>ie </a:t>
            </a:r>
            <a:r>
              <a:rPr lang="en-US">
                <a:solidFill>
                  <a:srgbClr val="FF0000"/>
                </a:solidFill>
              </a:rPr>
              <a:t>123.45.67.89 /12</a:t>
            </a:r>
            <a:endParaRPr/>
          </a:p>
          <a:p>
            <a:pPr indent="-228600" lvl="0" marL="228600" rtl="0" algn="l">
              <a:lnSpc>
                <a:spcPct val="90000"/>
              </a:lnSpc>
              <a:spcBef>
                <a:spcPts val="1000"/>
              </a:spcBef>
              <a:spcAft>
                <a:spcPts val="0"/>
              </a:spcAft>
              <a:buClr>
                <a:schemeClr val="dk1"/>
              </a:buClr>
              <a:buSzPts val="2800"/>
              <a:buChar char="•"/>
            </a:pPr>
            <a:r>
              <a:rPr lang="en-US"/>
              <a:t>IPv4 addresses are 32-bits long</a:t>
            </a:r>
            <a:endParaRPr/>
          </a:p>
          <a:p>
            <a:pPr indent="-228600" lvl="0" marL="228600" rtl="0" algn="l">
              <a:lnSpc>
                <a:spcPct val="90000"/>
              </a:lnSpc>
              <a:spcBef>
                <a:spcPts val="1000"/>
              </a:spcBef>
              <a:spcAft>
                <a:spcPts val="0"/>
              </a:spcAft>
              <a:buClr>
                <a:schemeClr val="dk1"/>
              </a:buClr>
              <a:buSzPts val="2800"/>
              <a:buChar char="•"/>
            </a:pPr>
            <a:r>
              <a:rPr lang="en-US"/>
              <a:t>In the above CIDR Address  the first 12 bits represent network addresses, the remaining 20 bits represent the available host addresses. j</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63" name="Google Shape;463;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network address is written as a prefix, similar to how an IP address is written (e.g. 192.255.255.255).</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suffix, which means how many bits are in the whole address (e.g. /12), is the second component. A CIDR IP address will look anything like this when put together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192.255.255.255/12</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Classless Inter-Domain Routing (CIDR)</a:t>
            </a:r>
            <a:br>
              <a:rPr lang="en-US"/>
            </a:br>
            <a:endParaRPr/>
          </a:p>
        </p:txBody>
      </p:sp>
      <p:sp>
        <p:nvSpPr>
          <p:cNvPr id="469" name="Google Shape;469;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Network part is represented with bit  1 and host part with bit  0</a:t>
            </a:r>
            <a:endParaRPr/>
          </a:p>
          <a:p>
            <a:pPr indent="-228600" lvl="0" marL="228600" rtl="0" algn="l">
              <a:lnSpc>
                <a:spcPct val="90000"/>
              </a:lnSpc>
              <a:spcBef>
                <a:spcPts val="1000"/>
              </a:spcBef>
              <a:spcAft>
                <a:spcPts val="0"/>
              </a:spcAft>
              <a:buClr>
                <a:schemeClr val="dk1"/>
              </a:buClr>
              <a:buSzPts val="2800"/>
              <a:buChar char="•"/>
            </a:pPr>
            <a:r>
              <a:rPr lang="en-US"/>
              <a:t>For Example, a subnet mask of </a:t>
            </a:r>
            <a:r>
              <a:rPr b="1" lang="en-US"/>
              <a:t>255.255.255.192</a:t>
            </a:r>
            <a:r>
              <a:rPr lang="en-US"/>
              <a:t> can be represented as follows in binary:</a:t>
            </a:r>
            <a:endParaRPr/>
          </a:p>
          <a:p>
            <a:pPr indent="-228600" lvl="0" marL="228600" rtl="0" algn="l">
              <a:lnSpc>
                <a:spcPct val="90000"/>
              </a:lnSpc>
              <a:spcBef>
                <a:spcPts val="1000"/>
              </a:spcBef>
              <a:spcAft>
                <a:spcPts val="0"/>
              </a:spcAft>
              <a:buClr>
                <a:schemeClr val="dk1"/>
              </a:buClr>
              <a:buSzPts val="2800"/>
              <a:buChar char="•"/>
            </a:pPr>
            <a:r>
              <a:rPr lang="en-US"/>
              <a:t> 11111111.11111111.11111111.11000000</a:t>
            </a:r>
            <a:endParaRPr/>
          </a:p>
          <a:p>
            <a:pPr indent="-228600" lvl="0" marL="228600" rtl="0" algn="l">
              <a:lnSpc>
                <a:spcPct val="90000"/>
              </a:lnSpc>
              <a:spcBef>
                <a:spcPts val="1000"/>
              </a:spcBef>
              <a:spcAft>
                <a:spcPts val="0"/>
              </a:spcAft>
              <a:buClr>
                <a:schemeClr val="dk1"/>
              </a:buClr>
              <a:buSzPts val="2800"/>
              <a:buChar char="•"/>
            </a:pPr>
            <a:r>
              <a:rPr lang="en-US"/>
              <a:t>In the above subnet mask, the first 26 bits are set to 1. The CIDR notation for this subnet mask would be </a:t>
            </a:r>
            <a:r>
              <a:rPr b="1" lang="en-US"/>
              <a:t> /26</a:t>
            </a:r>
            <a:r>
              <a:rPr lang="en-US"/>
              <a:t>.</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variable-length subnet masking</a:t>
            </a:r>
            <a:endParaRPr/>
          </a:p>
        </p:txBody>
      </p:sp>
      <p:sp>
        <p:nvSpPr>
          <p:cNvPr id="475" name="Google Shape;475;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CIDR is based on variable-length subnet masking (</a:t>
            </a:r>
            <a:r>
              <a:rPr lang="en-US" u="sng">
                <a:solidFill>
                  <a:schemeClr val="hlink"/>
                </a:solidFill>
                <a:hlinkClick r:id="rId3"/>
              </a:rPr>
              <a:t>VLSM</a:t>
            </a:r>
            <a:r>
              <a:rPr lang="en-US"/>
              <a:t>)</a:t>
            </a:r>
            <a:endParaRPr/>
          </a:p>
          <a:p>
            <a:pPr indent="-228600" lvl="0" marL="228600" rtl="0" algn="l">
              <a:lnSpc>
                <a:spcPct val="90000"/>
              </a:lnSpc>
              <a:spcBef>
                <a:spcPts val="1000"/>
              </a:spcBef>
              <a:spcAft>
                <a:spcPts val="0"/>
              </a:spcAft>
              <a:buClr>
                <a:schemeClr val="dk1"/>
              </a:buClr>
              <a:buSzPts val="2800"/>
              <a:buChar char="•"/>
            </a:pPr>
            <a:r>
              <a:rPr lang="en-US"/>
              <a:t>VLSM allows network engineers to divide an IP address space into a hierarchy of subnets of different sizes, making it possible to create subnets with very different host counts without wasting large numbers of addresses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CIDR </a:t>
            </a:r>
            <a:endParaRPr/>
          </a:p>
        </p:txBody>
      </p:sp>
      <p:sp>
        <p:nvSpPr>
          <p:cNvPr id="481" name="Google Shape;481;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IANA</a:t>
            </a:r>
            <a:r>
              <a:rPr lang="en-US"/>
              <a:t> is using this technique to provide the IP addresses.</a:t>
            </a:r>
            <a:endParaRPr/>
          </a:p>
          <a:p>
            <a:pPr indent="-228600" lvl="0" marL="228600" rtl="0" algn="l">
              <a:lnSpc>
                <a:spcPct val="90000"/>
              </a:lnSpc>
              <a:spcBef>
                <a:spcPts val="1000"/>
              </a:spcBef>
              <a:spcAft>
                <a:spcPts val="0"/>
              </a:spcAft>
              <a:buClr>
                <a:schemeClr val="dk1"/>
              </a:buClr>
              <a:buSzPts val="2800"/>
              <a:buChar char="•"/>
            </a:pPr>
            <a:r>
              <a:rPr lang="en-US"/>
              <a:t> Whenever any user asks for IP addresses, IANA is going to assign that many IP addresses to the User.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82" name="Google Shape;482;p67"/>
          <p:cNvPicPr preferRelativeResize="0"/>
          <p:nvPr/>
        </p:nvPicPr>
        <p:blipFill rotWithShape="1">
          <a:blip r:embed="rId3">
            <a:alphaModFix/>
          </a:blip>
          <a:srcRect b="0" l="0" r="0" t="0"/>
          <a:stretch/>
        </p:blipFill>
        <p:spPr>
          <a:xfrm>
            <a:off x="3474989" y="3790666"/>
            <a:ext cx="3686175" cy="27432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IANA</a:t>
            </a:r>
            <a:endParaRPr/>
          </a:p>
        </p:txBody>
      </p:sp>
      <p:sp>
        <p:nvSpPr>
          <p:cNvPr id="488" name="Google Shape;488;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IANA stands for </a:t>
            </a:r>
            <a:r>
              <a:rPr lang="en-US">
                <a:solidFill>
                  <a:srgbClr val="FF0000"/>
                </a:solidFill>
              </a:rPr>
              <a:t>internet assigned numbers authority </a:t>
            </a:r>
            <a:endParaRPr>
              <a:solidFill>
                <a:srgbClr val="FF0000"/>
              </a:solidFill>
            </a:endParaRPr>
          </a:p>
          <a:p>
            <a:pPr indent="-228600" lvl="0" marL="228600" rtl="0" algn="l">
              <a:lnSpc>
                <a:spcPct val="90000"/>
              </a:lnSpc>
              <a:spcBef>
                <a:spcPts val="1000"/>
              </a:spcBef>
              <a:spcAft>
                <a:spcPts val="0"/>
              </a:spcAft>
              <a:buClr>
                <a:schemeClr val="dk1"/>
              </a:buClr>
              <a:buSzPts val="2800"/>
              <a:buChar char="•"/>
            </a:pPr>
            <a:r>
              <a:rPr lang="en-US"/>
              <a:t>all the ip addresses are controlled by this authority</a:t>
            </a:r>
            <a:endParaRPr/>
          </a:p>
          <a:p>
            <a:pPr indent="-228600" lvl="0" marL="228600" rtl="0" algn="l">
              <a:lnSpc>
                <a:spcPct val="90000"/>
              </a:lnSpc>
              <a:spcBef>
                <a:spcPts val="1000"/>
              </a:spcBef>
              <a:spcAft>
                <a:spcPts val="0"/>
              </a:spcAft>
              <a:buClr>
                <a:schemeClr val="dk1"/>
              </a:buClr>
              <a:buSzPts val="2800"/>
              <a:buChar char="•"/>
            </a:pPr>
            <a:r>
              <a:rPr lang="en-US"/>
              <a:t>assign the ip addresses to this entire world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b="1" lang="en-US"/>
            </a:br>
            <a:br>
              <a:rPr b="1" lang="en-US"/>
            </a:br>
            <a:r>
              <a:rPr b="1" lang="en-US"/>
              <a:t>Rules for forming CIDR Blocks:/</a:t>
            </a:r>
            <a:r>
              <a:rPr lang="en-US"/>
              <a:t>Properties of CIDR Block</a:t>
            </a:r>
            <a:br>
              <a:rPr lang="en-US"/>
            </a:br>
            <a:br>
              <a:rPr lang="en-US"/>
            </a:br>
            <a:endParaRPr/>
          </a:p>
        </p:txBody>
      </p:sp>
      <p:sp>
        <p:nvSpPr>
          <p:cNvPr id="494" name="Google Shape;494;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FF0000"/>
              </a:buClr>
              <a:buSzPts val="2800"/>
              <a:buFont typeface="Calibri"/>
              <a:buAutoNum type="arabicPeriod"/>
            </a:pPr>
            <a:r>
              <a:rPr lang="en-US">
                <a:solidFill>
                  <a:srgbClr val="FF0000"/>
                </a:solidFill>
              </a:rPr>
              <a:t>All IP addresses must be contiguous.</a:t>
            </a:r>
            <a:endParaRPr/>
          </a:p>
          <a:p>
            <a:pPr indent="-514350" lvl="0" marL="514350" rtl="0" algn="l">
              <a:lnSpc>
                <a:spcPct val="90000"/>
              </a:lnSpc>
              <a:spcBef>
                <a:spcPts val="1000"/>
              </a:spcBef>
              <a:spcAft>
                <a:spcPts val="0"/>
              </a:spcAft>
              <a:buClr>
                <a:srgbClr val="FF0000"/>
              </a:buClr>
              <a:buSzPts val="2800"/>
              <a:buFont typeface="Calibri"/>
              <a:buAutoNum type="arabicPeriod"/>
            </a:pPr>
            <a:r>
              <a:rPr lang="en-US">
                <a:solidFill>
                  <a:srgbClr val="FF0000"/>
                </a:solidFill>
              </a:rPr>
              <a:t>Block size must be the power of 2 (2</a:t>
            </a:r>
            <a:r>
              <a:rPr baseline="30000" lang="en-US">
                <a:solidFill>
                  <a:srgbClr val="FF0000"/>
                </a:solidFill>
              </a:rPr>
              <a:t>n</a:t>
            </a:r>
            <a:r>
              <a:rPr lang="en-US">
                <a:solidFill>
                  <a:srgbClr val="FF0000"/>
                </a:solidFill>
              </a:rPr>
              <a:t>).</a:t>
            </a:r>
            <a:br>
              <a:rPr lang="en-US"/>
            </a:br>
            <a:r>
              <a:rPr lang="en-US"/>
              <a:t>If the size of the block is the power of 2, then it will be easy to divide the Network. Finding out the Block Id is very easy if the block size is of the power of 2.</a:t>
            </a:r>
            <a:endParaRPr/>
          </a:p>
          <a:p>
            <a:pPr indent="-514350" lvl="0" marL="514350" rtl="0" algn="l">
              <a:lnSpc>
                <a:spcPct val="90000"/>
              </a:lnSpc>
              <a:spcBef>
                <a:spcPts val="1000"/>
              </a:spcBef>
              <a:spcAft>
                <a:spcPts val="0"/>
              </a:spcAft>
              <a:buClr>
                <a:srgbClr val="FF0000"/>
              </a:buClr>
              <a:buSzPts val="2800"/>
              <a:buFont typeface="Calibri"/>
              <a:buAutoNum type="arabicPeriod"/>
            </a:pPr>
            <a:r>
              <a:rPr lang="en-US">
                <a:solidFill>
                  <a:srgbClr val="FF0000"/>
                </a:solidFill>
              </a:rPr>
              <a:t>First IP address of the Block must be evenly divisible by the size of the block.</a:t>
            </a:r>
            <a:r>
              <a:rPr lang="en-US"/>
              <a:t> in simple words, the least significant part should always start with zeroes in Host Id. Since all the least significant bits of Host Id is zero, then we can use it as Block Id part.</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4648961" y="103666"/>
            <a:ext cx="2894330" cy="689291"/>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IPV4 and IPV6</a:t>
            </a:r>
            <a:endParaRPr/>
          </a:p>
        </p:txBody>
      </p:sp>
      <p:sp>
        <p:nvSpPr>
          <p:cNvPr id="122" name="Google Shape;122;p7"/>
          <p:cNvSpPr/>
          <p:nvPr/>
        </p:nvSpPr>
        <p:spPr>
          <a:xfrm>
            <a:off x="2359926" y="1003110"/>
            <a:ext cx="7747379" cy="486429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500" name="Google Shape;500;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have the following address: 192.16.5.133/29 How many total bits are being used to identify the network, and how many total bits identify the host?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endParaRPr/>
          </a:p>
        </p:txBody>
      </p:sp>
      <p:sp>
        <p:nvSpPr>
          <p:cNvPr id="506" name="Google Shape;506;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29 bits identify the network, 3 bits identify the host.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a:t>
            </a:r>
            <a:endParaRPr/>
          </a:p>
        </p:txBody>
      </p:sp>
      <p:sp>
        <p:nvSpPr>
          <p:cNvPr id="512" name="Google Shape;512;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full subnet mask for address 172.16.5.10/28?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 </a:t>
            </a:r>
            <a:endParaRPr/>
          </a:p>
        </p:txBody>
      </p:sp>
      <p:sp>
        <p:nvSpPr>
          <p:cNvPr id="518" name="Google Shape;518;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full subnet mask for address 172.16.5.10/28? 255.255.255.240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524" name="Google Shape;524;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 given class c, Address: 192.168.10.0/26, find the following:</a:t>
            </a:r>
            <a:endParaRPr/>
          </a:p>
          <a:p>
            <a:pPr indent="0" lvl="0" marL="0" rtl="0" algn="l">
              <a:lnSpc>
                <a:spcPct val="90000"/>
              </a:lnSpc>
              <a:spcBef>
                <a:spcPts val="1000"/>
              </a:spcBef>
              <a:spcAft>
                <a:spcPts val="0"/>
              </a:spcAft>
              <a:buClr>
                <a:schemeClr val="dk1"/>
              </a:buClr>
              <a:buSzPts val="2800"/>
              <a:buNone/>
            </a:pPr>
            <a:r>
              <a:rPr b="1" lang="en-US"/>
              <a:t>How many subnets?</a:t>
            </a:r>
            <a:endParaRPr/>
          </a:p>
          <a:p>
            <a:pPr indent="0" lvl="0" marL="0" rtl="0" algn="l">
              <a:lnSpc>
                <a:spcPct val="90000"/>
              </a:lnSpc>
              <a:spcBef>
                <a:spcPts val="1000"/>
              </a:spcBef>
              <a:spcAft>
                <a:spcPts val="0"/>
              </a:spcAft>
              <a:buClr>
                <a:schemeClr val="dk1"/>
              </a:buClr>
              <a:buSzPts val="2800"/>
              <a:buNone/>
            </a:pPr>
            <a:r>
              <a:rPr b="1" lang="en-US"/>
              <a:t>How many hosts per subnet?</a:t>
            </a:r>
            <a:endParaRPr/>
          </a:p>
          <a:p>
            <a:pPr indent="0" lvl="0" marL="0" rtl="0" algn="l">
              <a:lnSpc>
                <a:spcPct val="90000"/>
              </a:lnSpc>
              <a:spcBef>
                <a:spcPts val="1000"/>
              </a:spcBef>
              <a:spcAft>
                <a:spcPts val="0"/>
              </a:spcAft>
              <a:buClr>
                <a:schemeClr val="dk1"/>
              </a:buClr>
              <a:buSzPts val="2800"/>
              <a:buNone/>
            </a:pPr>
            <a:r>
              <a:rPr b="1" lang="en-US"/>
              <a:t>What are the valid subnets?</a:t>
            </a:r>
            <a:endParaRPr/>
          </a:p>
          <a:p>
            <a:pPr indent="0" lvl="0" marL="0" rtl="0" algn="l">
              <a:lnSpc>
                <a:spcPct val="90000"/>
              </a:lnSpc>
              <a:spcBef>
                <a:spcPts val="1000"/>
              </a:spcBef>
              <a:spcAft>
                <a:spcPts val="0"/>
              </a:spcAft>
              <a:buClr>
                <a:schemeClr val="dk1"/>
              </a:buClr>
              <a:buSzPts val="2800"/>
              <a:buNone/>
            </a:pPr>
            <a:r>
              <a:rPr b="1" lang="en-US"/>
              <a:t>What’s the broadcast address for each subnet?</a:t>
            </a:r>
            <a:endParaRPr/>
          </a:p>
          <a:p>
            <a:pPr indent="0" lvl="0" marL="0" rtl="0" algn="l">
              <a:lnSpc>
                <a:spcPct val="90000"/>
              </a:lnSpc>
              <a:spcBef>
                <a:spcPts val="1000"/>
              </a:spcBef>
              <a:spcAft>
                <a:spcPts val="0"/>
              </a:spcAft>
              <a:buClr>
                <a:schemeClr val="dk1"/>
              </a:buClr>
              <a:buSzPts val="2800"/>
              <a:buNone/>
            </a:pPr>
            <a:r>
              <a:rPr b="1" lang="en-US"/>
              <a:t>What is the valid host?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Solution:</a:t>
            </a:r>
            <a:br>
              <a:rPr lang="en-US"/>
            </a:br>
            <a:endParaRPr/>
          </a:p>
        </p:txBody>
      </p:sp>
      <p:sp>
        <p:nvSpPr>
          <p:cNvPr id="530" name="Google Shape;530;p75"/>
          <p:cNvSpPr txBox="1"/>
          <p:nvPr>
            <p:ph idx="1" type="body"/>
          </p:nvPr>
        </p:nvSpPr>
        <p:spPr>
          <a:xfrm>
            <a:off x="838200" y="914400"/>
            <a:ext cx="10515600" cy="52625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As we know, in class C</a:t>
            </a:r>
            <a:endParaRPr/>
          </a:p>
          <a:p>
            <a:pPr indent="0" lvl="0" marL="0" rtl="0" algn="l">
              <a:lnSpc>
                <a:spcPct val="90000"/>
              </a:lnSpc>
              <a:spcBef>
                <a:spcPts val="1000"/>
              </a:spcBef>
              <a:spcAft>
                <a:spcPts val="0"/>
              </a:spcAft>
              <a:buClr>
                <a:schemeClr val="dk1"/>
              </a:buClr>
              <a:buSzPct val="100000"/>
              <a:buNone/>
            </a:pPr>
            <a:r>
              <a:rPr lang="en-US"/>
              <a:t>Network ID = 8</a:t>
            </a:r>
            <a:endParaRPr/>
          </a:p>
          <a:p>
            <a:pPr indent="0" lvl="0" marL="0" rtl="0" algn="l">
              <a:lnSpc>
                <a:spcPct val="90000"/>
              </a:lnSpc>
              <a:spcBef>
                <a:spcPts val="1000"/>
              </a:spcBef>
              <a:spcAft>
                <a:spcPts val="0"/>
              </a:spcAft>
              <a:buClr>
                <a:schemeClr val="dk1"/>
              </a:buClr>
              <a:buSzPct val="100000"/>
              <a:buNone/>
            </a:pPr>
            <a:r>
              <a:rPr lang="en-US"/>
              <a:t>Host ID = 24</a:t>
            </a:r>
            <a:endParaRPr/>
          </a:p>
          <a:p>
            <a:pPr indent="0" lvl="0" marL="0" rtl="0" algn="l">
              <a:lnSpc>
                <a:spcPct val="90000"/>
              </a:lnSpc>
              <a:spcBef>
                <a:spcPts val="1000"/>
              </a:spcBef>
              <a:spcAft>
                <a:spcPts val="0"/>
              </a:spcAft>
              <a:buClr>
                <a:schemeClr val="dk1"/>
              </a:buClr>
              <a:buSzPct val="100000"/>
              <a:buNone/>
            </a:pPr>
            <a:r>
              <a:rPr lang="en-US"/>
              <a:t>Network address = 192.168.10.0</a:t>
            </a:r>
            <a:endParaRPr/>
          </a:p>
          <a:p>
            <a:pPr indent="0" lvl="0" marL="0" rtl="0" algn="l">
              <a:lnSpc>
                <a:spcPct val="90000"/>
              </a:lnSpc>
              <a:spcBef>
                <a:spcPts val="1000"/>
              </a:spcBef>
              <a:spcAft>
                <a:spcPts val="0"/>
              </a:spcAft>
              <a:buClr>
                <a:schemeClr val="dk1"/>
              </a:buClr>
              <a:buSzPct val="100000"/>
              <a:buNone/>
            </a:pPr>
            <a:r>
              <a:rPr lang="en-US"/>
              <a:t>CIDR = 26</a:t>
            </a:r>
            <a:endParaRPr/>
          </a:p>
          <a:p>
            <a:pPr indent="0" lvl="0" marL="0" rtl="0" algn="l">
              <a:lnSpc>
                <a:spcPct val="90000"/>
              </a:lnSpc>
              <a:spcBef>
                <a:spcPts val="1000"/>
              </a:spcBef>
              <a:spcAft>
                <a:spcPts val="0"/>
              </a:spcAft>
              <a:buClr>
                <a:schemeClr val="dk1"/>
              </a:buClr>
              <a:buSzPct val="100000"/>
              <a:buNone/>
            </a:pPr>
            <a:r>
              <a:rPr lang="en-US"/>
              <a:t>Since, 26 ON bits, so the subnet mask will be 255.255.255.192.</a:t>
            </a:r>
            <a:endParaRPr/>
          </a:p>
          <a:p>
            <a:pPr indent="0" lvl="0" marL="0" rtl="0" algn="l">
              <a:lnSpc>
                <a:spcPct val="90000"/>
              </a:lnSpc>
              <a:spcBef>
                <a:spcPts val="1000"/>
              </a:spcBef>
              <a:spcAft>
                <a:spcPts val="0"/>
              </a:spcAft>
              <a:buClr>
                <a:schemeClr val="dk1"/>
              </a:buClr>
              <a:buSzPct val="100000"/>
              <a:buNone/>
            </a:pPr>
            <a:r>
              <a:rPr lang="en-US"/>
              <a:t> In, 192 (11000000) Number of ON bits = 2</a:t>
            </a:r>
            <a:endParaRPr/>
          </a:p>
          <a:p>
            <a:pPr indent="0" lvl="0" marL="0" rtl="0" algn="l">
              <a:lnSpc>
                <a:spcPct val="90000"/>
              </a:lnSpc>
              <a:spcBef>
                <a:spcPts val="1000"/>
              </a:spcBef>
              <a:spcAft>
                <a:spcPts val="0"/>
              </a:spcAft>
              <a:buClr>
                <a:schemeClr val="dk1"/>
              </a:buClr>
              <a:buSzPct val="100000"/>
              <a:buNone/>
            </a:pPr>
            <a:r>
              <a:rPr lang="en-US"/>
              <a:t> Number of OFF bits = 6</a:t>
            </a:r>
            <a:endParaRPr/>
          </a:p>
          <a:p>
            <a:pPr indent="0" lvl="0" marL="0" rtl="0" algn="l">
              <a:lnSpc>
                <a:spcPct val="90000"/>
              </a:lnSpc>
              <a:spcBef>
                <a:spcPts val="1000"/>
              </a:spcBef>
              <a:spcAft>
                <a:spcPts val="0"/>
              </a:spcAft>
              <a:buClr>
                <a:schemeClr val="dk1"/>
              </a:buClr>
              <a:buSzPct val="100000"/>
              <a:buNone/>
            </a:pPr>
            <a:r>
              <a:rPr lang="en-US"/>
              <a:t>No. of subnets =  2</a:t>
            </a:r>
            <a:r>
              <a:rPr baseline="30000" lang="en-US"/>
              <a:t>2</a:t>
            </a:r>
            <a:r>
              <a:rPr lang="en-US"/>
              <a:t>= 4</a:t>
            </a:r>
            <a:endParaRPr/>
          </a:p>
          <a:p>
            <a:pPr indent="0" lvl="0" marL="0" rtl="0" algn="l">
              <a:lnSpc>
                <a:spcPct val="90000"/>
              </a:lnSpc>
              <a:spcBef>
                <a:spcPts val="1000"/>
              </a:spcBef>
              <a:spcAft>
                <a:spcPts val="0"/>
              </a:spcAft>
              <a:buClr>
                <a:schemeClr val="dk1"/>
              </a:buClr>
              <a:buSzPct val="100000"/>
              <a:buNone/>
            </a:pPr>
            <a:r>
              <a:rPr lang="en-US"/>
              <a:t>No. of hosts per subnet = 2</a:t>
            </a:r>
            <a:r>
              <a:rPr baseline="30000" lang="en-US"/>
              <a:t>6</a:t>
            </a:r>
            <a:r>
              <a:rPr lang="en-US"/>
              <a:t>-2 = 64-2=62</a:t>
            </a:r>
            <a:endParaRPr/>
          </a:p>
          <a:p>
            <a:pPr indent="0" lvl="0" marL="0" rtl="0" algn="l">
              <a:lnSpc>
                <a:spcPct val="90000"/>
              </a:lnSpc>
              <a:spcBef>
                <a:spcPts val="1000"/>
              </a:spcBef>
              <a:spcAft>
                <a:spcPts val="0"/>
              </a:spcAft>
              <a:buClr>
                <a:schemeClr val="dk1"/>
              </a:buClr>
              <a:buSzPct val="100000"/>
              <a:buNone/>
            </a:pPr>
            <a:r>
              <a:rPr lang="en-US"/>
              <a:t>Valid subnets (Block size) = 256-192 = 64. We start at zero and count in our block size, so our subnets are 0, 64, 128, and 192.</a:t>
            </a:r>
            <a:endParaRPr/>
          </a:p>
          <a:p>
            <a:pPr indent="0" lvl="0" marL="0" rtl="0" algn="l">
              <a:lnSpc>
                <a:spcPct val="90000"/>
              </a:lnSpc>
              <a:spcBef>
                <a:spcPts val="1000"/>
              </a:spcBef>
              <a:spcAft>
                <a:spcPts val="0"/>
              </a:spcAft>
              <a:buClr>
                <a:schemeClr val="dk1"/>
              </a:buClr>
              <a:buSzPct val="100000"/>
              <a:buNone/>
            </a:pPr>
            <a:r>
              <a:rPr lang="en-US"/>
              <a:t>For zero subnet, the next subnet is 64, so the broadcast of 0 subnet is 63.</a:t>
            </a:r>
            <a:endParaRPr/>
          </a:p>
          <a:p>
            <a:pPr indent="0" lvl="0" marL="0" rtl="0" algn="l">
              <a:lnSpc>
                <a:spcPct val="90000"/>
              </a:lnSpc>
              <a:spcBef>
                <a:spcPts val="1000"/>
              </a:spcBef>
              <a:spcAft>
                <a:spcPts val="0"/>
              </a:spcAft>
              <a:buClr>
                <a:schemeClr val="dk1"/>
              </a:buClr>
              <a:buSzPct val="100000"/>
              <a:buNone/>
            </a:pPr>
            <a:r>
              <a:rPr lang="en-US"/>
              <a:t>Valid hosts are the numbers between the subnet and broadcast address.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36" name="Google Shape;536;p76"/>
          <p:cNvPicPr preferRelativeResize="0"/>
          <p:nvPr>
            <p:ph idx="1" type="body"/>
          </p:nvPr>
        </p:nvPicPr>
        <p:blipFill rotWithShape="1">
          <a:blip r:embed="rId3">
            <a:alphaModFix/>
          </a:blip>
          <a:srcRect b="0" l="0" r="0" t="0"/>
          <a:stretch/>
        </p:blipFill>
        <p:spPr>
          <a:xfrm>
            <a:off x="1924334" y="1924334"/>
            <a:ext cx="7238716" cy="388961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7"/>
          <p:cNvSpPr txBox="1"/>
          <p:nvPr>
            <p:ph type="title"/>
          </p:nvPr>
        </p:nvSpPr>
        <p:spPr>
          <a:xfrm>
            <a:off x="838200" y="191069"/>
            <a:ext cx="10515600" cy="149961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br>
              <a:rPr b="1" lang="en-US" sz="3200"/>
            </a:br>
            <a:r>
              <a:rPr b="1" lang="en-US" sz="3200"/>
              <a:t>Example:</a:t>
            </a:r>
            <a:br>
              <a:rPr lang="en-US" sz="3200"/>
            </a:br>
            <a:r>
              <a:rPr lang="en-US" sz="3200"/>
              <a:t>Check whether 100.1.2.32 to 100.1.2.47 is a valid IP address block or not?</a:t>
            </a:r>
            <a:br>
              <a:rPr lang="en-US" sz="3200"/>
            </a:br>
            <a:endParaRPr sz="3200"/>
          </a:p>
        </p:txBody>
      </p:sp>
      <p:sp>
        <p:nvSpPr>
          <p:cNvPr id="542" name="Google Shape;542;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All the IP addresses are contiguous.</a:t>
            </a:r>
            <a:endParaRPr/>
          </a:p>
          <a:p>
            <a:pPr indent="-228600" lvl="0" marL="228600" rtl="0" algn="l">
              <a:lnSpc>
                <a:spcPct val="90000"/>
              </a:lnSpc>
              <a:spcBef>
                <a:spcPts val="1000"/>
              </a:spcBef>
              <a:spcAft>
                <a:spcPts val="0"/>
              </a:spcAft>
              <a:buClr>
                <a:schemeClr val="dk1"/>
              </a:buClr>
              <a:buSzPts val="2800"/>
              <a:buChar char="•"/>
            </a:pPr>
            <a:r>
              <a:rPr lang="en-US"/>
              <a:t>Total number of IP addresses in the Block = 16 = 2</a:t>
            </a:r>
            <a:r>
              <a:rPr baseline="30000" lang="en-US"/>
              <a:t>4</a:t>
            </a:r>
            <a:r>
              <a:rPr lang="en-US"/>
              <a:t>.</a:t>
            </a:r>
            <a:endParaRPr/>
          </a:p>
          <a:p>
            <a:pPr indent="-228600" lvl="0" marL="228600" rtl="0" algn="l">
              <a:lnSpc>
                <a:spcPct val="90000"/>
              </a:lnSpc>
              <a:spcBef>
                <a:spcPts val="1000"/>
              </a:spcBef>
              <a:spcAft>
                <a:spcPts val="0"/>
              </a:spcAft>
              <a:buClr>
                <a:schemeClr val="dk1"/>
              </a:buClr>
              <a:buSzPts val="2800"/>
              <a:buChar char="•"/>
            </a:pPr>
            <a:r>
              <a:rPr lang="en-US"/>
              <a:t>1st IP address: 100.1.2.00100000</a:t>
            </a:r>
            <a:br>
              <a:rPr lang="en-US"/>
            </a:br>
            <a:r>
              <a:rPr lang="en-US"/>
              <a:t>Since, Host Id will contains last 4 bits and all the least significant 4 bits are zero. Hence, first IP address is evenly divisible by the size of the block.</a:t>
            </a:r>
            <a:endParaRPr/>
          </a:p>
          <a:p>
            <a:pPr indent="-228600" lvl="0" marL="228600" rtl="0" algn="l">
              <a:lnSpc>
                <a:spcPct val="90000"/>
              </a:lnSpc>
              <a:spcBef>
                <a:spcPts val="1000"/>
              </a:spcBef>
              <a:spcAft>
                <a:spcPts val="0"/>
              </a:spcAft>
              <a:buClr>
                <a:schemeClr val="dk1"/>
              </a:buClr>
              <a:buSzPts val="2800"/>
              <a:buChar char="•"/>
            </a:pPr>
            <a:r>
              <a:rPr lang="en-US"/>
              <a:t>All the three rules are followed by this Block. Hence, it is a valid IP address block.</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More subnetting examples at</a:t>
            </a:r>
            <a:endParaRPr/>
          </a:p>
        </p:txBody>
      </p:sp>
      <p:sp>
        <p:nvSpPr>
          <p:cNvPr id="548" name="Google Shape;548;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http://www.steves-internet-guide.com/subnetting-worked-examples/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https://www.tutorialandexample.com/subnetting</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8"/>
          <p:cNvPicPr preferRelativeResize="0"/>
          <p:nvPr/>
        </p:nvPicPr>
        <p:blipFill rotWithShape="1">
          <a:blip r:embed="rId3">
            <a:alphaModFix/>
          </a:blip>
          <a:srcRect b="0" l="0" r="0" t="0"/>
          <a:stretch/>
        </p:blipFill>
        <p:spPr>
          <a:xfrm>
            <a:off x="1050878" y="2129051"/>
            <a:ext cx="9594376" cy="1933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9"/>
          <p:cNvPicPr preferRelativeResize="0"/>
          <p:nvPr/>
        </p:nvPicPr>
        <p:blipFill rotWithShape="1">
          <a:blip r:embed="rId3">
            <a:alphaModFix/>
          </a:blip>
          <a:srcRect b="0" l="0" r="0" t="0"/>
          <a:stretch/>
        </p:blipFill>
        <p:spPr>
          <a:xfrm>
            <a:off x="955343" y="1064526"/>
            <a:ext cx="9580729" cy="40742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2022-12-10T13:33:29Z</dcterms:created>
  <dc:creator>csstaff</dc:creator>
</cp:coreProperties>
</file>