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5" roundtripDataSignature="AMtx7mhNayOG3qO806DrrFFrz5AENMQT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 name="Google Shape;8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simplilearn.com/tutorials/cyber-security-tutorial/what-is-firewal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simplilearn.com/tutorials/cyber-security-tutorial/what-is-an-ip-addres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t>NAT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highlight>
                  <a:srgbClr val="FFFFFF"/>
                </a:highlight>
                <a:latin typeface="Roboto"/>
                <a:ea typeface="Roboto"/>
                <a:cs typeface="Roboto"/>
                <a:sym typeface="Roboto"/>
              </a:rPr>
              <a:t>Addresses of NAT</a:t>
            </a:r>
            <a:endParaRPr/>
          </a:p>
        </p:txBody>
      </p:sp>
      <p:sp>
        <p:nvSpPr>
          <p:cNvPr id="108" name="Google Shape;10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FFFFFF"/>
                </a:highlight>
                <a:latin typeface="Roboto"/>
                <a:ea typeface="Roboto"/>
                <a:cs typeface="Roboto"/>
                <a:sym typeface="Roboto"/>
              </a:rPr>
              <a:t>Inside local address: This IP address represents the host of the private network. This address cannot be used by a private network to access the internet directly.</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US" sz="1200">
                <a:solidFill>
                  <a:schemeClr val="dk1"/>
                </a:solidFill>
                <a:highlight>
                  <a:srgbClr val="FFFFFF"/>
                </a:highlight>
                <a:latin typeface="Roboto"/>
                <a:ea typeface="Roboto"/>
                <a:cs typeface="Roboto"/>
                <a:sym typeface="Roboto"/>
              </a:rPr>
              <a:t>Inside global address: This IP address represents the whole private network, by using a globally recognized public IP address. It is used to access the internet services for the private network.</a:t>
            </a:r>
            <a:endParaRPr/>
          </a:p>
          <a:p>
            <a:pPr indent="0" lvl="0" marL="0" rtl="0" algn="l">
              <a:lnSpc>
                <a:spcPct val="115000"/>
              </a:lnSpc>
              <a:spcBef>
                <a:spcPts val="200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None/>
            </a:pPr>
            <a:r>
              <a:rPr lang="en-US" sz="1200">
                <a:solidFill>
                  <a:schemeClr val="dk1"/>
                </a:solidFill>
                <a:highlight>
                  <a:srgbClr val="FFFFFF"/>
                </a:highlight>
                <a:latin typeface="Roboto"/>
                <a:ea typeface="Roboto"/>
                <a:cs typeface="Roboto"/>
                <a:sym typeface="Roboto"/>
              </a:rPr>
              <a:t>Outside global address: This IP address represents the outside network address for the host before the NAT translation process.</a:t>
            </a:r>
            <a:endParaRPr/>
          </a:p>
          <a:p>
            <a:pPr indent="0" lvl="0" marL="0" rtl="0" algn="l">
              <a:lnSpc>
                <a:spcPct val="115000"/>
              </a:lnSpc>
              <a:spcBef>
                <a:spcPts val="2000"/>
              </a:spcBef>
              <a:spcAft>
                <a:spcPts val="0"/>
              </a:spcAft>
              <a:buClr>
                <a:schemeClr val="dk1"/>
              </a:buClr>
              <a:buSzPts val="1100"/>
              <a:buNone/>
            </a:pPr>
            <a:r>
              <a:rPr lang="en-US" sz="1200">
                <a:solidFill>
                  <a:schemeClr val="dk1"/>
                </a:solidFill>
                <a:highlight>
                  <a:srgbClr val="FFFFFF"/>
                </a:highlight>
                <a:latin typeface="Roboto"/>
                <a:ea typeface="Roboto"/>
                <a:cs typeface="Roboto"/>
                <a:sym typeface="Roboto"/>
              </a:rPr>
              <a:t>Outside local address: This IP address represents the actual address representing the host on the internet, after the NAT translation process.</a:t>
            </a:r>
            <a:endParaRPr/>
          </a:p>
          <a:p>
            <a:pPr indent="0" lvl="0" marL="0" rtl="0" algn="l">
              <a:lnSpc>
                <a:spcPct val="115000"/>
              </a:lnSpc>
              <a:spcBef>
                <a:spcPts val="2000"/>
              </a:spcBef>
              <a:spcAft>
                <a:spcPts val="0"/>
              </a:spcAft>
              <a:buClr>
                <a:schemeClr val="dk1"/>
              </a:buClr>
              <a:buSzPts val="1100"/>
              <a:buFont typeface="Arial"/>
              <a:buNone/>
            </a:pPr>
            <a:r>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20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highlight>
                  <a:srgbClr val="FFFFFF"/>
                </a:highlight>
                <a:latin typeface="Roboto"/>
                <a:ea typeface="Roboto"/>
                <a:cs typeface="Roboto"/>
                <a:sym typeface="Roboto"/>
              </a:rPr>
              <a:t>Working of NAT</a:t>
            </a:r>
            <a:br>
              <a:rPr lang="en-US">
                <a:highlight>
                  <a:srgbClr val="FFFFFF"/>
                </a:highlight>
                <a:latin typeface="Roboto"/>
                <a:ea typeface="Roboto"/>
                <a:cs typeface="Roboto"/>
                <a:sym typeface="Roboto"/>
              </a:rPr>
            </a:br>
            <a:endParaRPr/>
          </a:p>
        </p:txBody>
      </p:sp>
      <p:sp>
        <p:nvSpPr>
          <p:cNvPr id="114" name="Google Shape;11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171450" lvl="0" marL="171450" rtl="0" algn="l">
              <a:lnSpc>
                <a:spcPct val="115000"/>
              </a:lnSpc>
              <a:spcBef>
                <a:spcPts val="2400"/>
              </a:spcBef>
              <a:spcAft>
                <a:spcPts val="0"/>
              </a:spcAft>
              <a:buClr>
                <a:schemeClr val="dk1"/>
              </a:buClr>
              <a:buSzPts val="1100"/>
              <a:buChar char="●"/>
            </a:pPr>
            <a:r>
              <a:rPr lang="en-US">
                <a:solidFill>
                  <a:srgbClr val="51565E"/>
                </a:solidFill>
                <a:highlight>
                  <a:srgbClr val="FFFFFF"/>
                </a:highlight>
                <a:latin typeface="Times New Roman"/>
                <a:ea typeface="Times New Roman"/>
                <a:cs typeface="Times New Roman"/>
                <a:sym typeface="Times New Roman"/>
              </a:rPr>
              <a:t>The working of NAT begins with configuring the network router or NAT </a:t>
            </a:r>
            <a:r>
              <a:rPr lang="en-US">
                <a:solidFill>
                  <a:schemeClr val="hlink"/>
                </a:solidFill>
                <a:highlight>
                  <a:srgbClr val="FFFFFF"/>
                </a:highlight>
                <a:uFill>
                  <a:noFill/>
                </a:uFill>
                <a:latin typeface="Times New Roman"/>
                <a:ea typeface="Times New Roman"/>
                <a:cs typeface="Times New Roman"/>
                <a:sym typeface="Times New Roman"/>
                <a:hlinkClick r:id="rId3"/>
              </a:rPr>
              <a:t>firewall</a:t>
            </a:r>
            <a:r>
              <a:rPr lang="en-US">
                <a:solidFill>
                  <a:srgbClr val="51565E"/>
                </a:solidFill>
                <a:highlight>
                  <a:srgbClr val="FFFFFF"/>
                </a:highlight>
                <a:latin typeface="Times New Roman"/>
                <a:ea typeface="Times New Roman"/>
                <a:cs typeface="Times New Roman"/>
                <a:sym typeface="Times New Roman"/>
              </a:rPr>
              <a:t>, for the network translation to take place. The network router has an interface that acts as a connection between the inside (local) network, and the outside (global) network.</a:t>
            </a:r>
            <a:endParaRPr>
              <a:solidFill>
                <a:srgbClr val="51565E"/>
              </a:solidFill>
              <a:highlight>
                <a:srgbClr val="FFFFFF"/>
              </a:highlight>
              <a:latin typeface="Times New Roman"/>
              <a:ea typeface="Times New Roman"/>
              <a:cs typeface="Times New Roman"/>
              <a:sym typeface="Times New Roman"/>
            </a:endParaRPr>
          </a:p>
          <a:p>
            <a:pPr indent="-171450" lvl="0" marL="171450" rtl="0" algn="l">
              <a:lnSpc>
                <a:spcPct val="115000"/>
              </a:lnSpc>
              <a:spcBef>
                <a:spcPts val="2000"/>
              </a:spcBef>
              <a:spcAft>
                <a:spcPts val="0"/>
              </a:spcAft>
              <a:buClr>
                <a:schemeClr val="dk1"/>
              </a:buClr>
              <a:buSzPts val="1100"/>
              <a:buChar char="●"/>
            </a:pPr>
            <a:r>
              <a:rPr lang="en-US">
                <a:solidFill>
                  <a:srgbClr val="51565E"/>
                </a:solidFill>
                <a:highlight>
                  <a:srgbClr val="FFFFFF"/>
                </a:highlight>
                <a:latin typeface="Times New Roman"/>
                <a:ea typeface="Times New Roman"/>
                <a:cs typeface="Times New Roman"/>
                <a:sym typeface="Times New Roman"/>
              </a:rPr>
              <a:t>The inside network address has to go through the router for the translation process and gets converted to an outside globally recognized IP address to access internet services and the same translation process when moving from outside network to inside network.</a:t>
            </a:r>
            <a:endParaRPr>
              <a:solidFill>
                <a:srgbClr val="51565E"/>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highlight>
                  <a:srgbClr val="FFFFFF"/>
                </a:highlight>
                <a:latin typeface="Roboto"/>
                <a:ea typeface="Roboto"/>
                <a:cs typeface="Roboto"/>
                <a:sym typeface="Roboto"/>
              </a:rPr>
              <a:t>Types of NAT</a:t>
            </a:r>
            <a:br>
              <a:rPr lang="en-US">
                <a:highlight>
                  <a:srgbClr val="FFFFFF"/>
                </a:highlight>
                <a:latin typeface="Roboto"/>
                <a:ea typeface="Roboto"/>
                <a:cs typeface="Roboto"/>
                <a:sym typeface="Roboto"/>
              </a:rPr>
            </a:br>
            <a:endParaRPr/>
          </a:p>
        </p:txBody>
      </p:sp>
      <p:sp>
        <p:nvSpPr>
          <p:cNvPr id="120" name="Google Shape;120;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04800" lvl="0" marL="647700" rtl="0" algn="l">
              <a:lnSpc>
                <a:spcPct val="115000"/>
              </a:lnSpc>
              <a:spcBef>
                <a:spcPts val="2000"/>
              </a:spcBef>
              <a:spcAft>
                <a:spcPts val="0"/>
              </a:spcAft>
              <a:buClr>
                <a:srgbClr val="51565E"/>
              </a:buClr>
              <a:buSzPts val="1200"/>
              <a:buFont typeface="Roboto"/>
              <a:buChar char="●"/>
            </a:pPr>
            <a:r>
              <a:rPr lang="en-US">
                <a:solidFill>
                  <a:schemeClr val="dk1"/>
                </a:solidFill>
                <a:highlight>
                  <a:srgbClr val="FFFFFF"/>
                </a:highlight>
                <a:latin typeface="Times New Roman"/>
                <a:ea typeface="Times New Roman"/>
                <a:cs typeface="Times New Roman"/>
                <a:sym typeface="Times New Roman"/>
              </a:rPr>
              <a:t>Static NAT</a:t>
            </a:r>
            <a:endParaRPr/>
          </a:p>
          <a:p>
            <a:pPr indent="-304800" lvl="0" marL="647700" rtl="0" algn="l">
              <a:lnSpc>
                <a:spcPct val="115000"/>
              </a:lnSpc>
              <a:spcBef>
                <a:spcPts val="2000"/>
              </a:spcBef>
              <a:spcAft>
                <a:spcPts val="0"/>
              </a:spcAft>
              <a:buClr>
                <a:srgbClr val="51565E"/>
              </a:buClr>
              <a:buSzPts val="1200"/>
              <a:buFont typeface="Roboto"/>
              <a:buChar char="●"/>
            </a:pPr>
            <a:r>
              <a:rPr lang="en-US">
                <a:solidFill>
                  <a:schemeClr val="dk1"/>
                </a:solidFill>
                <a:highlight>
                  <a:srgbClr val="FFFFFF"/>
                </a:highlight>
                <a:latin typeface="Times New Roman"/>
                <a:ea typeface="Times New Roman"/>
                <a:cs typeface="Times New Roman"/>
                <a:sym typeface="Times New Roman"/>
              </a:rPr>
              <a:t>Dynamic NAT </a:t>
            </a:r>
            <a:endParaRPr>
              <a:solidFill>
                <a:schemeClr val="dk1"/>
              </a:solidFill>
              <a:highlight>
                <a:srgbClr val="FFFFFF"/>
              </a:highlight>
              <a:latin typeface="Times New Roman"/>
              <a:ea typeface="Times New Roman"/>
              <a:cs typeface="Times New Roman"/>
              <a:sym typeface="Times New Roman"/>
            </a:endParaRPr>
          </a:p>
          <a:p>
            <a:pPr indent="-304800" lvl="0" marL="647700" rtl="0" algn="l">
              <a:lnSpc>
                <a:spcPct val="115000"/>
              </a:lnSpc>
              <a:spcBef>
                <a:spcPts val="2000"/>
              </a:spcBef>
              <a:spcAft>
                <a:spcPts val="0"/>
              </a:spcAft>
              <a:buClr>
                <a:srgbClr val="51565E"/>
              </a:buClr>
              <a:buSzPts val="1200"/>
              <a:buFont typeface="Roboto"/>
              <a:buChar char="●"/>
            </a:pPr>
            <a:r>
              <a:rPr lang="en-US">
                <a:solidFill>
                  <a:schemeClr val="dk1"/>
                </a:solidFill>
                <a:highlight>
                  <a:srgbClr val="FFFFFF"/>
                </a:highlight>
                <a:latin typeface="Times New Roman"/>
                <a:ea typeface="Times New Roman"/>
                <a:cs typeface="Times New Roman"/>
                <a:sym typeface="Times New Roman"/>
              </a:rPr>
              <a:t>Port Address Translation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solidFill>
                  <a:srgbClr val="51565E"/>
                </a:solidFill>
                <a:highlight>
                  <a:srgbClr val="FFFFFF"/>
                </a:highlight>
                <a:latin typeface="Roboto"/>
                <a:ea typeface="Roboto"/>
                <a:cs typeface="Roboto"/>
                <a:sym typeface="Roboto"/>
              </a:rPr>
              <a:t>Static NAT</a:t>
            </a:r>
            <a:br>
              <a:rPr lang="en-US">
                <a:highlight>
                  <a:srgbClr val="FFFFFF"/>
                </a:highlight>
                <a:latin typeface="Roboto"/>
                <a:ea typeface="Roboto"/>
                <a:cs typeface="Roboto"/>
                <a:sym typeface="Roboto"/>
              </a:rPr>
            </a:br>
            <a:endParaRPr/>
          </a:p>
        </p:txBody>
      </p:sp>
      <p:sp>
        <p:nvSpPr>
          <p:cNvPr id="126" name="Google Shape;126;p13"/>
          <p:cNvSpPr txBox="1"/>
          <p:nvPr>
            <p:ph idx="1" type="body"/>
          </p:nvPr>
        </p:nvSpPr>
        <p:spPr>
          <a:xfrm>
            <a:off x="291804" y="1514215"/>
            <a:ext cx="8520600" cy="3416400"/>
          </a:xfrm>
          <a:prstGeom prst="rect">
            <a:avLst/>
          </a:prstGeom>
          <a:noFill/>
          <a:ln>
            <a:noFill/>
          </a:ln>
        </p:spPr>
        <p:txBody>
          <a:bodyPr anchorCtr="0" anchor="t" bIns="91425" lIns="91425" spcFirstLastPara="1" rIns="91425" wrap="square" tIns="91425">
            <a:normAutofit/>
          </a:bodyPr>
          <a:lstStyle/>
          <a:p>
            <a:pPr indent="-304800" lvl="0" marL="647700" rtl="0" algn="l">
              <a:lnSpc>
                <a:spcPct val="115000"/>
              </a:lnSpc>
              <a:spcBef>
                <a:spcPts val="2000"/>
              </a:spcBef>
              <a:spcAft>
                <a:spcPts val="0"/>
              </a:spcAft>
              <a:buClr>
                <a:srgbClr val="51565E"/>
              </a:buClr>
              <a:buSzPts val="1200"/>
              <a:buFont typeface="Roboto"/>
              <a:buChar char="●"/>
            </a:pPr>
            <a:r>
              <a:rPr lang="en-US" sz="1600">
                <a:solidFill>
                  <a:schemeClr val="dk1"/>
                </a:solidFill>
                <a:highlight>
                  <a:srgbClr val="FFFFFF"/>
                </a:highlight>
                <a:latin typeface="Times New Roman"/>
                <a:ea typeface="Times New Roman"/>
                <a:cs typeface="Times New Roman"/>
                <a:sym typeface="Times New Roman"/>
              </a:rPr>
              <a:t> In this NAT process, one single private network is mapped to an individual public IP address. </a:t>
            </a:r>
            <a:endParaRPr sz="1600">
              <a:solidFill>
                <a:schemeClr val="dk1"/>
              </a:solidFill>
              <a:highlight>
                <a:srgbClr val="FFFFFF"/>
              </a:highlight>
              <a:latin typeface="Times New Roman"/>
              <a:ea typeface="Times New Roman"/>
              <a:cs typeface="Times New Roman"/>
              <a:sym typeface="Times New Roman"/>
            </a:endParaRPr>
          </a:p>
          <a:p>
            <a:pPr indent="-304800" lvl="0" marL="647700" rtl="0" algn="l">
              <a:lnSpc>
                <a:spcPct val="115000"/>
              </a:lnSpc>
              <a:spcBef>
                <a:spcPts val="2000"/>
              </a:spcBef>
              <a:spcAft>
                <a:spcPts val="0"/>
              </a:spcAft>
              <a:buClr>
                <a:srgbClr val="51565E"/>
              </a:buClr>
              <a:buSzPts val="1200"/>
              <a:buFont typeface="Roboto"/>
              <a:buChar char="●"/>
            </a:pPr>
            <a:r>
              <a:rPr lang="en-US" sz="1600">
                <a:solidFill>
                  <a:schemeClr val="dk1"/>
                </a:solidFill>
                <a:highlight>
                  <a:srgbClr val="FFFFFF"/>
                </a:highlight>
                <a:latin typeface="Times New Roman"/>
                <a:ea typeface="Times New Roman"/>
                <a:cs typeface="Times New Roman"/>
                <a:sym typeface="Times New Roman"/>
              </a:rPr>
              <a:t>This process of translation is also known as one-to-one NAT, used generally for private network connections.</a:t>
            </a:r>
            <a:endParaRPr sz="1600">
              <a:solidFill>
                <a:schemeClr val="dk1"/>
              </a:solidFill>
              <a:highlight>
                <a:srgbClr val="FFFFFF"/>
              </a:highlight>
              <a:latin typeface="Times New Roman"/>
              <a:ea typeface="Times New Roman"/>
              <a:cs typeface="Times New Roman"/>
              <a:sym typeface="Times New Roman"/>
            </a:endParaRPr>
          </a:p>
          <a:p>
            <a:pPr indent="-228600" lvl="0" marL="647700" rtl="0" algn="l">
              <a:lnSpc>
                <a:spcPct val="115000"/>
              </a:lnSpc>
              <a:spcBef>
                <a:spcPts val="0"/>
              </a:spcBef>
              <a:spcAft>
                <a:spcPts val="0"/>
              </a:spcAft>
              <a:buClr>
                <a:srgbClr val="51565E"/>
              </a:buClr>
              <a:buSzPts val="1200"/>
              <a:buFont typeface="Roboto"/>
              <a:buNone/>
            </a:pPr>
            <a:r>
              <a:t/>
            </a:r>
            <a:endParaRPr sz="16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1600">
              <a:solidFill>
                <a:schemeClr val="dk1"/>
              </a:solidFill>
              <a:latin typeface="Times New Roman"/>
              <a:ea typeface="Times New Roman"/>
              <a:cs typeface="Times New Roman"/>
              <a:sym typeface="Times New Roman"/>
            </a:endParaRPr>
          </a:p>
        </p:txBody>
      </p:sp>
      <p:pic>
        <p:nvPicPr>
          <p:cNvPr id="127" name="Google Shape;127;p13"/>
          <p:cNvPicPr preferRelativeResize="0"/>
          <p:nvPr/>
        </p:nvPicPr>
        <p:blipFill rotWithShape="1">
          <a:blip r:embed="rId3">
            <a:alphaModFix/>
          </a:blip>
          <a:srcRect b="0" l="0" r="0" t="0"/>
          <a:stretch/>
        </p:blipFill>
        <p:spPr>
          <a:xfrm>
            <a:off x="1533150" y="3374413"/>
            <a:ext cx="5905500" cy="134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solidFill>
                  <a:srgbClr val="51565E"/>
                </a:solidFill>
                <a:highlight>
                  <a:srgbClr val="FFFFFF"/>
                </a:highlight>
                <a:latin typeface="Roboto"/>
                <a:ea typeface="Roboto"/>
                <a:cs typeface="Roboto"/>
                <a:sym typeface="Roboto"/>
              </a:rPr>
              <a:t>Dynamic NAT -</a:t>
            </a:r>
            <a:endParaRPr/>
          </a:p>
        </p:txBody>
      </p:sp>
      <p:sp>
        <p:nvSpPr>
          <p:cNvPr id="133" name="Google Shape;13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04800" lvl="0" marL="647700" rtl="0" algn="l">
              <a:lnSpc>
                <a:spcPct val="115000"/>
              </a:lnSpc>
              <a:spcBef>
                <a:spcPts val="0"/>
              </a:spcBef>
              <a:spcAft>
                <a:spcPts val="0"/>
              </a:spcAft>
              <a:buClr>
                <a:srgbClr val="51565E"/>
              </a:buClr>
              <a:buSzPts val="1200"/>
              <a:buFont typeface="Roboto"/>
              <a:buChar char="●"/>
            </a:pPr>
            <a:r>
              <a:rPr lang="en-US" sz="1200">
                <a:solidFill>
                  <a:srgbClr val="51565E"/>
                </a:solidFill>
                <a:highlight>
                  <a:srgbClr val="FFFFFF"/>
                </a:highlight>
                <a:latin typeface="Roboto"/>
                <a:ea typeface="Roboto"/>
                <a:cs typeface="Roboto"/>
                <a:sym typeface="Roboto"/>
              </a:rPr>
              <a:t>For this NAT translation process, </a:t>
            </a:r>
            <a:r>
              <a:rPr lang="en-US" sz="1200">
                <a:solidFill>
                  <a:srgbClr val="FF0000"/>
                </a:solidFill>
                <a:highlight>
                  <a:srgbClr val="FFFFFF"/>
                </a:highlight>
                <a:latin typeface="Roboto"/>
                <a:ea typeface="Roboto"/>
                <a:cs typeface="Roboto"/>
                <a:sym typeface="Roboto"/>
              </a:rPr>
              <a:t>the private network address is converted to a public IP address by choosing it from a pool of public IP addresses </a:t>
            </a:r>
            <a:r>
              <a:rPr lang="en-US" sz="1200">
                <a:solidFill>
                  <a:srgbClr val="51565E"/>
                </a:solidFill>
                <a:highlight>
                  <a:srgbClr val="FFFFFF"/>
                </a:highlight>
                <a:latin typeface="Roboto"/>
                <a:ea typeface="Roboto"/>
                <a:cs typeface="Roboto"/>
                <a:sym typeface="Roboto"/>
              </a:rPr>
              <a:t>available to the network model.</a:t>
            </a:r>
            <a:endParaRPr sz="1200">
              <a:solidFill>
                <a:srgbClr val="51565E"/>
              </a:solidFill>
              <a:highlight>
                <a:srgbClr val="FFFFFF"/>
              </a:highlight>
              <a:latin typeface="Roboto"/>
              <a:ea typeface="Roboto"/>
              <a:cs typeface="Roboto"/>
              <a:sym typeface="Roboto"/>
            </a:endParaRPr>
          </a:p>
          <a:p>
            <a:pPr indent="0" lvl="0" marL="0" rtl="0" algn="l">
              <a:lnSpc>
                <a:spcPct val="115000"/>
              </a:lnSpc>
              <a:spcBef>
                <a:spcPts val="2300"/>
              </a:spcBef>
              <a:spcAft>
                <a:spcPts val="1200"/>
              </a:spcAft>
              <a:buSzPts val="1800"/>
              <a:buNone/>
            </a:pPr>
            <a:r>
              <a:t/>
            </a:r>
            <a:endParaRPr/>
          </a:p>
        </p:txBody>
      </p:sp>
      <p:pic>
        <p:nvPicPr>
          <p:cNvPr id="134" name="Google Shape;134;p14"/>
          <p:cNvPicPr preferRelativeResize="0"/>
          <p:nvPr/>
        </p:nvPicPr>
        <p:blipFill rotWithShape="1">
          <a:blip r:embed="rId3">
            <a:alphaModFix/>
          </a:blip>
          <a:srcRect b="0" l="0" r="0" t="0"/>
          <a:stretch/>
        </p:blipFill>
        <p:spPr>
          <a:xfrm>
            <a:off x="1625388" y="2297038"/>
            <a:ext cx="6086475" cy="200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solidFill>
                  <a:srgbClr val="51565E"/>
                </a:solidFill>
                <a:highlight>
                  <a:srgbClr val="FFFFFF"/>
                </a:highlight>
                <a:latin typeface="Roboto"/>
                <a:ea typeface="Roboto"/>
                <a:cs typeface="Roboto"/>
                <a:sym typeface="Roboto"/>
              </a:rPr>
              <a:t>Port Address Translation -</a:t>
            </a:r>
            <a:endParaRPr/>
          </a:p>
        </p:txBody>
      </p:sp>
      <p:sp>
        <p:nvSpPr>
          <p:cNvPr id="140" name="Google Shape;14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04800" lvl="0" marL="647700" rtl="0" algn="l">
              <a:lnSpc>
                <a:spcPct val="115000"/>
              </a:lnSpc>
              <a:spcBef>
                <a:spcPts val="0"/>
              </a:spcBef>
              <a:spcAft>
                <a:spcPts val="0"/>
              </a:spcAft>
              <a:buClr>
                <a:srgbClr val="51565E"/>
              </a:buClr>
              <a:buSzPts val="1200"/>
              <a:buFont typeface="Roboto"/>
              <a:buChar char="●"/>
            </a:pPr>
            <a:r>
              <a:rPr lang="en-US" sz="1200">
                <a:solidFill>
                  <a:srgbClr val="51565E"/>
                </a:solidFill>
                <a:highlight>
                  <a:srgbClr val="FFFFFF"/>
                </a:highlight>
                <a:latin typeface="Roboto"/>
                <a:ea typeface="Roboto"/>
                <a:cs typeface="Roboto"/>
                <a:sym typeface="Roboto"/>
              </a:rPr>
              <a:t>This translation process is configured </a:t>
            </a:r>
            <a:r>
              <a:rPr lang="en-US" sz="1200">
                <a:solidFill>
                  <a:srgbClr val="FF0000"/>
                </a:solidFill>
                <a:highlight>
                  <a:srgbClr val="FFFFFF"/>
                </a:highlight>
                <a:latin typeface="Roboto"/>
                <a:ea typeface="Roboto"/>
                <a:cs typeface="Roboto"/>
                <a:sym typeface="Roboto"/>
              </a:rPr>
              <a:t>to convert all the private IP addresses available to a single public IP address, but with a different port number assigned to each of the public addresses</a:t>
            </a:r>
            <a:r>
              <a:rPr lang="en-US" sz="1200">
                <a:solidFill>
                  <a:srgbClr val="51565E"/>
                </a:solidFill>
                <a:highlight>
                  <a:srgbClr val="FFFFFF"/>
                </a:highlight>
                <a:latin typeface="Roboto"/>
                <a:ea typeface="Roboto"/>
                <a:cs typeface="Roboto"/>
                <a:sym typeface="Roboto"/>
              </a:rPr>
              <a:t>.</a:t>
            </a:r>
            <a:endParaRPr/>
          </a:p>
          <a:p>
            <a:pPr indent="-304800" lvl="0" marL="647700" rtl="0" algn="l">
              <a:lnSpc>
                <a:spcPct val="115000"/>
              </a:lnSpc>
              <a:spcBef>
                <a:spcPts val="0"/>
              </a:spcBef>
              <a:spcAft>
                <a:spcPts val="0"/>
              </a:spcAft>
              <a:buClr>
                <a:srgbClr val="51565E"/>
              </a:buClr>
              <a:buSzPts val="1200"/>
              <a:buFont typeface="Roboto"/>
              <a:buChar char="●"/>
            </a:pPr>
            <a:r>
              <a:rPr lang="en-US" sz="1200">
                <a:solidFill>
                  <a:srgbClr val="51565E"/>
                </a:solidFill>
                <a:highlight>
                  <a:srgbClr val="FFFFFF"/>
                </a:highlight>
                <a:latin typeface="Roboto"/>
                <a:ea typeface="Roboto"/>
                <a:cs typeface="Roboto"/>
                <a:sym typeface="Roboto"/>
              </a:rPr>
              <a:t> Due to the process of translation, it is also known as NAT Overload.</a:t>
            </a:r>
            <a:endParaRPr sz="1200">
              <a:solidFill>
                <a:srgbClr val="51565E"/>
              </a:solidFill>
              <a:highlight>
                <a:srgbClr val="FFFFFF"/>
              </a:highlight>
              <a:latin typeface="Roboto"/>
              <a:ea typeface="Roboto"/>
              <a:cs typeface="Roboto"/>
              <a:sym typeface="Roboto"/>
            </a:endParaRPr>
          </a:p>
          <a:p>
            <a:pPr indent="0" lvl="0" marL="0" rtl="0" algn="l">
              <a:lnSpc>
                <a:spcPct val="115000"/>
              </a:lnSpc>
              <a:spcBef>
                <a:spcPts val="2300"/>
              </a:spcBef>
              <a:spcAft>
                <a:spcPts val="1200"/>
              </a:spcAft>
              <a:buSzPts val="1800"/>
              <a:buNone/>
            </a:pPr>
            <a:r>
              <a:t/>
            </a:r>
            <a:endParaRPr/>
          </a:p>
        </p:txBody>
      </p:sp>
      <p:pic>
        <p:nvPicPr>
          <p:cNvPr id="141" name="Google Shape;141;p15"/>
          <p:cNvPicPr preferRelativeResize="0"/>
          <p:nvPr/>
        </p:nvPicPr>
        <p:blipFill rotWithShape="1">
          <a:blip r:embed="rId3">
            <a:alphaModFix/>
          </a:blip>
          <a:srcRect b="0" l="0" r="0" t="0"/>
          <a:stretch/>
        </p:blipFill>
        <p:spPr>
          <a:xfrm>
            <a:off x="1473988" y="2920600"/>
            <a:ext cx="5895975" cy="112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Network address translation</a:t>
            </a:r>
            <a:br>
              <a:rPr lang="en-US"/>
            </a:br>
            <a:br>
              <a:rPr lang="en-US"/>
            </a:br>
            <a:endParaRPr/>
          </a:p>
        </p:txBody>
      </p:sp>
      <p:sp>
        <p:nvSpPr>
          <p:cNvPr id="60" name="Google Shape;6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solidFill>
                  <a:srgbClr val="333333"/>
                </a:solidFill>
                <a:highlight>
                  <a:srgbClr val="FFFFFF"/>
                </a:highlight>
              </a:rPr>
              <a:t>Network Address Translation (NAT) is a service that is used in </a:t>
            </a:r>
            <a:r>
              <a:rPr lang="en-US">
                <a:solidFill>
                  <a:srgbClr val="FF0000"/>
                </a:solidFill>
                <a:highlight>
                  <a:srgbClr val="FFFFFF"/>
                </a:highlight>
              </a:rPr>
              <a:t>routers or firewall</a:t>
            </a:r>
            <a:endParaRPr/>
          </a:p>
          <a:p>
            <a:pPr indent="-22860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SzPts val="1800"/>
              <a:buChar char="●"/>
            </a:pPr>
            <a:r>
              <a:rPr b="1" lang="en-US">
                <a:solidFill>
                  <a:schemeClr val="dk1"/>
                </a:solidFill>
                <a:highlight>
                  <a:srgbClr val="FDFDFD"/>
                </a:highlight>
                <a:latin typeface="Roboto"/>
                <a:ea typeface="Roboto"/>
                <a:cs typeface="Roboto"/>
                <a:sym typeface="Roboto"/>
              </a:rPr>
              <a:t>Address Translation (NAT)</a:t>
            </a:r>
            <a:r>
              <a:rPr lang="en-US">
                <a:solidFill>
                  <a:schemeClr val="dk1"/>
                </a:solidFill>
                <a:highlight>
                  <a:srgbClr val="FDFDFD"/>
                </a:highlight>
                <a:latin typeface="Roboto"/>
                <a:ea typeface="Roboto"/>
                <a:cs typeface="Roboto"/>
                <a:sym typeface="Roboto"/>
              </a:rPr>
              <a:t> is a process in which one or more </a:t>
            </a:r>
            <a:r>
              <a:rPr lang="en-US">
                <a:solidFill>
                  <a:srgbClr val="FF0000"/>
                </a:solidFill>
                <a:highlight>
                  <a:srgbClr val="FDFDFD"/>
                </a:highlight>
                <a:latin typeface="Roboto"/>
                <a:ea typeface="Roboto"/>
                <a:cs typeface="Roboto"/>
                <a:sym typeface="Roboto"/>
              </a:rPr>
              <a:t>local IP address(private ip address) is translated into one or more Global IP address </a:t>
            </a:r>
            <a:r>
              <a:rPr lang="en-US">
                <a:solidFill>
                  <a:schemeClr val="dk1"/>
                </a:solidFill>
                <a:highlight>
                  <a:srgbClr val="FDFDFD"/>
                </a:highlight>
                <a:latin typeface="Roboto"/>
                <a:ea typeface="Roboto"/>
                <a:cs typeface="Roboto"/>
                <a:sym typeface="Roboto"/>
              </a:rPr>
              <a:t>and vice versa in order to provide Internet access to the local hosts.</a:t>
            </a:r>
            <a:endParaRPr/>
          </a:p>
          <a:p>
            <a:pPr indent="-228600" lvl="0" marL="457200" rtl="0" algn="l">
              <a:lnSpc>
                <a:spcPct val="115000"/>
              </a:lnSpc>
              <a:spcBef>
                <a:spcPts val="0"/>
              </a:spcBef>
              <a:spcAft>
                <a:spcPts val="0"/>
              </a:spcAft>
              <a:buSzPts val="1800"/>
              <a:buNone/>
            </a:pPr>
            <a:r>
              <a:t/>
            </a:r>
            <a:endParaRPr>
              <a:solidFill>
                <a:schemeClr val="dk1"/>
              </a:solidFill>
              <a:highlight>
                <a:srgbClr val="FDFDFD"/>
              </a:highlight>
              <a:latin typeface="Roboto"/>
              <a:ea typeface="Roboto"/>
              <a:cs typeface="Roboto"/>
              <a:sym typeface="Roboto"/>
            </a:endParaRPr>
          </a:p>
          <a:p>
            <a:pPr indent="-342900" lvl="0" marL="457200" rtl="0" algn="l">
              <a:lnSpc>
                <a:spcPct val="115000"/>
              </a:lnSpc>
              <a:spcBef>
                <a:spcPts val="0"/>
              </a:spcBef>
              <a:spcAft>
                <a:spcPts val="0"/>
              </a:spcAft>
              <a:buSzPts val="1800"/>
              <a:buChar char="●"/>
            </a:pPr>
            <a:r>
              <a:rPr lang="en-US">
                <a:solidFill>
                  <a:schemeClr val="dk1"/>
                </a:solidFill>
                <a:highlight>
                  <a:srgbClr val="FFFFFF"/>
                </a:highlight>
                <a:latin typeface="Roboto"/>
                <a:ea typeface="Roboto"/>
                <a:cs typeface="Roboto"/>
                <a:sym typeface="Roboto"/>
              </a:rPr>
              <a:t>Translation (NAT), is a method designed to </a:t>
            </a:r>
            <a:r>
              <a:rPr lang="en-US">
                <a:solidFill>
                  <a:srgbClr val="FF0000"/>
                </a:solidFill>
                <a:highlight>
                  <a:srgbClr val="FFFFFF"/>
                </a:highlight>
                <a:latin typeface="Roboto"/>
                <a:ea typeface="Roboto"/>
                <a:cs typeface="Roboto"/>
                <a:sym typeface="Roboto"/>
              </a:rPr>
              <a:t>conserve</a:t>
            </a:r>
            <a:r>
              <a:rPr lang="en-US">
                <a:solidFill>
                  <a:srgbClr val="FF0000"/>
                </a:solidFill>
                <a:highlight>
                  <a:srgbClr val="FFFFFF"/>
                </a:highlight>
                <a:uFill>
                  <a:noFill/>
                </a:uFill>
                <a:latin typeface="Roboto"/>
                <a:ea typeface="Roboto"/>
                <a:cs typeface="Roboto"/>
                <a:sym typeface="Roboto"/>
                <a:hlinkClick r:id="rId3">
                  <a:extLst>
                    <a:ext uri="{A12FA001-AC4F-418D-AE19-62706E023703}">
                      <ahyp:hlinkClr val="tx"/>
                    </a:ext>
                  </a:extLst>
                </a:hlinkClick>
              </a:rPr>
              <a:t> IP addresses</a:t>
            </a:r>
            <a:r>
              <a:rPr lang="en-US">
                <a:solidFill>
                  <a:srgbClr val="FF0000"/>
                </a:solidFill>
                <a:highlight>
                  <a:srgbClr val="FFFFFF"/>
                </a:highlight>
                <a:latin typeface="Roboto"/>
                <a:ea typeface="Roboto"/>
                <a:cs typeface="Roboto"/>
                <a:sym typeface="Roboto"/>
              </a:rPr>
              <a:t> in a private network</a:t>
            </a:r>
            <a:r>
              <a:rPr lang="en-US">
                <a:solidFill>
                  <a:schemeClr val="dk1"/>
                </a:solidFill>
                <a:highlight>
                  <a:srgbClr val="FFFFFF"/>
                </a:highlight>
                <a:latin typeface="Roboto"/>
                <a:ea typeface="Roboto"/>
                <a:cs typeface="Roboto"/>
                <a:sym typeface="Roboto"/>
              </a:rPr>
              <a:t>, by using a unique IP address to represent the whole private network to access internet services for the network model</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500"/>
                                        <p:tgtEl>
                                          <p:spTgt spid="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500"/>
                                        <p:tgtEl>
                                          <p:spTgt spid="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500"/>
                                        <p:tgtEl>
                                          <p:spTgt spid="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500"/>
                                        <p:tgtEl>
                                          <p:spTgt spid="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500"/>
                                        <p:tgtEl>
                                          <p:spTgt spid="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Network address translation</a:t>
            </a:r>
            <a:br>
              <a:rPr lang="en-US"/>
            </a:br>
            <a:br>
              <a:rPr lang="en-US"/>
            </a:b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US">
                <a:solidFill>
                  <a:srgbClr val="333333"/>
                </a:solidFill>
                <a:highlight>
                  <a:srgbClr val="FFFFFF"/>
                </a:highlight>
              </a:rPr>
              <a:t>Network Address Translation (NAT) is a service that is used in routers</a:t>
            </a:r>
            <a:endParaRPr>
              <a:solidFill>
                <a:schemeClr val="dk1"/>
              </a:solidFill>
            </a:endParaRPr>
          </a:p>
          <a:p>
            <a:pPr indent="-342900" lvl="0" marL="457200" rtl="0" algn="l">
              <a:lnSpc>
                <a:spcPct val="115000"/>
              </a:lnSpc>
              <a:spcBef>
                <a:spcPts val="0"/>
              </a:spcBef>
              <a:spcAft>
                <a:spcPts val="0"/>
              </a:spcAft>
              <a:buSzPts val="1800"/>
              <a:buChar char="●"/>
            </a:pPr>
            <a:r>
              <a:rPr lang="en-US">
                <a:solidFill>
                  <a:schemeClr val="dk1"/>
                </a:solidFill>
              </a:rPr>
              <a:t>Its purpose is to translate a set of IP addresses to another set of IP addresses </a:t>
            </a:r>
            <a:endParaRPr/>
          </a:p>
          <a:p>
            <a:pPr indent="-342900" lvl="0" marL="457200" rtl="0" algn="l">
              <a:lnSpc>
                <a:spcPct val="115000"/>
              </a:lnSpc>
              <a:spcBef>
                <a:spcPts val="0"/>
              </a:spcBef>
              <a:spcAft>
                <a:spcPts val="0"/>
              </a:spcAft>
              <a:buSzPts val="1800"/>
              <a:buChar char="●"/>
            </a:pPr>
            <a:r>
              <a:rPr lang="en-US">
                <a:solidFill>
                  <a:schemeClr val="dk1"/>
                </a:solidFill>
              </a:rPr>
              <a:t>help preserve the Limited amount of IP version 4 public IP addresses that we have available around the world</a:t>
            </a:r>
            <a:endParaRPr/>
          </a:p>
          <a:p>
            <a:pPr indent="-342900" lvl="0" marL="457200" rtl="0" algn="l">
              <a:lnSpc>
                <a:spcPct val="115000"/>
              </a:lnSpc>
              <a:spcBef>
                <a:spcPts val="0"/>
              </a:spcBef>
              <a:spcAft>
                <a:spcPts val="0"/>
              </a:spcAft>
              <a:buSzPts val="1800"/>
              <a:buChar char="●"/>
            </a:pPr>
            <a:r>
              <a:rPr lang="en-US">
                <a:solidFill>
                  <a:schemeClr val="dk1"/>
                </a:solidFill>
              </a:rPr>
              <a:t>When the IP version 4 address was created engineers didn't realize how big the internet will become</a:t>
            </a:r>
            <a:endParaRPr/>
          </a:p>
          <a:p>
            <a:pPr indent="-342900" lvl="0" marL="457200" rtl="0" algn="l">
              <a:lnSpc>
                <a:spcPct val="115000"/>
              </a:lnSpc>
              <a:spcBef>
                <a:spcPts val="0"/>
              </a:spcBef>
              <a:spcAft>
                <a:spcPts val="0"/>
              </a:spcAft>
              <a:buSzPts val="1800"/>
              <a:buChar char="●"/>
            </a:pPr>
            <a:r>
              <a:rPr lang="en-US">
                <a:solidFill>
                  <a:schemeClr val="dk1"/>
                </a:solidFill>
              </a:rPr>
              <a:t>Because even though there were over 4 billion IP version 4 addresses available  the engineers thought that that would be enough, but obviously they were wrong</a:t>
            </a:r>
            <a:endParaRPr/>
          </a:p>
          <a:p>
            <a:pPr indent="-342900" lvl="0" marL="457200" rtl="0" algn="l">
              <a:lnSpc>
                <a:spcPct val="115000"/>
              </a:lnSpc>
              <a:spcBef>
                <a:spcPts val="0"/>
              </a:spcBef>
              <a:spcAft>
                <a:spcPts val="0"/>
              </a:spcAft>
              <a:buSzPts val="1800"/>
              <a:buChar char="●"/>
            </a:pPr>
            <a:r>
              <a:rPr lang="en-US">
                <a:solidFill>
                  <a:schemeClr val="dk1"/>
                </a:solidFill>
              </a:rPr>
              <a:t>so in order to prevent a shortage of public IP version 4 addresses engineers developed private IP addresses and network address translation</a:t>
            </a:r>
            <a:endParaRPr/>
          </a:p>
          <a:p>
            <a:pPr indent="-228600" lvl="0" marL="457200" rtl="0" algn="l">
              <a:lnSpc>
                <a:spcPct val="115000"/>
              </a:lnSpc>
              <a:spcBef>
                <a:spcPts val="0"/>
              </a:spcBef>
              <a:spcAft>
                <a:spcPts val="0"/>
              </a:spcAft>
              <a:buSzPts val="1800"/>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5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5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500"/>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500"/>
                                        <p:tgtEl>
                                          <p:spTgt spid="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500"/>
                                        <p:tgtEl>
                                          <p:spTgt spid="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500"/>
                                        <p:tgtEl>
                                          <p:spTgt spid="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500"/>
                                        <p:tgtEl>
                                          <p:spTgt spid="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121187"/>
            <a:ext cx="8520600" cy="440674"/>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Network address translation</a:t>
            </a:r>
            <a:br>
              <a:rPr lang="en-US"/>
            </a:br>
            <a:br>
              <a:rPr lang="en-US"/>
            </a:br>
            <a:endParaRPr/>
          </a:p>
        </p:txBody>
      </p:sp>
      <p:sp>
        <p:nvSpPr>
          <p:cNvPr id="72" name="Google Shape;72;p4"/>
          <p:cNvSpPr txBox="1"/>
          <p:nvPr>
            <p:ph idx="1" type="body"/>
          </p:nvPr>
        </p:nvSpPr>
        <p:spPr>
          <a:xfrm>
            <a:off x="311700" y="782198"/>
            <a:ext cx="8520600" cy="3786677"/>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lang="en-US">
                <a:solidFill>
                  <a:schemeClr val="dk1"/>
                </a:solidFill>
              </a:rPr>
              <a:t>There are two different types of IP version 4 addresses</a:t>
            </a:r>
            <a:endParaRPr/>
          </a:p>
          <a:p>
            <a:pPr indent="-317500" lvl="1" marL="914400" rtl="0" algn="l">
              <a:lnSpc>
                <a:spcPct val="115000"/>
              </a:lnSpc>
              <a:spcBef>
                <a:spcPts val="0"/>
              </a:spcBef>
              <a:spcAft>
                <a:spcPts val="0"/>
              </a:spcAft>
              <a:buSzPts val="1400"/>
              <a:buFont typeface="Arial"/>
              <a:buAutoNum type="arabicPeriod"/>
            </a:pPr>
            <a:r>
              <a:rPr lang="en-US">
                <a:solidFill>
                  <a:schemeClr val="dk1"/>
                </a:solidFill>
              </a:rPr>
              <a:t>Public </a:t>
            </a:r>
            <a:endParaRPr>
              <a:solidFill>
                <a:schemeClr val="dk1"/>
              </a:solidFill>
            </a:endParaRPr>
          </a:p>
          <a:p>
            <a:pPr indent="-317500" lvl="1" marL="914400" rtl="0" algn="l">
              <a:lnSpc>
                <a:spcPct val="115000"/>
              </a:lnSpc>
              <a:spcBef>
                <a:spcPts val="0"/>
              </a:spcBef>
              <a:spcAft>
                <a:spcPts val="0"/>
              </a:spcAft>
              <a:buSzPts val="1400"/>
              <a:buFont typeface="Arial"/>
              <a:buAutoNum type="arabicPeriod"/>
            </a:pPr>
            <a:r>
              <a:rPr lang="en-US">
                <a:solidFill>
                  <a:schemeClr val="dk1"/>
                </a:solidFill>
              </a:rPr>
              <a:t>Private IP address</a:t>
            </a:r>
            <a:endParaRPr/>
          </a:p>
          <a:p>
            <a:pPr indent="-342900" lvl="0" marL="457200" rtl="0" algn="l">
              <a:lnSpc>
                <a:spcPct val="115000"/>
              </a:lnSpc>
              <a:spcBef>
                <a:spcPts val="0"/>
              </a:spcBef>
              <a:spcAft>
                <a:spcPts val="0"/>
              </a:spcAft>
              <a:buSzPts val="1800"/>
              <a:buFont typeface="Arial"/>
              <a:buChar char="•"/>
            </a:pPr>
            <a:r>
              <a:rPr lang="en-US">
                <a:solidFill>
                  <a:srgbClr val="FF0000"/>
                </a:solidFill>
              </a:rPr>
              <a:t>Public IP address</a:t>
            </a:r>
            <a:endParaRPr/>
          </a:p>
          <a:p>
            <a:pPr indent="-317500" lvl="1" marL="914400" rtl="0" algn="l">
              <a:lnSpc>
                <a:spcPct val="115000"/>
              </a:lnSpc>
              <a:spcBef>
                <a:spcPts val="0"/>
              </a:spcBef>
              <a:spcAft>
                <a:spcPts val="0"/>
              </a:spcAft>
              <a:buSzPts val="1400"/>
              <a:buFont typeface="Arial"/>
              <a:buChar char="•"/>
            </a:pPr>
            <a:r>
              <a:rPr lang="en-US">
                <a:solidFill>
                  <a:schemeClr val="dk1"/>
                </a:solidFill>
              </a:rPr>
              <a:t>Public IP addresses are publicly registered on the Internet .</a:t>
            </a:r>
            <a:endParaRPr/>
          </a:p>
          <a:p>
            <a:pPr indent="-317500" lvl="1" marL="914400" rtl="0" algn="l">
              <a:lnSpc>
                <a:spcPct val="115000"/>
              </a:lnSpc>
              <a:spcBef>
                <a:spcPts val="0"/>
              </a:spcBef>
              <a:spcAft>
                <a:spcPts val="0"/>
              </a:spcAft>
              <a:buSzPts val="1400"/>
              <a:buFont typeface="Arial"/>
              <a:buChar char="•"/>
            </a:pPr>
            <a:r>
              <a:rPr lang="en-US">
                <a:solidFill>
                  <a:schemeClr val="dk1"/>
                </a:solidFill>
              </a:rPr>
              <a:t>To access internet  public IP address is required </a:t>
            </a:r>
            <a:endParaRPr/>
          </a:p>
          <a:p>
            <a:pPr indent="-317500" lvl="1" marL="914400" rtl="0" algn="l">
              <a:lnSpc>
                <a:spcPct val="115000"/>
              </a:lnSpc>
              <a:spcBef>
                <a:spcPts val="0"/>
              </a:spcBef>
              <a:spcAft>
                <a:spcPts val="0"/>
              </a:spcAft>
              <a:buSzPts val="1400"/>
              <a:buFont typeface="Arial"/>
              <a:buChar char="•"/>
            </a:pPr>
            <a:r>
              <a:rPr lang="en-US">
                <a:solidFill>
                  <a:schemeClr val="dk1"/>
                </a:solidFill>
              </a:rPr>
              <a:t>There are approximately 4 billion public IP addresses available and  are limited</a:t>
            </a:r>
            <a:endParaRPr/>
          </a:p>
          <a:p>
            <a:pPr indent="-342900" lvl="0" marL="457200" rtl="0" algn="l">
              <a:lnSpc>
                <a:spcPct val="115000"/>
              </a:lnSpc>
              <a:spcBef>
                <a:spcPts val="0"/>
              </a:spcBef>
              <a:spcAft>
                <a:spcPts val="0"/>
              </a:spcAft>
              <a:buSzPts val="1800"/>
              <a:buFont typeface="Arial"/>
              <a:buChar char="•"/>
            </a:pPr>
            <a:r>
              <a:rPr lang="en-US">
                <a:solidFill>
                  <a:srgbClr val="FF0000"/>
                </a:solidFill>
              </a:rPr>
              <a:t>Private IP addresses </a:t>
            </a:r>
            <a:endParaRPr>
              <a:solidFill>
                <a:srgbClr val="FF0000"/>
              </a:solidFill>
            </a:endParaRPr>
          </a:p>
          <a:p>
            <a:pPr indent="-317500" lvl="1" marL="914400" rtl="0" algn="l">
              <a:lnSpc>
                <a:spcPct val="115000"/>
              </a:lnSpc>
              <a:spcBef>
                <a:spcPts val="0"/>
              </a:spcBef>
              <a:spcAft>
                <a:spcPts val="0"/>
              </a:spcAft>
              <a:buSzPts val="1400"/>
              <a:buFont typeface="Arial"/>
              <a:buChar char="•"/>
            </a:pPr>
            <a:r>
              <a:rPr lang="en-US">
                <a:solidFill>
                  <a:schemeClr val="dk1"/>
                </a:solidFill>
              </a:rPr>
              <a:t>Private IP addresses are not publicly registered. </a:t>
            </a:r>
            <a:endParaRPr>
              <a:solidFill>
                <a:schemeClr val="dk1"/>
              </a:solidFill>
            </a:endParaRPr>
          </a:p>
          <a:p>
            <a:pPr indent="-317500" lvl="1" marL="914400" rtl="0" algn="l">
              <a:lnSpc>
                <a:spcPct val="115000"/>
              </a:lnSpc>
              <a:spcBef>
                <a:spcPts val="0"/>
              </a:spcBef>
              <a:spcAft>
                <a:spcPts val="0"/>
              </a:spcAft>
              <a:buSzPts val="1400"/>
              <a:buFont typeface="Arial"/>
              <a:buChar char="•"/>
            </a:pPr>
            <a:r>
              <a:rPr lang="en-US">
                <a:solidFill>
                  <a:schemeClr val="dk1"/>
                </a:solidFill>
              </a:rPr>
              <a:t>Cannot access the internet with a private IP</a:t>
            </a:r>
            <a:endParaRPr/>
          </a:p>
          <a:p>
            <a:pPr indent="-317500" lvl="1" marL="914400" rtl="0" algn="l">
              <a:lnSpc>
                <a:spcPct val="115000"/>
              </a:lnSpc>
              <a:spcBef>
                <a:spcPts val="0"/>
              </a:spcBef>
              <a:spcAft>
                <a:spcPts val="0"/>
              </a:spcAft>
              <a:buSzPts val="1400"/>
              <a:buFont typeface="Arial"/>
              <a:buChar char="•"/>
            </a:pPr>
            <a:r>
              <a:rPr lang="en-US">
                <a:solidFill>
                  <a:schemeClr val="dk1"/>
                </a:solidFill>
              </a:rPr>
              <a:t>Private IP addresses are only used internally such as inside a home or business</a:t>
            </a:r>
            <a:endParaRPr/>
          </a:p>
          <a:p>
            <a:pPr indent="-317500" lvl="1" marL="914400" rtl="0" algn="l">
              <a:lnSpc>
                <a:spcPct val="115000"/>
              </a:lnSpc>
              <a:spcBef>
                <a:spcPts val="0"/>
              </a:spcBef>
              <a:spcAft>
                <a:spcPts val="0"/>
              </a:spcAft>
              <a:buSzPts val="1400"/>
              <a:buFont typeface="Arial"/>
              <a:buChar char="•"/>
            </a:pPr>
            <a:r>
              <a:rPr lang="en-US">
                <a:solidFill>
                  <a:schemeClr val="dk1"/>
                </a:solidFill>
              </a:rPr>
              <a:t>They are not used out on the public Internet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5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5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5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5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500"/>
                                        <p:tgtEl>
                                          <p:spTgt spid="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500"/>
                                        <p:tgtEl>
                                          <p:spTgt spid="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animEffect filter="fade" transition="in">
                                      <p:cBhvr>
                                        <p:cTn dur="500"/>
                                        <p:tgtEl>
                                          <p:spTgt spid="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7" st="7"/>
                                            </p:txEl>
                                          </p:spTgt>
                                        </p:tgtEl>
                                        <p:attrNameLst>
                                          <p:attrName>style.visibility</p:attrName>
                                        </p:attrNameLst>
                                      </p:cBhvr>
                                      <p:to>
                                        <p:strVal val="visible"/>
                                      </p:to>
                                    </p:set>
                                    <p:animEffect filter="fade" transition="in">
                                      <p:cBhvr>
                                        <p:cTn dur="500"/>
                                        <p:tgtEl>
                                          <p:spTgt spid="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8" st="8"/>
                                            </p:txEl>
                                          </p:spTgt>
                                        </p:tgtEl>
                                        <p:attrNameLst>
                                          <p:attrName>style.visibility</p:attrName>
                                        </p:attrNameLst>
                                      </p:cBhvr>
                                      <p:to>
                                        <p:strVal val="visible"/>
                                      </p:to>
                                    </p:set>
                                    <p:animEffect filter="fade" transition="in">
                                      <p:cBhvr>
                                        <p:cTn dur="500"/>
                                        <p:tgtEl>
                                          <p:spTgt spid="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9" st="9"/>
                                            </p:txEl>
                                          </p:spTgt>
                                        </p:tgtEl>
                                        <p:attrNameLst>
                                          <p:attrName>style.visibility</p:attrName>
                                        </p:attrNameLst>
                                      </p:cBhvr>
                                      <p:to>
                                        <p:strVal val="visible"/>
                                      </p:to>
                                    </p:set>
                                    <p:animEffect filter="fade" transition="in">
                                      <p:cBhvr>
                                        <p:cTn dur="500"/>
                                        <p:tgtEl>
                                          <p:spTgt spid="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0" st="10"/>
                                            </p:txEl>
                                          </p:spTgt>
                                        </p:tgtEl>
                                        <p:attrNameLst>
                                          <p:attrName>style.visibility</p:attrName>
                                        </p:attrNameLst>
                                      </p:cBhvr>
                                      <p:to>
                                        <p:strVal val="visible"/>
                                      </p:to>
                                    </p:set>
                                    <p:animEffect filter="fade" transition="in">
                                      <p:cBhvr>
                                        <p:cTn dur="500"/>
                                        <p:tgtEl>
                                          <p:spTgt spid="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1" st="11"/>
                                            </p:txEl>
                                          </p:spTgt>
                                        </p:tgtEl>
                                        <p:attrNameLst>
                                          <p:attrName>style.visibility</p:attrName>
                                        </p:attrNameLst>
                                      </p:cBhvr>
                                      <p:to>
                                        <p:strVal val="visible"/>
                                      </p:to>
                                    </p:set>
                                    <p:animEffect filter="fade" transition="in">
                                      <p:cBhvr>
                                        <p:cTn dur="500"/>
                                        <p:tgtEl>
                                          <p:spTgt spid="72">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5"/>
          <p:cNvPicPr preferRelativeResize="0"/>
          <p:nvPr/>
        </p:nvPicPr>
        <p:blipFill rotWithShape="1">
          <a:blip r:embed="rId3">
            <a:alphaModFix/>
          </a:blip>
          <a:srcRect b="0" l="0" r="0" t="0"/>
          <a:stretch/>
        </p:blipFill>
        <p:spPr>
          <a:xfrm>
            <a:off x="143219" y="478076"/>
            <a:ext cx="8560106" cy="45786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Network address translation</a:t>
            </a:r>
            <a:br>
              <a:rPr lang="en-US"/>
            </a:br>
            <a:br>
              <a:rPr lang="en-US"/>
            </a:br>
            <a:endParaRPr/>
          </a:p>
        </p:txBody>
      </p:sp>
      <p:sp>
        <p:nvSpPr>
          <p:cNvPr id="83" name="Google Shape;83;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342900" lvl="0" marL="457200" rtl="0" algn="l">
              <a:lnSpc>
                <a:spcPct val="115000"/>
              </a:lnSpc>
              <a:spcBef>
                <a:spcPts val="0"/>
              </a:spcBef>
              <a:spcAft>
                <a:spcPts val="0"/>
              </a:spcAft>
              <a:buSzPct val="117647"/>
              <a:buFont typeface="Arial"/>
              <a:buChar char="•"/>
            </a:pPr>
            <a:r>
              <a:rPr lang="en-US">
                <a:solidFill>
                  <a:schemeClr val="dk1"/>
                </a:solidFill>
              </a:rPr>
              <a:t>Most homes and businesses are not going to have just one device that needs internet access</a:t>
            </a:r>
            <a:endParaRPr/>
          </a:p>
          <a:p>
            <a:pPr indent="-342900" lvl="0" marL="457200" rtl="0" algn="l">
              <a:lnSpc>
                <a:spcPct val="115000"/>
              </a:lnSpc>
              <a:spcBef>
                <a:spcPts val="0"/>
              </a:spcBef>
              <a:spcAft>
                <a:spcPts val="0"/>
              </a:spcAft>
              <a:buSzPct val="117647"/>
              <a:buFont typeface="Arial"/>
              <a:buChar char="•"/>
            </a:pPr>
            <a:r>
              <a:rPr lang="en-US">
                <a:solidFill>
                  <a:schemeClr val="dk1"/>
                </a:solidFill>
              </a:rPr>
              <a:t>Chances are that they are going to have multiple devices that need access to the Internet</a:t>
            </a:r>
            <a:endParaRPr/>
          </a:p>
          <a:p>
            <a:pPr indent="-342900" lvl="0" marL="457200" rtl="0" algn="l">
              <a:lnSpc>
                <a:spcPct val="115000"/>
              </a:lnSpc>
              <a:spcBef>
                <a:spcPts val="0"/>
              </a:spcBef>
              <a:spcAft>
                <a:spcPts val="0"/>
              </a:spcAft>
              <a:buSzPct val="117647"/>
              <a:buFont typeface="Arial"/>
              <a:buChar char="•"/>
            </a:pPr>
            <a:r>
              <a:rPr lang="en-US">
                <a:solidFill>
                  <a:schemeClr val="dk1"/>
                </a:solidFill>
              </a:rPr>
              <a:t>So those devices need a public IP address if they want to access the Internet </a:t>
            </a:r>
            <a:endParaRPr>
              <a:solidFill>
                <a:schemeClr val="dk1"/>
              </a:solidFill>
            </a:endParaRPr>
          </a:p>
          <a:p>
            <a:pPr indent="-342900" lvl="0" marL="457200" rtl="0" algn="l">
              <a:lnSpc>
                <a:spcPct val="115000"/>
              </a:lnSpc>
              <a:spcBef>
                <a:spcPts val="0"/>
              </a:spcBef>
              <a:spcAft>
                <a:spcPts val="0"/>
              </a:spcAft>
              <a:buSzPct val="117647"/>
              <a:buFont typeface="Arial"/>
              <a:buChar char="•"/>
            </a:pPr>
            <a:r>
              <a:rPr lang="en-US">
                <a:solidFill>
                  <a:schemeClr val="dk1"/>
                </a:solidFill>
              </a:rPr>
              <a:t>You could contact your internet service provider and ask them for these additional public IP addresses for all of your devices</a:t>
            </a:r>
            <a:endParaRPr/>
          </a:p>
          <a:p>
            <a:pPr indent="-342900" lvl="0" marL="457200" rtl="0" algn="l">
              <a:lnSpc>
                <a:spcPct val="115000"/>
              </a:lnSpc>
              <a:spcBef>
                <a:spcPts val="0"/>
              </a:spcBef>
              <a:spcAft>
                <a:spcPts val="0"/>
              </a:spcAft>
              <a:buSzPct val="117647"/>
              <a:buFont typeface="Arial"/>
              <a:buChar char="•"/>
            </a:pPr>
            <a:r>
              <a:rPr lang="en-US">
                <a:solidFill>
                  <a:schemeClr val="dk1"/>
                </a:solidFill>
              </a:rPr>
              <a:t>But it is  more expensive</a:t>
            </a:r>
            <a:endParaRPr/>
          </a:p>
          <a:p>
            <a:pPr indent="-342900" lvl="0" marL="457200" rtl="0" algn="l">
              <a:lnSpc>
                <a:spcPct val="115000"/>
              </a:lnSpc>
              <a:spcBef>
                <a:spcPts val="0"/>
              </a:spcBef>
              <a:spcAft>
                <a:spcPts val="0"/>
              </a:spcAft>
              <a:buSzPct val="117647"/>
              <a:buFont typeface="Arial"/>
              <a:buChar char="•"/>
            </a:pPr>
            <a:r>
              <a:rPr lang="en-US">
                <a:solidFill>
                  <a:schemeClr val="dk1"/>
                </a:solidFill>
              </a:rPr>
              <a:t>It would also be a waste of public IP addresses  </a:t>
            </a:r>
            <a:endParaRPr/>
          </a:p>
          <a:p>
            <a:pPr indent="-342900" lvl="0" marL="457200" rtl="0" algn="l">
              <a:lnSpc>
                <a:spcPct val="115000"/>
              </a:lnSpc>
              <a:spcBef>
                <a:spcPts val="0"/>
              </a:spcBef>
              <a:spcAft>
                <a:spcPts val="0"/>
              </a:spcAft>
              <a:buSzPct val="117647"/>
              <a:buFont typeface="Arial"/>
              <a:buChar char="•"/>
            </a:pPr>
            <a:r>
              <a:rPr lang="en-US">
                <a:solidFill>
                  <a:schemeClr val="dk1"/>
                </a:solidFill>
              </a:rPr>
              <a:t>if every device in the world had their own public IP address we would have ran out of public IP addresses already</a:t>
            </a:r>
            <a:endParaRPr/>
          </a:p>
          <a:p>
            <a:pPr indent="-342900" lvl="0" marL="457200" rtl="0" algn="l">
              <a:lnSpc>
                <a:spcPct val="115000"/>
              </a:lnSpc>
              <a:spcBef>
                <a:spcPts val="0"/>
              </a:spcBef>
              <a:spcAft>
                <a:spcPts val="0"/>
              </a:spcAft>
              <a:buSzPct val="117647"/>
              <a:buFont typeface="Arial"/>
              <a:buChar char="•"/>
            </a:pPr>
            <a:r>
              <a:rPr lang="en-US">
                <a:solidFill>
                  <a:schemeClr val="dk1"/>
                </a:solidFill>
              </a:rPr>
              <a:t>To solve this issue router  will assign </a:t>
            </a:r>
            <a:r>
              <a:rPr lang="en-US">
                <a:solidFill>
                  <a:srgbClr val="FF0000"/>
                </a:solidFill>
              </a:rPr>
              <a:t>Private IP addresses to the devices  inside the network </a:t>
            </a:r>
            <a:endParaRPr/>
          </a:p>
          <a:p>
            <a:pPr indent="-342900" lvl="0" marL="457200" rtl="0" algn="l">
              <a:lnSpc>
                <a:spcPct val="115000"/>
              </a:lnSpc>
              <a:spcBef>
                <a:spcPts val="0"/>
              </a:spcBef>
              <a:spcAft>
                <a:spcPts val="0"/>
              </a:spcAft>
              <a:buSzPct val="117647"/>
              <a:buFont typeface="Arial"/>
              <a:buChar char="•"/>
            </a:pPr>
            <a:r>
              <a:rPr lang="en-US">
                <a:solidFill>
                  <a:srgbClr val="FF0000"/>
                </a:solidFill>
              </a:rPr>
              <a:t>when the devices need to access the Internet their private IP address will be translated by NAT in the router         to  public IP address that we have been given. </a:t>
            </a:r>
            <a:endParaRPr>
              <a:solidFill>
                <a:srgbClr val="FF0000"/>
              </a:solidFill>
            </a:endParaRPr>
          </a:p>
          <a:p>
            <a:pPr indent="-342900" lvl="0" marL="457200" rtl="0" algn="l">
              <a:lnSpc>
                <a:spcPct val="115000"/>
              </a:lnSpc>
              <a:spcBef>
                <a:spcPts val="0"/>
              </a:spcBef>
              <a:spcAft>
                <a:spcPts val="0"/>
              </a:spcAft>
              <a:buSzPct val="117647"/>
              <a:buFont typeface="Arial"/>
              <a:buChar char="•"/>
            </a:pPr>
            <a:r>
              <a:rPr lang="en-US">
                <a:solidFill>
                  <a:schemeClr val="dk1"/>
                </a:solidFill>
              </a:rPr>
              <a:t>NAT  not only translate private to public but also translates public to private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NAT</a:t>
            </a:r>
            <a:endParaRPr/>
          </a:p>
        </p:txBody>
      </p:sp>
      <p:sp>
        <p:nvSpPr>
          <p:cNvPr id="89" name="Google Shape;89;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solidFill>
                  <a:schemeClr val="dk1"/>
                </a:solidFill>
              </a:rPr>
              <a:t>Because if a computer out on the internet wants to communicate with a computer on this private network then the public IP address needs to be translated by NAT to the private IP address for that computer</a:t>
            </a:r>
            <a:endParaRPr/>
          </a:p>
          <a:p>
            <a:pPr indent="-342900" lvl="0" marL="457200" rtl="0" algn="l">
              <a:lnSpc>
                <a:spcPct val="115000"/>
              </a:lnSpc>
              <a:spcBef>
                <a:spcPts val="0"/>
              </a:spcBef>
              <a:spcAft>
                <a:spcPts val="0"/>
              </a:spcAft>
              <a:buSzPts val="1800"/>
              <a:buChar char="●"/>
            </a:pPr>
            <a:r>
              <a:rPr lang="en-US">
                <a:solidFill>
                  <a:schemeClr val="dk1"/>
                </a:solidFill>
              </a:rPr>
              <a:t>now in the future there is no need of NAT or private IP addresses and this is because of the new generation of an IP address called IP version 6 </a:t>
            </a:r>
            <a:endParaRPr>
              <a:solidFill>
                <a:schemeClr val="dk1"/>
              </a:solidFill>
            </a:endParaRPr>
          </a:p>
          <a:p>
            <a:pPr indent="-342900" lvl="0" marL="457200" rtl="0" algn="l">
              <a:lnSpc>
                <a:spcPct val="115000"/>
              </a:lnSpc>
              <a:spcBef>
                <a:spcPts val="0"/>
              </a:spcBef>
              <a:spcAft>
                <a:spcPts val="0"/>
              </a:spcAft>
              <a:buSzPts val="1800"/>
              <a:buChar char="●"/>
            </a:pPr>
            <a:r>
              <a:rPr lang="en-US">
                <a:solidFill>
                  <a:schemeClr val="dk1"/>
                </a:solidFill>
              </a:rPr>
              <a:t>with IP version 6 every single device in the world will have its own public IP address So there is no need for IP address translation and this is because IP version 6 is able to produce over 340 decillion IP addresses and so  we will never run out of IP addresses</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highlight>
                  <a:srgbClr val="FFFFFF"/>
                </a:highlight>
                <a:latin typeface="Roboto"/>
                <a:ea typeface="Roboto"/>
                <a:cs typeface="Roboto"/>
                <a:sym typeface="Roboto"/>
              </a:rPr>
              <a:t>Addresses of NAT</a:t>
            </a:r>
            <a:br>
              <a:rPr lang="en-US">
                <a:highlight>
                  <a:srgbClr val="FFFFFF"/>
                </a:highlight>
                <a:latin typeface="Roboto"/>
                <a:ea typeface="Roboto"/>
                <a:cs typeface="Roboto"/>
                <a:sym typeface="Roboto"/>
              </a:rPr>
            </a:br>
            <a:endParaRPr/>
          </a:p>
        </p:txBody>
      </p:sp>
      <p:sp>
        <p:nvSpPr>
          <p:cNvPr id="95" name="Google Shape;95;p8"/>
          <p:cNvSpPr txBox="1"/>
          <p:nvPr>
            <p:ph idx="1" type="body"/>
          </p:nvPr>
        </p:nvSpPr>
        <p:spPr>
          <a:xfrm>
            <a:off x="100684" y="1122330"/>
            <a:ext cx="8520600" cy="3416400"/>
          </a:xfrm>
          <a:prstGeom prst="rect">
            <a:avLst/>
          </a:prstGeom>
          <a:noFill/>
          <a:ln>
            <a:noFill/>
          </a:ln>
        </p:spPr>
        <p:txBody>
          <a:bodyPr anchorCtr="0" anchor="t" bIns="91425" lIns="91425" spcFirstLastPara="1" rIns="91425" wrap="square" tIns="91425">
            <a:normAutofit/>
          </a:bodyPr>
          <a:lstStyle/>
          <a:p>
            <a:pPr indent="-171450" lvl="0" marL="171450" rtl="0" algn="l">
              <a:lnSpc>
                <a:spcPct val="115000"/>
              </a:lnSpc>
              <a:spcBef>
                <a:spcPts val="2400"/>
              </a:spcBef>
              <a:spcAft>
                <a:spcPts val="0"/>
              </a:spcAft>
              <a:buClr>
                <a:schemeClr val="dk1"/>
              </a:buClr>
              <a:buSzPts val="1100"/>
              <a:buChar char="●"/>
            </a:pPr>
            <a:r>
              <a:rPr lang="en-US" sz="1200">
                <a:solidFill>
                  <a:schemeClr val="dk1"/>
                </a:solidFill>
                <a:highlight>
                  <a:srgbClr val="FFFFFF"/>
                </a:highlight>
                <a:latin typeface="Roboto"/>
                <a:ea typeface="Roboto"/>
                <a:cs typeface="Roboto"/>
                <a:sym typeface="Roboto"/>
              </a:rPr>
              <a:t>NAT addresses can be differentiated as </a:t>
            </a:r>
            <a:r>
              <a:rPr lang="en-US" sz="1200">
                <a:solidFill>
                  <a:srgbClr val="FF0000"/>
                </a:solidFill>
                <a:highlight>
                  <a:srgbClr val="FFFFFF"/>
                </a:highlight>
                <a:latin typeface="Roboto"/>
                <a:ea typeface="Roboto"/>
                <a:cs typeface="Roboto"/>
                <a:sym typeface="Roboto"/>
              </a:rPr>
              <a:t>inside and outside addresses</a:t>
            </a:r>
            <a:r>
              <a:rPr lang="en-US" sz="1200">
                <a:solidFill>
                  <a:schemeClr val="dk1"/>
                </a:solidFill>
                <a:highlight>
                  <a:srgbClr val="FFFFFF"/>
                </a:highlight>
                <a:latin typeface="Roboto"/>
                <a:ea typeface="Roboto"/>
                <a:cs typeface="Roboto"/>
                <a:sym typeface="Roboto"/>
              </a:rPr>
              <a:t>, where inside address refers to the private addresses to be translated. </a:t>
            </a:r>
            <a:endParaRPr sz="1200">
              <a:solidFill>
                <a:schemeClr val="dk1"/>
              </a:solidFill>
              <a:highlight>
                <a:srgbClr val="FFFFFF"/>
              </a:highlight>
              <a:latin typeface="Roboto"/>
              <a:ea typeface="Roboto"/>
              <a:cs typeface="Roboto"/>
              <a:sym typeface="Roboto"/>
            </a:endParaRPr>
          </a:p>
          <a:p>
            <a:pPr indent="-171450" lvl="0" marL="171450" rtl="0" algn="l">
              <a:lnSpc>
                <a:spcPct val="115000"/>
              </a:lnSpc>
              <a:spcBef>
                <a:spcPts val="2400"/>
              </a:spcBef>
              <a:spcAft>
                <a:spcPts val="0"/>
              </a:spcAft>
              <a:buClr>
                <a:schemeClr val="dk1"/>
              </a:buClr>
              <a:buSzPts val="1100"/>
              <a:buChar char="●"/>
            </a:pPr>
            <a:r>
              <a:rPr lang="en-US" sz="1200">
                <a:solidFill>
                  <a:schemeClr val="dk1"/>
                </a:solidFill>
                <a:highlight>
                  <a:srgbClr val="FFFFFF"/>
                </a:highlight>
                <a:latin typeface="Roboto"/>
                <a:ea typeface="Roboto"/>
                <a:cs typeface="Roboto"/>
                <a:sym typeface="Roboto"/>
              </a:rPr>
              <a:t>The outside addresses refer to as the ones used to access the internet.</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200"/>
              </a:spcAft>
              <a:buSzPts val="1800"/>
              <a:buNone/>
            </a:pPr>
            <a:r>
              <a:t/>
            </a:r>
            <a:endParaRPr/>
          </a:p>
        </p:txBody>
      </p:sp>
      <p:pic>
        <p:nvPicPr>
          <p:cNvPr id="96" name="Google Shape;96;p8"/>
          <p:cNvPicPr preferRelativeResize="0"/>
          <p:nvPr/>
        </p:nvPicPr>
        <p:blipFill rotWithShape="1">
          <a:blip r:embed="rId3">
            <a:alphaModFix/>
          </a:blip>
          <a:srcRect b="0" l="0" r="0" t="0"/>
          <a:stretch/>
        </p:blipFill>
        <p:spPr>
          <a:xfrm>
            <a:off x="978249" y="2830530"/>
            <a:ext cx="5981700" cy="143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highlight>
                  <a:srgbClr val="FFFFFF"/>
                </a:highlight>
                <a:latin typeface="Roboto"/>
                <a:ea typeface="Roboto"/>
                <a:cs typeface="Roboto"/>
                <a:sym typeface="Roboto"/>
              </a:rPr>
              <a:t>Addresses of NAT</a:t>
            </a:r>
            <a:br>
              <a:rPr lang="en-US">
                <a:highlight>
                  <a:srgbClr val="FFFFFF"/>
                </a:highlight>
                <a:latin typeface="Roboto"/>
                <a:ea typeface="Roboto"/>
                <a:cs typeface="Roboto"/>
                <a:sym typeface="Roboto"/>
              </a:rPr>
            </a:br>
            <a:endParaRPr/>
          </a:p>
        </p:txBody>
      </p:sp>
      <p:sp>
        <p:nvSpPr>
          <p:cNvPr id="102" name="Google Shape;10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514350" lvl="0" marL="514350" rtl="0" algn="l">
              <a:lnSpc>
                <a:spcPct val="200000"/>
              </a:lnSpc>
              <a:spcBef>
                <a:spcPts val="0"/>
              </a:spcBef>
              <a:spcAft>
                <a:spcPts val="0"/>
              </a:spcAft>
              <a:buClr>
                <a:schemeClr val="dk1"/>
              </a:buClr>
              <a:buSzPts val="1100"/>
              <a:buFont typeface="Arial"/>
              <a:buAutoNum type="arabicPeriod"/>
            </a:pPr>
            <a:r>
              <a:rPr lang="en-US" sz="2400">
                <a:solidFill>
                  <a:schemeClr val="dk1"/>
                </a:solidFill>
                <a:highlight>
                  <a:srgbClr val="FFFFFF"/>
                </a:highlight>
                <a:latin typeface="Times New Roman"/>
                <a:ea typeface="Times New Roman"/>
                <a:cs typeface="Times New Roman"/>
                <a:sym typeface="Times New Roman"/>
              </a:rPr>
              <a:t>Inside local address: </a:t>
            </a:r>
            <a:endParaRPr sz="2400">
              <a:solidFill>
                <a:schemeClr val="dk1"/>
              </a:solidFill>
              <a:highlight>
                <a:srgbClr val="FFFFFF"/>
              </a:highlight>
              <a:latin typeface="Times New Roman"/>
              <a:ea typeface="Times New Roman"/>
              <a:cs typeface="Times New Roman"/>
              <a:sym typeface="Times New Roman"/>
            </a:endParaRPr>
          </a:p>
          <a:p>
            <a:pPr indent="-514350" lvl="0" marL="514350" rtl="0" algn="l">
              <a:lnSpc>
                <a:spcPct val="200000"/>
              </a:lnSpc>
              <a:spcBef>
                <a:spcPts val="0"/>
              </a:spcBef>
              <a:spcAft>
                <a:spcPts val="0"/>
              </a:spcAft>
              <a:buClr>
                <a:schemeClr val="dk1"/>
              </a:buClr>
              <a:buSzPts val="1100"/>
              <a:buFont typeface="Arial"/>
              <a:buAutoNum type="arabicPeriod"/>
            </a:pPr>
            <a:r>
              <a:rPr lang="en-US" sz="2400">
                <a:solidFill>
                  <a:schemeClr val="dk1"/>
                </a:solidFill>
                <a:highlight>
                  <a:srgbClr val="FFFFFF"/>
                </a:highlight>
                <a:latin typeface="Times New Roman"/>
                <a:ea typeface="Times New Roman"/>
                <a:cs typeface="Times New Roman"/>
                <a:sym typeface="Times New Roman"/>
              </a:rPr>
              <a:t>Inside global address: </a:t>
            </a:r>
            <a:endParaRPr sz="2400">
              <a:solidFill>
                <a:schemeClr val="dk1"/>
              </a:solidFill>
              <a:highlight>
                <a:srgbClr val="FFFFFF"/>
              </a:highlight>
              <a:latin typeface="Times New Roman"/>
              <a:ea typeface="Times New Roman"/>
              <a:cs typeface="Times New Roman"/>
              <a:sym typeface="Times New Roman"/>
            </a:endParaRPr>
          </a:p>
          <a:p>
            <a:pPr indent="-514350" lvl="0" marL="514350" rtl="0" algn="l">
              <a:lnSpc>
                <a:spcPct val="200000"/>
              </a:lnSpc>
              <a:spcBef>
                <a:spcPts val="0"/>
              </a:spcBef>
              <a:spcAft>
                <a:spcPts val="0"/>
              </a:spcAft>
              <a:buClr>
                <a:schemeClr val="dk1"/>
              </a:buClr>
              <a:buSzPts val="1100"/>
              <a:buFont typeface="Arial"/>
              <a:buAutoNum type="arabicPeriod"/>
            </a:pPr>
            <a:r>
              <a:rPr lang="en-US" sz="2400">
                <a:solidFill>
                  <a:schemeClr val="dk1"/>
                </a:solidFill>
                <a:highlight>
                  <a:srgbClr val="FFFFFF"/>
                </a:highlight>
                <a:latin typeface="Times New Roman"/>
                <a:ea typeface="Times New Roman"/>
                <a:cs typeface="Times New Roman"/>
                <a:sym typeface="Times New Roman"/>
              </a:rPr>
              <a:t>Outside global address:</a:t>
            </a:r>
            <a:endParaRPr/>
          </a:p>
          <a:p>
            <a:pPr indent="-514350" lvl="0" marL="514350" rtl="0" algn="l">
              <a:lnSpc>
                <a:spcPct val="200000"/>
              </a:lnSpc>
              <a:spcBef>
                <a:spcPts val="0"/>
              </a:spcBef>
              <a:spcAft>
                <a:spcPts val="0"/>
              </a:spcAft>
              <a:buClr>
                <a:schemeClr val="dk1"/>
              </a:buClr>
              <a:buSzPts val="1100"/>
              <a:buFont typeface="Arial"/>
              <a:buAutoNum type="arabicPeriod"/>
            </a:pPr>
            <a:r>
              <a:rPr lang="en-US" sz="2400">
                <a:solidFill>
                  <a:schemeClr val="dk1"/>
                </a:solidFill>
                <a:highlight>
                  <a:srgbClr val="FFFFFF"/>
                </a:highlight>
                <a:latin typeface="Times New Roman"/>
                <a:ea typeface="Times New Roman"/>
                <a:cs typeface="Times New Roman"/>
                <a:sym typeface="Times New Roman"/>
              </a:rPr>
              <a:t>Outside local address:</a:t>
            </a:r>
            <a:endParaRPr sz="2400">
              <a:solidFill>
                <a:srgbClr val="51565E"/>
              </a:solidFill>
              <a:highlight>
                <a:srgbClr val="FFFFFF"/>
              </a:highlight>
              <a:latin typeface="Times New Roman"/>
              <a:ea typeface="Times New Roman"/>
              <a:cs typeface="Times New Roman"/>
              <a:sym typeface="Times New Roman"/>
            </a:endParaRPr>
          </a:p>
          <a:p>
            <a:pPr indent="-400050" lvl="0" marL="514350" rtl="0" algn="l">
              <a:lnSpc>
                <a:spcPct val="200000"/>
              </a:lnSpc>
              <a:spcBef>
                <a:spcPts val="2000"/>
              </a:spcBef>
              <a:spcAft>
                <a:spcPts val="1200"/>
              </a:spcAft>
              <a:buSzPts val="18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