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7LfsSsHmN/Pk2a42ytgF/RyyC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techtarget.com/whatis/definition/management-information-base-MI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SNMP</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SNMP messages</a:t>
            </a:r>
            <a:endParaRPr/>
          </a:p>
        </p:txBody>
      </p:sp>
      <p:pic>
        <p:nvPicPr>
          <p:cNvPr id="139" name="Google Shape;139;p10"/>
          <p:cNvPicPr preferRelativeResize="0"/>
          <p:nvPr>
            <p:ph idx="1" type="body"/>
          </p:nvPr>
        </p:nvPicPr>
        <p:blipFill rotWithShape="1">
          <a:blip r:embed="rId3">
            <a:alphaModFix/>
          </a:blip>
          <a:srcRect b="0" l="0" r="0" t="0"/>
          <a:stretch/>
        </p:blipFill>
        <p:spPr>
          <a:xfrm>
            <a:off x="3510627" y="1825625"/>
            <a:ext cx="5170745" cy="43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SNMP Architecture</a:t>
            </a:r>
            <a:br>
              <a:rPr lang="en-US"/>
            </a:br>
            <a:br>
              <a:rPr lang="en-US"/>
            </a:b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SNMP is a client/server protocol, SNMP nodes can be classified as either clients (SNMP managers) or servers (SNMP agents).</a:t>
            </a:r>
            <a:endParaRPr/>
          </a:p>
          <a:p>
            <a:pPr indent="-228600" lvl="0" marL="228600" rtl="0" algn="l">
              <a:lnSpc>
                <a:spcPct val="90000"/>
              </a:lnSpc>
              <a:spcBef>
                <a:spcPts val="1000"/>
              </a:spcBef>
              <a:spcAft>
                <a:spcPts val="0"/>
              </a:spcAft>
              <a:buClr>
                <a:schemeClr val="dk1"/>
              </a:buClr>
              <a:buSzPts val="2800"/>
              <a:buChar char="•"/>
            </a:pPr>
            <a:r>
              <a:rPr lang="en-US"/>
              <a:t> SNMP managers, also called network management systems (NMSs), have a more central role in the network. </a:t>
            </a:r>
            <a:endParaRPr/>
          </a:p>
          <a:p>
            <a:pPr indent="-228600" lvl="0" marL="228600" rtl="0" algn="l">
              <a:lnSpc>
                <a:spcPct val="90000"/>
              </a:lnSpc>
              <a:spcBef>
                <a:spcPts val="1000"/>
              </a:spcBef>
              <a:spcAft>
                <a:spcPts val="0"/>
              </a:spcAft>
              <a:buClr>
                <a:schemeClr val="dk1"/>
              </a:buClr>
              <a:buSzPts val="2800"/>
              <a:buChar char="•"/>
            </a:pPr>
            <a:r>
              <a:rPr lang="en-US"/>
              <a:t>It will actively query and collect messages from SNMP agents in the network. </a:t>
            </a:r>
            <a:endParaRPr/>
          </a:p>
          <a:p>
            <a:pPr indent="-228600" lvl="0" marL="228600" rtl="0" algn="l">
              <a:lnSpc>
                <a:spcPct val="90000"/>
              </a:lnSpc>
              <a:spcBef>
                <a:spcPts val="1000"/>
              </a:spcBef>
              <a:spcAft>
                <a:spcPts val="0"/>
              </a:spcAft>
              <a:buClr>
                <a:schemeClr val="dk1"/>
              </a:buClr>
              <a:buSzPts val="2800"/>
              <a:buChar char="•"/>
            </a:pPr>
            <a:r>
              <a:rPr lang="en-US"/>
              <a:t>The agent also has the controls on the access to the agent’s Management Information Base (MIB), MIBs are nothing but text files, and values of MIB data objects are the topic of conversation between Managers and Agents.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SNMP Architecture</a:t>
            </a:r>
            <a:br>
              <a:rPr lang="en-US"/>
            </a:br>
            <a:br>
              <a:rPr lang="en-US"/>
            </a:b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MIBs describe the structure of the management data of a device subsystem; they use a hierarchical namespace containing object identifiers (OID).</a:t>
            </a:r>
            <a:endParaRPr/>
          </a:p>
          <a:p>
            <a:pPr indent="-228600" lvl="0" marL="228600" rtl="0" algn="l">
              <a:lnSpc>
                <a:spcPct val="90000"/>
              </a:lnSpc>
              <a:spcBef>
                <a:spcPts val="1000"/>
              </a:spcBef>
              <a:spcAft>
                <a:spcPts val="0"/>
              </a:spcAft>
              <a:buClr>
                <a:schemeClr val="dk1"/>
              </a:buClr>
              <a:buSzPts val="2800"/>
              <a:buChar char="•"/>
            </a:pPr>
            <a:r>
              <a:rPr lang="en-US"/>
              <a:t>Each MIB object definition has a unique OID; the concept of OID is very similar to Modbus Register in Modbus Protocol.</a:t>
            </a:r>
            <a:endParaRPr/>
          </a:p>
          <a:p>
            <a:pPr indent="-228600" lvl="0" marL="228600" rtl="0" algn="l">
              <a:lnSpc>
                <a:spcPct val="90000"/>
              </a:lnSpc>
              <a:spcBef>
                <a:spcPts val="1000"/>
              </a:spcBef>
              <a:spcAft>
                <a:spcPts val="0"/>
              </a:spcAft>
              <a:buClr>
                <a:schemeClr val="dk1"/>
              </a:buClr>
              <a:buSzPts val="2800"/>
              <a:buChar char="•"/>
            </a:pPr>
            <a:r>
              <a:rPr lang="en-US"/>
              <a:t> An OID consists of a dotted list of integers. For example, within the MIB of a particular UPS, the OID for data object.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Managers and Agents communicate, they refer to MIB data objects using OID’s.</a:t>
            </a:r>
            <a:br>
              <a:rPr lang="en-US"/>
            </a:br>
            <a:r>
              <a:rPr lang="en-US"/>
              <a:t>An OID sent with a corresponding value {OID,Value} is referred to as “binding”.</a:t>
            </a:r>
            <a:endParaRPr/>
          </a:p>
          <a:p>
            <a:pPr indent="-228600" lvl="0" marL="228600" rtl="0" algn="l">
              <a:lnSpc>
                <a:spcPct val="90000"/>
              </a:lnSpc>
              <a:spcBef>
                <a:spcPts val="1000"/>
              </a:spcBef>
              <a:spcAft>
                <a:spcPts val="0"/>
              </a:spcAft>
              <a:buClr>
                <a:schemeClr val="dk1"/>
              </a:buClr>
              <a:buSzPts val="2800"/>
              <a:buChar char="•"/>
            </a:pPr>
            <a:r>
              <a:rPr lang="en-US"/>
              <a:t>As SNMP agents are individual SNMP processes running on a host, multiple agents can be active on a single network node at any given time. The SNMP agent provides the interface between the manager and the physical device(s) being managed.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63" name="Google Shape;163;p14"/>
          <p:cNvPicPr preferRelativeResize="0"/>
          <p:nvPr>
            <p:ph idx="1" type="body"/>
          </p:nvPr>
        </p:nvPicPr>
        <p:blipFill rotWithShape="1">
          <a:blip r:embed="rId3">
            <a:alphaModFix/>
          </a:blip>
          <a:srcRect b="0" l="0" r="0" t="0"/>
          <a:stretch/>
        </p:blipFill>
        <p:spPr>
          <a:xfrm>
            <a:off x="3126099" y="1825625"/>
            <a:ext cx="5939802" cy="4351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SNMP</a:t>
            </a:r>
            <a:br>
              <a:rPr lang="en-US"/>
            </a:b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SNMP stands for </a:t>
            </a:r>
            <a:r>
              <a:rPr b="1" lang="en-US"/>
              <a:t>Simple Network Management Protocol</a:t>
            </a:r>
            <a:r>
              <a:rPr lang="en-US"/>
              <a:t>.</a:t>
            </a:r>
            <a:endParaRPr/>
          </a:p>
          <a:p>
            <a:pPr indent="-228600" lvl="0" marL="228600" rtl="0" algn="l">
              <a:lnSpc>
                <a:spcPct val="90000"/>
              </a:lnSpc>
              <a:spcBef>
                <a:spcPts val="1000"/>
              </a:spcBef>
              <a:spcAft>
                <a:spcPts val="0"/>
              </a:spcAft>
              <a:buClr>
                <a:schemeClr val="dk1"/>
              </a:buClr>
              <a:buSzPts val="2800"/>
              <a:buChar char="•"/>
            </a:pPr>
            <a:r>
              <a:rPr lang="en-US"/>
              <a:t>SNMP is a framework used for managing devices on the internet.</a:t>
            </a:r>
            <a:endParaRPr/>
          </a:p>
          <a:p>
            <a:pPr indent="-228600" lvl="0" marL="228600" rtl="0" algn="l">
              <a:lnSpc>
                <a:spcPct val="90000"/>
              </a:lnSpc>
              <a:spcBef>
                <a:spcPts val="1000"/>
              </a:spcBef>
              <a:spcAft>
                <a:spcPts val="0"/>
              </a:spcAft>
              <a:buClr>
                <a:schemeClr val="dk1"/>
              </a:buClr>
              <a:buSzPts val="2800"/>
              <a:buChar char="•"/>
            </a:pPr>
            <a:r>
              <a:rPr lang="en-US"/>
              <a:t>It provides a set of operations for monitoring and managing the internet.</a:t>
            </a:r>
            <a:endParaRPr/>
          </a:p>
          <a:p>
            <a:pPr indent="-228600" lvl="0" marL="228600" rtl="0" algn="l">
              <a:lnSpc>
                <a:spcPct val="90000"/>
              </a:lnSpc>
              <a:spcBef>
                <a:spcPts val="1000"/>
              </a:spcBef>
              <a:spcAft>
                <a:spcPts val="0"/>
              </a:spcAft>
              <a:buClr>
                <a:schemeClr val="dk1"/>
              </a:buClr>
              <a:buSzPts val="2800"/>
              <a:buChar char="•"/>
            </a:pPr>
            <a:r>
              <a:rPr lang="en-US"/>
              <a:t>SNMP provides a set of fundamental operations in order to monitor and maintain the Internet.</a:t>
            </a:r>
            <a:endParaRPr/>
          </a:p>
          <a:p>
            <a:pPr indent="-228600" lvl="0" marL="228600" rtl="0" algn="l">
              <a:lnSpc>
                <a:spcPct val="90000"/>
              </a:lnSpc>
              <a:spcBef>
                <a:spcPts val="1000"/>
              </a:spcBef>
              <a:spcAft>
                <a:spcPts val="0"/>
              </a:spcAft>
              <a:buClr>
                <a:schemeClr val="dk1"/>
              </a:buClr>
              <a:buSzPts val="2800"/>
              <a:buChar char="•"/>
            </a:pPr>
            <a:r>
              <a:rPr lang="en-US"/>
              <a:t>It is an application layer protocol.</a:t>
            </a:r>
            <a:endParaRPr/>
          </a:p>
          <a:p>
            <a:pPr indent="-228600" lvl="0" marL="228600" rtl="0" algn="l">
              <a:lnSpc>
                <a:spcPct val="90000"/>
              </a:lnSpc>
              <a:spcBef>
                <a:spcPts val="1000"/>
              </a:spcBef>
              <a:spcAft>
                <a:spcPts val="0"/>
              </a:spcAft>
              <a:buClr>
                <a:schemeClr val="dk1"/>
              </a:buClr>
              <a:buSzPts val="2800"/>
              <a:buChar char="•"/>
            </a:pPr>
            <a:r>
              <a:rPr lang="en-US"/>
              <a:t>This protocol is mainly used to monitor the network, detect the faults in the Network, and sometimes it is also used to configure the remote devices.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5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500"/>
                                        <p:tgtEl>
                                          <p:spTgt spid="9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SNMP</a:t>
            </a:r>
            <a:br>
              <a:rPr lang="en-US"/>
            </a:b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SNMP stands for </a:t>
            </a:r>
            <a:r>
              <a:rPr b="1" lang="en-US"/>
              <a:t>Simple Network Management Protocol</a:t>
            </a:r>
            <a:r>
              <a:rPr lang="en-US"/>
              <a:t>.</a:t>
            </a:r>
            <a:endParaRPr/>
          </a:p>
          <a:p>
            <a:pPr indent="-228600" lvl="0" marL="228600" rtl="0" algn="l">
              <a:lnSpc>
                <a:spcPct val="90000"/>
              </a:lnSpc>
              <a:spcBef>
                <a:spcPts val="1000"/>
              </a:spcBef>
              <a:spcAft>
                <a:spcPts val="0"/>
              </a:spcAft>
              <a:buClr>
                <a:schemeClr val="dk1"/>
              </a:buClr>
              <a:buSzPts val="2800"/>
              <a:buChar char="•"/>
            </a:pPr>
            <a:r>
              <a:rPr lang="en-US"/>
              <a:t>SNMP is a framework used for managing devices on the internet.</a:t>
            </a:r>
            <a:endParaRPr/>
          </a:p>
          <a:p>
            <a:pPr indent="-228600" lvl="0" marL="228600" rtl="0" algn="l">
              <a:lnSpc>
                <a:spcPct val="90000"/>
              </a:lnSpc>
              <a:spcBef>
                <a:spcPts val="1000"/>
              </a:spcBef>
              <a:spcAft>
                <a:spcPts val="0"/>
              </a:spcAft>
              <a:buClr>
                <a:schemeClr val="dk1"/>
              </a:buClr>
              <a:buSzPts val="2800"/>
              <a:buChar char="•"/>
            </a:pPr>
            <a:r>
              <a:rPr lang="en-US"/>
              <a:t>It provides a set of operations for monitoring and managing the internet.</a:t>
            </a:r>
            <a:endParaRPr/>
          </a:p>
          <a:p>
            <a:pPr indent="-228600" lvl="0" marL="228600" rtl="0" algn="l">
              <a:lnSpc>
                <a:spcPct val="90000"/>
              </a:lnSpc>
              <a:spcBef>
                <a:spcPts val="1000"/>
              </a:spcBef>
              <a:spcAft>
                <a:spcPts val="0"/>
              </a:spcAft>
              <a:buClr>
                <a:schemeClr val="dk1"/>
              </a:buClr>
              <a:buSzPts val="2800"/>
              <a:buChar char="•"/>
            </a:pPr>
            <a:r>
              <a:rPr lang="en-US"/>
              <a:t>SNMP provides a set of fundamental operations in order to monitor and maintain the Internet.</a:t>
            </a:r>
            <a:endParaRPr/>
          </a:p>
          <a:p>
            <a:pPr indent="-228600" lvl="0" marL="228600" rtl="0" algn="l">
              <a:lnSpc>
                <a:spcPct val="90000"/>
              </a:lnSpc>
              <a:spcBef>
                <a:spcPts val="1000"/>
              </a:spcBef>
              <a:spcAft>
                <a:spcPts val="0"/>
              </a:spcAft>
              <a:buClr>
                <a:schemeClr val="dk1"/>
              </a:buClr>
              <a:buSzPts val="2800"/>
              <a:buChar char="•"/>
            </a:pPr>
            <a:r>
              <a:rPr lang="en-US"/>
              <a:t>It is an application layer protocol.</a:t>
            </a:r>
            <a:endParaRPr/>
          </a:p>
          <a:p>
            <a:pPr indent="-228600" lvl="0" marL="228600" rtl="0" algn="l">
              <a:lnSpc>
                <a:spcPct val="90000"/>
              </a:lnSpc>
              <a:spcBef>
                <a:spcPts val="1000"/>
              </a:spcBef>
              <a:spcAft>
                <a:spcPts val="0"/>
              </a:spcAft>
              <a:buClr>
                <a:schemeClr val="dk1"/>
              </a:buClr>
              <a:buSzPts val="2800"/>
              <a:buChar char="•"/>
            </a:pPr>
            <a:r>
              <a:rPr lang="en-US"/>
              <a:t>This protocol is mainly used to monitor the network, detect the faults in the Network, and sometimes it is also used to configure the remote devices.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SNMP COMPONENTS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SNMP's client-server architecture has the three following components: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SNMP manager</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SNMP agent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Management information base (</a:t>
            </a:r>
            <a:r>
              <a:rPr lang="en-US" u="sng">
                <a:solidFill>
                  <a:schemeClr val="hlink"/>
                </a:solidFill>
                <a:hlinkClick r:id="rId3"/>
              </a:rPr>
              <a:t>MIB</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SNMP COMPONENTS</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SNMP manager</a:t>
            </a:r>
            <a:endParaRPr/>
          </a:p>
          <a:p>
            <a:pPr indent="-228600" lvl="1" marL="685800" rtl="0" algn="l">
              <a:lnSpc>
                <a:spcPct val="90000"/>
              </a:lnSpc>
              <a:spcBef>
                <a:spcPts val="500"/>
              </a:spcBef>
              <a:spcAft>
                <a:spcPts val="0"/>
              </a:spcAft>
              <a:buClr>
                <a:schemeClr val="dk1"/>
              </a:buClr>
              <a:buSzPct val="100000"/>
              <a:buChar char="•"/>
            </a:pPr>
            <a:r>
              <a:rPr lang="en-US"/>
              <a:t>The SNMP </a:t>
            </a:r>
            <a:r>
              <a:rPr lang="en-US">
                <a:solidFill>
                  <a:srgbClr val="FF0000"/>
                </a:solidFill>
              </a:rPr>
              <a:t>manager acts as the client</a:t>
            </a:r>
            <a:endParaRPr/>
          </a:p>
          <a:p>
            <a:pPr indent="-228600" lvl="1" marL="685800" rtl="0" algn="l">
              <a:lnSpc>
                <a:spcPct val="90000"/>
              </a:lnSpc>
              <a:spcBef>
                <a:spcPts val="500"/>
              </a:spcBef>
              <a:spcAft>
                <a:spcPts val="0"/>
              </a:spcAft>
              <a:buClr>
                <a:schemeClr val="dk1"/>
              </a:buClr>
              <a:buSzPct val="100000"/>
              <a:buChar char="•"/>
            </a:pPr>
            <a:r>
              <a:rPr lang="en-US"/>
              <a:t>It is also known as Network Management Station (NMS) </a:t>
            </a:r>
            <a:endParaRPr/>
          </a:p>
          <a:p>
            <a:pPr indent="-228600" lvl="1" marL="685800" rtl="0" algn="l">
              <a:lnSpc>
                <a:spcPct val="90000"/>
              </a:lnSpc>
              <a:spcBef>
                <a:spcPts val="500"/>
              </a:spcBef>
              <a:spcAft>
                <a:spcPts val="0"/>
              </a:spcAft>
              <a:buClr>
                <a:schemeClr val="dk1"/>
              </a:buClr>
              <a:buSzPct val="100000"/>
              <a:buChar char="•"/>
            </a:pPr>
            <a:r>
              <a:rPr lang="en-US"/>
              <a:t>It is a centralized system used to monitor network</a:t>
            </a:r>
            <a:endParaRPr/>
          </a:p>
          <a:p>
            <a:pPr indent="-228600" lvl="0" marL="228600" rtl="0" algn="l">
              <a:lnSpc>
                <a:spcPct val="90000"/>
              </a:lnSpc>
              <a:spcBef>
                <a:spcPts val="1000"/>
              </a:spcBef>
              <a:spcAft>
                <a:spcPts val="0"/>
              </a:spcAft>
              <a:buClr>
                <a:schemeClr val="dk1"/>
              </a:buClr>
              <a:buSzPct val="100000"/>
              <a:buChar char="•"/>
            </a:pPr>
            <a:r>
              <a:rPr lang="en-US"/>
              <a:t> SNMP agent</a:t>
            </a:r>
            <a:endParaRPr/>
          </a:p>
          <a:p>
            <a:pPr indent="-228600" lvl="1" marL="685800" rtl="0" algn="l">
              <a:lnSpc>
                <a:spcPct val="90000"/>
              </a:lnSpc>
              <a:spcBef>
                <a:spcPts val="500"/>
              </a:spcBef>
              <a:spcAft>
                <a:spcPts val="0"/>
              </a:spcAft>
              <a:buClr>
                <a:schemeClr val="dk1"/>
              </a:buClr>
              <a:buSzPct val="100000"/>
              <a:buChar char="•"/>
            </a:pPr>
            <a:r>
              <a:rPr lang="en-US"/>
              <a:t> the SNMP </a:t>
            </a:r>
            <a:r>
              <a:rPr lang="en-US">
                <a:solidFill>
                  <a:srgbClr val="FF0000"/>
                </a:solidFill>
              </a:rPr>
              <a:t>agent acts as the server </a:t>
            </a:r>
            <a:endParaRPr>
              <a:solidFill>
                <a:srgbClr val="FF0000"/>
              </a:solidFill>
            </a:endParaRPr>
          </a:p>
          <a:p>
            <a:pPr indent="-228600" lvl="1" marL="685800" rtl="0" algn="l">
              <a:lnSpc>
                <a:spcPct val="90000"/>
              </a:lnSpc>
              <a:spcBef>
                <a:spcPts val="500"/>
              </a:spcBef>
              <a:spcAft>
                <a:spcPts val="0"/>
              </a:spcAft>
              <a:buClr>
                <a:schemeClr val="dk1"/>
              </a:buClr>
              <a:buSzPct val="100000"/>
              <a:buChar char="•"/>
            </a:pPr>
            <a:r>
              <a:rPr lang="en-US"/>
              <a:t>It is a software module installed on a managed device. </a:t>
            </a:r>
            <a:endParaRPr/>
          </a:p>
          <a:p>
            <a:pPr indent="-228600" lvl="1" marL="685800" rtl="0" algn="l">
              <a:lnSpc>
                <a:spcPct val="90000"/>
              </a:lnSpc>
              <a:spcBef>
                <a:spcPts val="500"/>
              </a:spcBef>
              <a:spcAft>
                <a:spcPts val="0"/>
              </a:spcAft>
              <a:buClr>
                <a:schemeClr val="dk1"/>
              </a:buClr>
              <a:buSzPct val="100000"/>
              <a:buChar char="•"/>
            </a:pPr>
            <a:r>
              <a:rPr lang="en-US"/>
              <a:t>Managed devices can be network devices like PC, routers, switches, servers, etc.</a:t>
            </a:r>
            <a:endParaRPr>
              <a:solidFill>
                <a:srgbClr val="FF0000"/>
              </a:solidFill>
            </a:endParaRPr>
          </a:p>
          <a:p>
            <a:pPr indent="-228600" lvl="0" marL="228600" rtl="0" algn="l">
              <a:lnSpc>
                <a:spcPct val="90000"/>
              </a:lnSpc>
              <a:spcBef>
                <a:spcPts val="1000"/>
              </a:spcBef>
              <a:spcAft>
                <a:spcPts val="0"/>
              </a:spcAft>
              <a:buClr>
                <a:schemeClr val="dk1"/>
              </a:buClr>
              <a:buSzPct val="100000"/>
              <a:buChar char="•"/>
            </a:pPr>
            <a:r>
              <a:rPr lang="en-US"/>
              <a:t>MIB </a:t>
            </a:r>
            <a:endParaRPr/>
          </a:p>
          <a:p>
            <a:pPr indent="-228600" lvl="1" marL="685800" rtl="0" algn="l">
              <a:lnSpc>
                <a:spcPct val="90000"/>
              </a:lnSpc>
              <a:spcBef>
                <a:spcPts val="500"/>
              </a:spcBef>
              <a:spcAft>
                <a:spcPts val="0"/>
              </a:spcAft>
              <a:buClr>
                <a:schemeClr val="dk1"/>
              </a:buClr>
              <a:buSzPct val="100000"/>
              <a:buChar char="•"/>
            </a:pPr>
            <a:r>
              <a:rPr lang="en-US"/>
              <a:t>acts as the </a:t>
            </a:r>
            <a:r>
              <a:rPr lang="en-US">
                <a:solidFill>
                  <a:srgbClr val="FF0000"/>
                </a:solidFill>
              </a:rPr>
              <a:t>server's database</a:t>
            </a:r>
            <a:r>
              <a:rPr lang="en-US"/>
              <a:t>. </a:t>
            </a:r>
            <a:endParaRPr/>
          </a:p>
          <a:p>
            <a:pPr indent="-228600" lvl="1" marL="685800" rtl="0" algn="l">
              <a:lnSpc>
                <a:spcPct val="90000"/>
              </a:lnSpc>
              <a:spcBef>
                <a:spcPts val="500"/>
              </a:spcBef>
              <a:spcAft>
                <a:spcPts val="0"/>
              </a:spcAft>
              <a:buClr>
                <a:schemeClr val="dk1"/>
              </a:buClr>
              <a:buSzPct val="100000"/>
              <a:buChar char="•"/>
            </a:pPr>
            <a:r>
              <a:rPr lang="en-US"/>
              <a:t>When the SNMP manager asks the agent a question, the agent uses the MIB to supply the answer.</a:t>
            </a:r>
            <a:endParaRPr/>
          </a:p>
          <a:p>
            <a:pPr indent="-228600" lvl="1" marL="685800" rtl="0" algn="l">
              <a:lnSpc>
                <a:spcPct val="90000"/>
              </a:lnSpc>
              <a:spcBef>
                <a:spcPts val="500"/>
              </a:spcBef>
              <a:spcAft>
                <a:spcPts val="0"/>
              </a:spcAft>
              <a:buClr>
                <a:schemeClr val="dk1"/>
              </a:buClr>
              <a:buSzPct val="100000"/>
              <a:buChar char="•"/>
            </a:pPr>
            <a:r>
              <a:rPr lang="en-US"/>
              <a:t>MIB consists of information on resources that are to be manage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5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5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5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500"/>
                                        <p:tgtEl>
                                          <p:spTgt spid="1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animEffect filter="fade" transition="in">
                                      <p:cBhvr>
                                        <p:cTn dur="500"/>
                                        <p:tgtEl>
                                          <p:spTgt spid="1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animEffect filter="fade" transition="in">
                                      <p:cBhvr>
                                        <p:cTn dur="500"/>
                                        <p:tgtEl>
                                          <p:spTgt spid="1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0" st="10"/>
                                            </p:txEl>
                                          </p:spTgt>
                                        </p:tgtEl>
                                        <p:attrNameLst>
                                          <p:attrName>style.visibility</p:attrName>
                                        </p:attrNameLst>
                                      </p:cBhvr>
                                      <p:to>
                                        <p:strVal val="visible"/>
                                      </p:to>
                                    </p:set>
                                    <p:animEffect filter="fade" transition="in">
                                      <p:cBhvr>
                                        <p:cTn dur="500"/>
                                        <p:tgtEl>
                                          <p:spTgt spid="1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1" st="11"/>
                                            </p:txEl>
                                          </p:spTgt>
                                        </p:tgtEl>
                                        <p:attrNameLst>
                                          <p:attrName>style.visibility</p:attrName>
                                        </p:attrNameLst>
                                      </p:cBhvr>
                                      <p:to>
                                        <p:strVal val="visible"/>
                                      </p:to>
                                    </p:set>
                                    <p:animEffect filter="fade" transition="in">
                                      <p:cBhvr>
                                        <p:cTn dur="500"/>
                                        <p:tgtEl>
                                          <p:spTgt spid="10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SNMP messages</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833C0B"/>
              </a:buClr>
              <a:buSzPts val="2800"/>
              <a:buFont typeface="Calibri"/>
              <a:buAutoNum type="arabicPeriod"/>
            </a:pPr>
            <a:r>
              <a:rPr lang="en-US">
                <a:solidFill>
                  <a:srgbClr val="833C0B"/>
                </a:solidFill>
              </a:rPr>
              <a:t>GetRequest </a:t>
            </a:r>
            <a:endParaRPr/>
          </a:p>
          <a:p>
            <a:pPr indent="-514350" lvl="0" marL="514350" rtl="0" algn="l">
              <a:lnSpc>
                <a:spcPct val="90000"/>
              </a:lnSpc>
              <a:spcBef>
                <a:spcPts val="1000"/>
              </a:spcBef>
              <a:spcAft>
                <a:spcPts val="0"/>
              </a:spcAft>
              <a:buClr>
                <a:srgbClr val="833C0B"/>
              </a:buClr>
              <a:buSzPts val="2800"/>
              <a:buFont typeface="Calibri"/>
              <a:buAutoNum type="arabicPeriod"/>
            </a:pPr>
            <a:r>
              <a:rPr lang="en-US">
                <a:solidFill>
                  <a:srgbClr val="833C0B"/>
                </a:solidFill>
              </a:rPr>
              <a:t>GetNextRequest</a:t>
            </a:r>
            <a:endParaRPr>
              <a:solidFill>
                <a:srgbClr val="833C0B"/>
              </a:solidFill>
            </a:endParaRPr>
          </a:p>
          <a:p>
            <a:pPr indent="-514350" lvl="0" marL="514350" rtl="0" algn="l">
              <a:lnSpc>
                <a:spcPct val="90000"/>
              </a:lnSpc>
              <a:spcBef>
                <a:spcPts val="1000"/>
              </a:spcBef>
              <a:spcAft>
                <a:spcPts val="0"/>
              </a:spcAft>
              <a:buClr>
                <a:srgbClr val="833C0B"/>
              </a:buClr>
              <a:buSzPts val="2800"/>
              <a:buFont typeface="Calibri"/>
              <a:buAutoNum type="arabicPeriod"/>
            </a:pPr>
            <a:r>
              <a:rPr b="1" lang="en-US">
                <a:solidFill>
                  <a:srgbClr val="833C0B"/>
                </a:solidFill>
              </a:rPr>
              <a:t>GETBULK Request: </a:t>
            </a:r>
            <a:endParaRPr/>
          </a:p>
          <a:p>
            <a:pPr indent="-514350" lvl="0" marL="514350" rtl="0" algn="l">
              <a:lnSpc>
                <a:spcPct val="90000"/>
              </a:lnSpc>
              <a:spcBef>
                <a:spcPts val="1000"/>
              </a:spcBef>
              <a:spcAft>
                <a:spcPts val="0"/>
              </a:spcAft>
              <a:buClr>
                <a:srgbClr val="833C0B"/>
              </a:buClr>
              <a:buSzPts val="2800"/>
              <a:buFont typeface="Calibri"/>
              <a:buAutoNum type="arabicPeriod"/>
            </a:pPr>
            <a:r>
              <a:rPr lang="en-US">
                <a:solidFill>
                  <a:srgbClr val="833C0B"/>
                </a:solidFill>
              </a:rPr>
              <a:t> SetRequest</a:t>
            </a:r>
            <a:endParaRPr>
              <a:solidFill>
                <a:srgbClr val="833C0B"/>
              </a:solidFill>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GetResponse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Trap.</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InformRequest: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Report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SNMP messages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GetRequest:</a:t>
            </a:r>
            <a:r>
              <a:rPr lang="en-US"/>
              <a:t> </a:t>
            </a:r>
            <a:endParaRPr/>
          </a:p>
          <a:p>
            <a:pPr indent="-228600" lvl="0" marL="228600" rtl="0" algn="l">
              <a:lnSpc>
                <a:spcPct val="90000"/>
              </a:lnSpc>
              <a:spcBef>
                <a:spcPts val="1000"/>
              </a:spcBef>
              <a:spcAft>
                <a:spcPts val="0"/>
              </a:spcAft>
              <a:buClr>
                <a:schemeClr val="dk1"/>
              </a:buClr>
              <a:buSzPts val="2800"/>
              <a:buChar char="•"/>
            </a:pPr>
            <a:r>
              <a:rPr lang="en-US"/>
              <a:t>The GetRequest message is sent from a manager (client) to the agent (server) to retrieve the value of a variable.</a:t>
            </a:r>
            <a:endParaRPr/>
          </a:p>
          <a:p>
            <a:pPr indent="-228600" lvl="0" marL="228600" rtl="0" algn="l">
              <a:lnSpc>
                <a:spcPct val="90000"/>
              </a:lnSpc>
              <a:spcBef>
                <a:spcPts val="1000"/>
              </a:spcBef>
              <a:spcAft>
                <a:spcPts val="0"/>
              </a:spcAft>
              <a:buClr>
                <a:schemeClr val="dk1"/>
              </a:buClr>
              <a:buSzPts val="2800"/>
              <a:buChar char="•"/>
            </a:pPr>
            <a:r>
              <a:rPr b="1" lang="en-US"/>
              <a:t>GetNextRequest:</a:t>
            </a:r>
            <a:r>
              <a:rPr lang="en-US"/>
              <a:t> </a:t>
            </a:r>
            <a:endParaRPr/>
          </a:p>
          <a:p>
            <a:pPr indent="-228600" lvl="1" marL="685800" rtl="0" algn="l">
              <a:lnSpc>
                <a:spcPct val="90000"/>
              </a:lnSpc>
              <a:spcBef>
                <a:spcPts val="500"/>
              </a:spcBef>
              <a:spcAft>
                <a:spcPts val="0"/>
              </a:spcAft>
              <a:buClr>
                <a:schemeClr val="dk1"/>
              </a:buClr>
              <a:buSzPts val="2400"/>
              <a:buChar char="•"/>
            </a:pPr>
            <a:r>
              <a:rPr lang="en-US"/>
              <a:t>The GetNextRequest message is sent from the manager to agent to retrieve the value of  next variable.</a:t>
            </a:r>
            <a:endParaRPr/>
          </a:p>
          <a:p>
            <a:pPr indent="-228600" lvl="1" marL="685800" rtl="0" algn="l">
              <a:lnSpc>
                <a:spcPct val="90000"/>
              </a:lnSpc>
              <a:spcBef>
                <a:spcPts val="500"/>
              </a:spcBef>
              <a:spcAft>
                <a:spcPts val="0"/>
              </a:spcAft>
              <a:buClr>
                <a:schemeClr val="dk1"/>
              </a:buClr>
              <a:buSzPts val="2400"/>
              <a:buChar char="•"/>
            </a:pPr>
            <a:r>
              <a:rPr lang="en-US"/>
              <a:t> This type of message is used to retrieve the values of the entries in a table. </a:t>
            </a:r>
            <a:endParaRPr/>
          </a:p>
          <a:p>
            <a:pPr indent="-228600" lvl="0" marL="228600" rtl="0" algn="l">
              <a:lnSpc>
                <a:spcPct val="90000"/>
              </a:lnSpc>
              <a:spcBef>
                <a:spcPts val="1000"/>
              </a:spcBef>
              <a:spcAft>
                <a:spcPts val="0"/>
              </a:spcAft>
              <a:buClr>
                <a:schemeClr val="dk1"/>
              </a:buClr>
              <a:buSzPts val="2800"/>
              <a:buChar char="•"/>
            </a:pPr>
            <a:r>
              <a:rPr b="1" lang="en-US"/>
              <a:t>GETBULK Request: </a:t>
            </a:r>
            <a:endParaRPr b="1"/>
          </a:p>
          <a:p>
            <a:pPr indent="0" lvl="1" marL="457200" rtl="0" algn="l">
              <a:lnSpc>
                <a:spcPct val="90000"/>
              </a:lnSpc>
              <a:spcBef>
                <a:spcPts val="500"/>
              </a:spcBef>
              <a:spcAft>
                <a:spcPts val="0"/>
              </a:spcAft>
              <a:buClr>
                <a:schemeClr val="dk1"/>
              </a:buClr>
              <a:buSzPts val="2400"/>
              <a:buNone/>
            </a:pPr>
            <a:r>
              <a:rPr lang="en-US"/>
              <a:t>Sent by the SNMP manager to the agent to efficiently obtain a potentially large amount of data, especially large tables.</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SNMP messages</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GetResponse:</a:t>
            </a:r>
            <a:r>
              <a:rPr lang="en-US"/>
              <a:t> </a:t>
            </a:r>
            <a:endParaRPr/>
          </a:p>
          <a:p>
            <a:pPr indent="-228600" lvl="1" marL="685800" rtl="0" algn="l">
              <a:lnSpc>
                <a:spcPct val="90000"/>
              </a:lnSpc>
              <a:spcBef>
                <a:spcPts val="500"/>
              </a:spcBef>
              <a:spcAft>
                <a:spcPts val="0"/>
              </a:spcAft>
              <a:buClr>
                <a:schemeClr val="dk1"/>
              </a:buClr>
              <a:buSzPts val="2400"/>
              <a:buChar char="•"/>
            </a:pPr>
            <a:r>
              <a:rPr lang="en-US"/>
              <a:t>The GetResponse message is sent from an agent to the manager in response to the GetRequest and GetNextRequest message.</a:t>
            </a:r>
            <a:endParaRPr/>
          </a:p>
          <a:p>
            <a:pPr indent="-228600" lvl="1" marL="685800" rtl="0" algn="l">
              <a:lnSpc>
                <a:spcPct val="90000"/>
              </a:lnSpc>
              <a:spcBef>
                <a:spcPts val="500"/>
              </a:spcBef>
              <a:spcAft>
                <a:spcPts val="0"/>
              </a:spcAft>
              <a:buClr>
                <a:schemeClr val="dk1"/>
              </a:buClr>
              <a:buSzPts val="2400"/>
              <a:buChar char="•"/>
            </a:pPr>
            <a:r>
              <a:rPr lang="en-US"/>
              <a:t> This message contains the value of a variable requested by the manager.</a:t>
            </a:r>
            <a:endParaRPr/>
          </a:p>
          <a:p>
            <a:pPr indent="-228600" lvl="0" marL="228600" rtl="0" algn="l">
              <a:lnSpc>
                <a:spcPct val="90000"/>
              </a:lnSpc>
              <a:spcBef>
                <a:spcPts val="1000"/>
              </a:spcBef>
              <a:spcAft>
                <a:spcPts val="0"/>
              </a:spcAft>
              <a:buClr>
                <a:schemeClr val="dk1"/>
              </a:buClr>
              <a:buSzPts val="2800"/>
              <a:buChar char="•"/>
            </a:pPr>
            <a:r>
              <a:rPr b="1" lang="en-US"/>
              <a:t>SetRequest:</a:t>
            </a:r>
            <a:r>
              <a:rPr lang="en-US"/>
              <a:t> </a:t>
            </a:r>
            <a:endParaRPr/>
          </a:p>
          <a:p>
            <a:pPr indent="-228600" lvl="0" marL="228600" rtl="0" algn="l">
              <a:lnSpc>
                <a:spcPct val="90000"/>
              </a:lnSpc>
              <a:spcBef>
                <a:spcPts val="1000"/>
              </a:spcBef>
              <a:spcAft>
                <a:spcPts val="0"/>
              </a:spcAft>
              <a:buClr>
                <a:schemeClr val="dk1"/>
              </a:buClr>
              <a:buSzPts val="2800"/>
              <a:buChar char="•"/>
            </a:pPr>
            <a:r>
              <a:rPr lang="en-US"/>
              <a:t>The SetRequest message is sent from a manager to the agent to set a value in a variable.</a:t>
            </a:r>
            <a:endParaRPr/>
          </a:p>
          <a:p>
            <a:pPr indent="-228600" lvl="0" marL="228600" rtl="0" algn="l">
              <a:lnSpc>
                <a:spcPct val="90000"/>
              </a:lnSpc>
              <a:spcBef>
                <a:spcPts val="1000"/>
              </a:spcBef>
              <a:spcAft>
                <a:spcPts val="0"/>
              </a:spcAft>
              <a:buClr>
                <a:schemeClr val="dk1"/>
              </a:buClr>
              <a:buSzPts val="2800"/>
              <a:buChar char="•"/>
            </a:pPr>
            <a:r>
              <a:rPr b="1" lang="en-US"/>
              <a:t>Trap:</a:t>
            </a:r>
            <a:r>
              <a:rPr lang="en-US"/>
              <a:t> </a:t>
            </a:r>
            <a:endParaRPr/>
          </a:p>
          <a:p>
            <a:pPr indent="-228600" lvl="1" marL="685800" rtl="0" algn="l">
              <a:lnSpc>
                <a:spcPct val="90000"/>
              </a:lnSpc>
              <a:spcBef>
                <a:spcPts val="500"/>
              </a:spcBef>
              <a:spcAft>
                <a:spcPts val="0"/>
              </a:spcAft>
              <a:buClr>
                <a:schemeClr val="dk1"/>
              </a:buClr>
              <a:buSzPts val="2400"/>
              <a:buChar char="•"/>
            </a:pPr>
            <a:r>
              <a:rPr lang="en-US"/>
              <a:t>The Trap message is sent from an agent to the manager to report an event. </a:t>
            </a:r>
            <a:endParaRPr/>
          </a:p>
          <a:p>
            <a:pPr indent="-228600" lvl="1" marL="685800" rtl="0" algn="l">
              <a:lnSpc>
                <a:spcPct val="90000"/>
              </a:lnSpc>
              <a:spcBef>
                <a:spcPts val="500"/>
              </a:spcBef>
              <a:spcAft>
                <a:spcPts val="0"/>
              </a:spcAft>
              <a:buClr>
                <a:schemeClr val="dk1"/>
              </a:buClr>
              <a:buSzPts val="2400"/>
              <a:buChar char="•"/>
            </a:pPr>
            <a:r>
              <a:rPr lang="en-US"/>
              <a:t>For example, if the agent is rebooted, then it informs the manager as well as sends the time of rebooting.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SNMP messages</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InformRequest: </a:t>
            </a:r>
            <a:endParaRPr/>
          </a:p>
          <a:p>
            <a:pPr indent="-228600" lvl="0" marL="228600" rtl="0" algn="l">
              <a:lnSpc>
                <a:spcPct val="90000"/>
              </a:lnSpc>
              <a:spcBef>
                <a:spcPts val="1000"/>
              </a:spcBef>
              <a:spcAft>
                <a:spcPts val="0"/>
              </a:spcAft>
              <a:buClr>
                <a:schemeClr val="dk1"/>
              </a:buClr>
              <a:buSzPts val="2800"/>
              <a:buChar char="•"/>
            </a:pPr>
            <a:r>
              <a:rPr lang="en-US"/>
              <a:t>Sent from one manager to another remote manager to get  the value of some variables</a:t>
            </a:r>
            <a:endParaRPr/>
          </a:p>
          <a:p>
            <a:pPr indent="-228600" lvl="0" marL="228600" rtl="0" algn="l">
              <a:lnSpc>
                <a:spcPct val="90000"/>
              </a:lnSpc>
              <a:spcBef>
                <a:spcPts val="1000"/>
              </a:spcBef>
              <a:spcAft>
                <a:spcPts val="0"/>
              </a:spcAft>
              <a:buClr>
                <a:schemeClr val="dk1"/>
              </a:buClr>
              <a:buSzPts val="2800"/>
              <a:buChar char="•"/>
            </a:pPr>
            <a:r>
              <a:rPr b="1" lang="en-US"/>
              <a:t>Report </a:t>
            </a:r>
            <a:endParaRPr/>
          </a:p>
          <a:p>
            <a:pPr indent="-228600" lvl="0" marL="228600" rtl="0" algn="l">
              <a:lnSpc>
                <a:spcPct val="90000"/>
              </a:lnSpc>
              <a:spcBef>
                <a:spcPts val="1000"/>
              </a:spcBef>
              <a:spcAft>
                <a:spcPts val="0"/>
              </a:spcAft>
              <a:buClr>
                <a:schemeClr val="dk1"/>
              </a:buClr>
              <a:buSzPts val="2800"/>
              <a:buChar char="•"/>
            </a:pPr>
            <a:r>
              <a:rPr lang="en-US"/>
              <a:t>To report errors between managers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2022-12-20T17:49:12Z</dcterms:created>
  <dc:creator>DIVYA</dc:creator>
</cp:coreProperties>
</file>