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IAD66VBzCn4hywn9lKHx2fiAQ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Address Resolution Protocol (ARP)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ARP</a:t>
            </a:r>
            <a:br>
              <a:rPr lang="en-US"/>
            </a:b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There are four types of Address Resolution Protocol, which is given below:</a:t>
            </a:r>
            <a:endParaRPr/>
          </a:p>
          <a:p>
            <a:pPr indent="-228600" lvl="0" marL="228600" rtl="0" algn="l">
              <a:lnSpc>
                <a:spcPct val="90000"/>
              </a:lnSpc>
              <a:spcBef>
                <a:spcPts val="1000"/>
              </a:spcBef>
              <a:spcAft>
                <a:spcPts val="0"/>
              </a:spcAft>
              <a:buClr>
                <a:schemeClr val="dk1"/>
              </a:buClr>
              <a:buSzPts val="2800"/>
              <a:buChar char="•"/>
            </a:pPr>
            <a:r>
              <a:rPr lang="en-US"/>
              <a:t>Proxy ARP</a:t>
            </a:r>
            <a:endParaRPr/>
          </a:p>
          <a:p>
            <a:pPr indent="-228600" lvl="0" marL="228600" rtl="0" algn="l">
              <a:lnSpc>
                <a:spcPct val="90000"/>
              </a:lnSpc>
              <a:spcBef>
                <a:spcPts val="1000"/>
              </a:spcBef>
              <a:spcAft>
                <a:spcPts val="0"/>
              </a:spcAft>
              <a:buClr>
                <a:schemeClr val="dk1"/>
              </a:buClr>
              <a:buSzPts val="2800"/>
              <a:buChar char="•"/>
            </a:pPr>
            <a:r>
              <a:rPr lang="en-US"/>
              <a:t>Gratuitous ARP</a:t>
            </a:r>
            <a:endParaRPr/>
          </a:p>
          <a:p>
            <a:pPr indent="-228600" lvl="0" marL="228600" rtl="0" algn="l">
              <a:lnSpc>
                <a:spcPct val="90000"/>
              </a:lnSpc>
              <a:spcBef>
                <a:spcPts val="1000"/>
              </a:spcBef>
              <a:spcAft>
                <a:spcPts val="0"/>
              </a:spcAft>
              <a:buClr>
                <a:schemeClr val="dk1"/>
              </a:buClr>
              <a:buSzPts val="2800"/>
              <a:buChar char="•"/>
            </a:pPr>
            <a:r>
              <a:rPr lang="en-US"/>
              <a:t>Reverse ARP (RARP)</a:t>
            </a:r>
            <a:endParaRPr/>
          </a:p>
          <a:p>
            <a:pPr indent="-228600" lvl="0" marL="228600" rtl="0" algn="l">
              <a:lnSpc>
                <a:spcPct val="90000"/>
              </a:lnSpc>
              <a:spcBef>
                <a:spcPts val="1000"/>
              </a:spcBef>
              <a:spcAft>
                <a:spcPts val="0"/>
              </a:spcAft>
              <a:buClr>
                <a:schemeClr val="dk1"/>
              </a:buClr>
              <a:buSzPts val="2800"/>
              <a:buChar char="•"/>
            </a:pPr>
            <a:r>
              <a:rPr lang="en-US"/>
              <a:t>Inverse ARP</a:t>
            </a: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ARP</a:t>
            </a:r>
            <a:br>
              <a:rPr lang="en-US"/>
            </a:br>
            <a:endParaRPr/>
          </a:p>
        </p:txBody>
      </p:sp>
      <p:sp>
        <p:nvSpPr>
          <p:cNvPr id="145" name="Google Shape;145;p11"/>
          <p:cNvSpPr txBox="1"/>
          <p:nvPr>
            <p:ph idx="1" type="body"/>
          </p:nvPr>
        </p:nvSpPr>
        <p:spPr>
          <a:xfrm>
            <a:off x="838200" y="1282700"/>
            <a:ext cx="10515600" cy="489426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Proxy ARP</a:t>
            </a:r>
            <a:endParaRPr/>
          </a:p>
          <a:p>
            <a:pPr indent="-228600" lvl="0" marL="228600" rtl="0" algn="l">
              <a:lnSpc>
                <a:spcPct val="90000"/>
              </a:lnSpc>
              <a:spcBef>
                <a:spcPts val="1000"/>
              </a:spcBef>
              <a:spcAft>
                <a:spcPts val="0"/>
              </a:spcAft>
              <a:buClr>
                <a:schemeClr val="dk1"/>
              </a:buClr>
              <a:buSzPct val="100000"/>
              <a:buChar char="•"/>
            </a:pPr>
            <a:r>
              <a:rPr lang="en-US"/>
              <a:t>Proxy ARP is a technique by which a proxy device on a given network answers the ARP request for an IP address that is not on that network. The proxy is aware of the location of the traffic's destination and offers its own MAC address as the destination. </a:t>
            </a:r>
            <a:endParaRPr/>
          </a:p>
          <a:p>
            <a:pPr indent="-228600" lvl="0" marL="228600" rtl="0" algn="l">
              <a:lnSpc>
                <a:spcPct val="90000"/>
              </a:lnSpc>
              <a:spcBef>
                <a:spcPts val="1000"/>
              </a:spcBef>
              <a:spcAft>
                <a:spcPts val="0"/>
              </a:spcAft>
              <a:buClr>
                <a:schemeClr val="dk1"/>
              </a:buClr>
              <a:buSzPct val="100000"/>
              <a:buChar char="•"/>
            </a:pPr>
            <a:r>
              <a:rPr b="1" lang="en-US"/>
              <a:t>Gratuitous ARP</a:t>
            </a:r>
            <a:endParaRPr/>
          </a:p>
          <a:p>
            <a:pPr indent="-228600" lvl="0" marL="228600" rtl="0" algn="l">
              <a:lnSpc>
                <a:spcPct val="90000"/>
              </a:lnSpc>
              <a:spcBef>
                <a:spcPts val="1000"/>
              </a:spcBef>
              <a:spcAft>
                <a:spcPts val="0"/>
              </a:spcAft>
              <a:buClr>
                <a:schemeClr val="dk1"/>
              </a:buClr>
              <a:buSzPct val="100000"/>
              <a:buChar char="•"/>
            </a:pPr>
            <a:r>
              <a:rPr lang="en-US"/>
              <a:t>Gratuitous ARP is almost like an administrative procedure, carried out as a way for a host on a network to simply announce or update its IP-to-MAC address. Gratuitous ARP is not prompted by an ARP request to translate an IP address to a MAC address.</a:t>
            </a:r>
            <a:endParaRPr/>
          </a:p>
          <a:p>
            <a:pPr indent="-228600" lvl="0" marL="228600" rtl="0" algn="l">
              <a:lnSpc>
                <a:spcPct val="90000"/>
              </a:lnSpc>
              <a:spcBef>
                <a:spcPts val="1000"/>
              </a:spcBef>
              <a:spcAft>
                <a:spcPts val="0"/>
              </a:spcAft>
              <a:buClr>
                <a:schemeClr val="dk1"/>
              </a:buClr>
              <a:buSzPct val="100000"/>
              <a:buChar char="•"/>
            </a:pPr>
            <a:r>
              <a:rPr b="1" lang="en-US"/>
              <a:t>Reverse ARP (RARP)</a:t>
            </a:r>
            <a:endParaRPr/>
          </a:p>
          <a:p>
            <a:pPr indent="-228600" lvl="0" marL="228600" rtl="0" algn="l">
              <a:lnSpc>
                <a:spcPct val="90000"/>
              </a:lnSpc>
              <a:spcBef>
                <a:spcPts val="1000"/>
              </a:spcBef>
              <a:spcAft>
                <a:spcPts val="0"/>
              </a:spcAft>
              <a:buClr>
                <a:schemeClr val="dk1"/>
              </a:buClr>
              <a:buSzPct val="100000"/>
              <a:buChar char="•"/>
            </a:pPr>
            <a:r>
              <a:rPr lang="en-US"/>
              <a:t>Host machines that do not know their own IP address can use the Reverse Address Resolution Protocol (RARP) for discovery.</a:t>
            </a:r>
            <a:endParaRPr/>
          </a:p>
          <a:p>
            <a:pPr indent="-228600" lvl="0" marL="228600" rtl="0" algn="l">
              <a:lnSpc>
                <a:spcPct val="90000"/>
              </a:lnSpc>
              <a:spcBef>
                <a:spcPts val="1000"/>
              </a:spcBef>
              <a:spcAft>
                <a:spcPts val="0"/>
              </a:spcAft>
              <a:buClr>
                <a:schemeClr val="dk1"/>
              </a:buClr>
              <a:buSzPct val="100000"/>
              <a:buChar char="•"/>
            </a:pPr>
            <a:r>
              <a:rPr b="1" lang="en-US"/>
              <a:t>Inverse ARP (IARP)</a:t>
            </a:r>
            <a:endParaRPr/>
          </a:p>
          <a:p>
            <a:pPr indent="-228600" lvl="0" marL="228600" rtl="0" algn="l">
              <a:lnSpc>
                <a:spcPct val="90000"/>
              </a:lnSpc>
              <a:spcBef>
                <a:spcPts val="1000"/>
              </a:spcBef>
              <a:spcAft>
                <a:spcPts val="0"/>
              </a:spcAft>
              <a:buClr>
                <a:schemeClr val="dk1"/>
              </a:buClr>
              <a:buSzPct val="100000"/>
              <a:buChar char="•"/>
            </a:pPr>
            <a:r>
              <a:rPr lang="en-US"/>
              <a:t>Whereas ARP uses an IP address to find a MAC address, IARP uses a MAC address to find an IP address.</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Packet Format</a:t>
            </a:r>
            <a:br>
              <a:rPr lang="en-US"/>
            </a:br>
            <a:endParaRPr/>
          </a:p>
        </p:txBody>
      </p:sp>
      <p:pic>
        <p:nvPicPr>
          <p:cNvPr id="151" name="Google Shape;151;p12"/>
          <p:cNvPicPr preferRelativeResize="0"/>
          <p:nvPr>
            <p:ph idx="1" type="body"/>
          </p:nvPr>
        </p:nvPicPr>
        <p:blipFill rotWithShape="1">
          <a:blip r:embed="rId3">
            <a:alphaModFix/>
          </a:blip>
          <a:srcRect b="0" l="0" r="0" t="0"/>
          <a:stretch/>
        </p:blipFill>
        <p:spPr>
          <a:xfrm>
            <a:off x="641444" y="1583141"/>
            <a:ext cx="10467833" cy="4408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Packet Format</a:t>
            </a:r>
            <a:br>
              <a:rPr lang="en-US"/>
            </a:b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8" name="Google Shape;158;p13"/>
          <p:cNvPicPr preferRelativeResize="0"/>
          <p:nvPr/>
        </p:nvPicPr>
        <p:blipFill rotWithShape="1">
          <a:blip r:embed="rId3">
            <a:alphaModFix/>
          </a:blip>
          <a:srcRect b="0" l="0" r="0" t="0"/>
          <a:stretch/>
        </p:blipFill>
        <p:spPr>
          <a:xfrm>
            <a:off x="1815152" y="1947862"/>
            <a:ext cx="6004873" cy="4229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Packet Format</a:t>
            </a:r>
            <a:br>
              <a:rPr lang="en-US"/>
            </a:br>
            <a:endParaRPr/>
          </a:p>
        </p:txBody>
      </p:sp>
      <p:sp>
        <p:nvSpPr>
          <p:cNvPr id="164" name="Google Shape;164;p14"/>
          <p:cNvSpPr txBox="1"/>
          <p:nvPr>
            <p:ph idx="1" type="body"/>
          </p:nvPr>
        </p:nvSpPr>
        <p:spPr>
          <a:xfrm>
            <a:off x="838201" y="1211279"/>
            <a:ext cx="10515600" cy="5580041"/>
          </a:xfrm>
          <a:prstGeom prst="rect">
            <a:avLst/>
          </a:prstGeom>
          <a:solidFill>
            <a:srgbClr val="FFFFFF"/>
          </a:solidFill>
          <a:ln>
            <a:noFill/>
          </a:ln>
        </p:spPr>
        <p:txBody>
          <a:bodyPr anchorCtr="0" anchor="ctr" bIns="39675" lIns="23805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Hardware Type:</a:t>
            </a:r>
            <a:endParaRPr/>
          </a:p>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This is to specify the type of hardware used by the local network to transmit the Address Resolution Protocols message. Once common hardware under this category would be the ‘Ethernet’ with a value equal to 1, and field size would be 2.</a:t>
            </a:r>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Protocol Type: </a:t>
            </a:r>
            <a:endParaRPr/>
          </a:p>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field is the complement of the Hardware Type field, specifying the type of layer three addresses used in the message. For IPv4 addresses, this value is 2048 </a:t>
            </a:r>
            <a:endParaRPr b="0" i="0" sz="1800" u="none" cap="none" strike="noStrike">
              <a:solidFill>
                <a:schemeClr val="dk1"/>
              </a:solidFill>
              <a:latin typeface="Arial"/>
              <a:ea typeface="Arial"/>
              <a:cs typeface="Arial"/>
              <a:sym typeface="Arial"/>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Hardware length: </a:t>
            </a:r>
            <a:endParaRPr b="1"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is the length in bytes for the MAC address;Ethernet has a MAC address of 6 bytes long.</a:t>
            </a:r>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Protocol length:</a:t>
            </a:r>
            <a:endParaRPr b="1"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It represents the length of the IPV4 logical address, IPV4 address are generally 4 bytes long.</a:t>
            </a:r>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Packet Format</a:t>
            </a:r>
            <a:br>
              <a:rPr lang="en-US"/>
            </a:br>
            <a:endParaRPr/>
          </a:p>
        </p:txBody>
      </p:sp>
      <p:sp>
        <p:nvSpPr>
          <p:cNvPr id="170" name="Google Shape;170;p15"/>
          <p:cNvSpPr txBox="1"/>
          <p:nvPr>
            <p:ph idx="1" type="body"/>
          </p:nvPr>
        </p:nvSpPr>
        <p:spPr>
          <a:xfrm>
            <a:off x="838201" y="1134335"/>
            <a:ext cx="10515600" cy="5733929"/>
          </a:xfrm>
          <a:prstGeom prst="rect">
            <a:avLst/>
          </a:prstGeom>
          <a:solidFill>
            <a:srgbClr val="FFFFFF"/>
          </a:solidFill>
          <a:ln>
            <a:noFill/>
          </a:ln>
        </p:spPr>
        <p:txBody>
          <a:bodyPr anchorCtr="0" anchor="ctr" bIns="39675" lIns="23805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Operational reqest reply or OPER: </a:t>
            </a:r>
            <a:endParaRPr/>
          </a:p>
          <a:p>
            <a:pPr indent="-457200" lvl="1" marL="6858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it specifies the nature of the ARP message. An ARP Request has an assigned value of 1, whereas the ARP reply holds the value of 2.</a:t>
            </a:r>
            <a:endParaRPr/>
          </a:p>
          <a:p>
            <a:pPr indent="-228600" lvl="0" marL="228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Sender hardware address or   MAC address</a:t>
            </a:r>
            <a:r>
              <a:rPr b="0" i="0" lang="en-US" sz="1800" u="none" cap="none" strike="noStrike">
                <a:solidFill>
                  <a:schemeClr val="dk1"/>
                </a:solidFill>
                <a:latin typeface="Arial"/>
                <a:ea typeface="Arial"/>
                <a:cs typeface="Arial"/>
                <a:sym typeface="Arial"/>
              </a:rPr>
              <a:t>: </a:t>
            </a:r>
            <a:endParaRPr/>
          </a:p>
          <a:p>
            <a:pPr indent="-457200" lvl="1" marL="6858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field specifies the physical address of the sender.</a:t>
            </a:r>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Sender IP address or sender protocol address: </a:t>
            </a:r>
            <a:endParaRPr/>
          </a:p>
          <a:p>
            <a:pPr indent="-457200" lvl="1" marL="6858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field is used to determine the logical address of the sender</a:t>
            </a:r>
            <a:endParaRPr/>
          </a:p>
          <a:p>
            <a:pPr indent="-114300" lvl="0" marL="22860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Target hardware address or  MAC address:</a:t>
            </a:r>
            <a:endParaRPr/>
          </a:p>
          <a:p>
            <a:pPr indent="-457200" lvl="1" marL="6858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specifies the physical address of the target.</a:t>
            </a:r>
            <a:endParaRPr/>
          </a:p>
          <a:p>
            <a:pPr indent="-114300" lvl="0" marL="2286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Target IP address or target protocol address: </a:t>
            </a:r>
            <a:endParaRPr/>
          </a:p>
          <a:p>
            <a:pPr indent="-457200" lvl="1" marL="6858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field determines the logical address of the target.</a:t>
            </a:r>
            <a:endParaRPr/>
          </a:p>
          <a:p>
            <a:pPr indent="-342900" lvl="1" marL="6858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6858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Reverse Address Resolution Protocol (RARP)</a:t>
            </a:r>
            <a:endParaRPr/>
          </a:p>
        </p:txBody>
      </p:sp>
      <p:sp>
        <p:nvSpPr>
          <p:cNvPr id="176" name="Google Shape;176;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Reverse Address Resolution Protocol (RARP)</a:t>
            </a:r>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 RARP is a protocol that is responsible for the translation of Physical Address (MAC  address) to   IP address.</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Hosts like diskless workstations only have their hardware interface addresses or MAC address, but not their IP addresses.</a:t>
            </a:r>
            <a:endParaRPr/>
          </a:p>
          <a:p>
            <a:pPr indent="-228600" lvl="0" marL="228600" rtl="0" algn="l">
              <a:lnSpc>
                <a:spcPct val="90000"/>
              </a:lnSpc>
              <a:spcBef>
                <a:spcPts val="1000"/>
              </a:spcBef>
              <a:spcAft>
                <a:spcPts val="0"/>
              </a:spcAft>
              <a:buClr>
                <a:schemeClr val="dk1"/>
              </a:buClr>
              <a:buSzPct val="100000"/>
              <a:buChar char="•"/>
            </a:pPr>
            <a:r>
              <a:rPr lang="en-US"/>
              <a:t> They must discover their IP addresses from an external source, usually via RARP protocol.</a:t>
            </a:r>
            <a:endParaRPr/>
          </a:p>
          <a:p>
            <a:pPr indent="-228600" lvl="0" marL="228600" rtl="0" algn="l">
              <a:lnSpc>
                <a:spcPct val="90000"/>
              </a:lnSpc>
              <a:spcBef>
                <a:spcPts val="1000"/>
              </a:spcBef>
              <a:spcAft>
                <a:spcPts val="0"/>
              </a:spcAft>
              <a:buClr>
                <a:schemeClr val="dk1"/>
              </a:buClr>
              <a:buSzPct val="100000"/>
              <a:buChar char="•"/>
            </a:pPr>
            <a:r>
              <a:rPr lang="en-US"/>
              <a:t>The reverse address resolution is performed the same way as the ARP address resolution. The same packet format is used for the ARP.</a:t>
            </a:r>
            <a:endParaRPr/>
          </a:p>
          <a:p>
            <a:pPr indent="-228600" lvl="0" marL="228600" rtl="0" algn="l">
              <a:lnSpc>
                <a:spcPct val="90000"/>
              </a:lnSpc>
              <a:spcBef>
                <a:spcPts val="1000"/>
              </a:spcBef>
              <a:spcAft>
                <a:spcPts val="0"/>
              </a:spcAft>
              <a:buClr>
                <a:schemeClr val="dk1"/>
              </a:buClr>
              <a:buSzPct val="100000"/>
              <a:buChar char="•"/>
            </a:pPr>
            <a:r>
              <a:rPr lang="en-US"/>
              <a:t>An exception is the operation code field that now takes the following values−</a:t>
            </a:r>
            <a:endParaRPr/>
          </a:p>
          <a:p>
            <a:pPr indent="-228600" lvl="1" marL="685800" rtl="0" algn="l">
              <a:lnSpc>
                <a:spcPct val="90000"/>
              </a:lnSpc>
              <a:spcBef>
                <a:spcPts val="500"/>
              </a:spcBef>
              <a:spcAft>
                <a:spcPts val="0"/>
              </a:spcAft>
              <a:buClr>
                <a:schemeClr val="dk1"/>
              </a:buClr>
              <a:buSzPct val="100000"/>
              <a:buChar char="•"/>
            </a:pPr>
            <a:r>
              <a:rPr lang="en-US"/>
              <a:t>3 for RARP request</a:t>
            </a:r>
            <a:endParaRPr/>
          </a:p>
          <a:p>
            <a:pPr indent="-228600" lvl="1" marL="685800" rtl="0" algn="l">
              <a:lnSpc>
                <a:spcPct val="90000"/>
              </a:lnSpc>
              <a:spcBef>
                <a:spcPts val="500"/>
              </a:spcBef>
              <a:spcAft>
                <a:spcPts val="0"/>
              </a:spcAft>
              <a:buClr>
                <a:schemeClr val="dk1"/>
              </a:buClr>
              <a:buSzPct val="100000"/>
              <a:buChar char="•"/>
            </a:pPr>
            <a:r>
              <a:rPr lang="en-US"/>
              <a:t>4 for RARP reply</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RARP server</a:t>
            </a: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Some devices in the network are as configured to act as RARP servers</a:t>
            </a:r>
            <a:endParaRPr/>
          </a:p>
          <a:p>
            <a:pPr indent="-228600" lvl="0" marL="228600" rtl="0" algn="l">
              <a:lnSpc>
                <a:spcPct val="90000"/>
              </a:lnSpc>
              <a:spcBef>
                <a:spcPts val="1000"/>
              </a:spcBef>
              <a:spcAft>
                <a:spcPts val="0"/>
              </a:spcAft>
              <a:buClr>
                <a:schemeClr val="dk1"/>
              </a:buClr>
              <a:buSzPts val="2800"/>
              <a:buChar char="•"/>
            </a:pPr>
            <a:r>
              <a:rPr lang="en-US"/>
              <a:t>A network administrator creates a table in a RARP server that maps the physical interface or media access control (MAC) addresses to corresponding IP addresses. </a:t>
            </a:r>
            <a:endParaRPr/>
          </a:p>
          <a:p>
            <a:pPr indent="-228600" lvl="0" marL="228600" rtl="0" algn="l">
              <a:lnSpc>
                <a:spcPct val="90000"/>
              </a:lnSpc>
              <a:spcBef>
                <a:spcPts val="1000"/>
              </a:spcBef>
              <a:spcAft>
                <a:spcPts val="0"/>
              </a:spcAft>
              <a:buClr>
                <a:schemeClr val="dk1"/>
              </a:buClr>
              <a:buSzPts val="2800"/>
              <a:buChar char="•"/>
            </a:pPr>
            <a:r>
              <a:rPr lang="en-US"/>
              <a:t>This table can be referenced by devices seeking to dynamically learn their IP address.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Address Resolution Protocol (ARP)</a:t>
            </a:r>
            <a:endParaRPr/>
          </a:p>
        </p:txBody>
      </p:sp>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Address Resolution Protocol (ARP) is a communication protocol used to find the </a:t>
            </a:r>
            <a:r>
              <a:rPr lang="en-US">
                <a:solidFill>
                  <a:srgbClr val="FF0000"/>
                </a:solidFill>
              </a:rPr>
              <a:t>MAC (Media Access Control) address of a device from its IP address. </a:t>
            </a:r>
            <a:endParaRPr>
              <a:solidFill>
                <a:srgbClr val="FF0000"/>
              </a:solidFill>
            </a:endParaRPr>
          </a:p>
          <a:p>
            <a:pPr indent="-228600" lvl="0" marL="228600" rtl="0" algn="l">
              <a:lnSpc>
                <a:spcPct val="90000"/>
              </a:lnSpc>
              <a:spcBef>
                <a:spcPts val="1000"/>
              </a:spcBef>
              <a:spcAft>
                <a:spcPts val="0"/>
              </a:spcAft>
              <a:buClr>
                <a:schemeClr val="dk1"/>
              </a:buClr>
              <a:buSzPts val="2800"/>
              <a:buChar char="•"/>
            </a:pPr>
            <a:r>
              <a:rPr lang="en-US"/>
              <a:t>This protocol is used when a device wants to communicate with another device on </a:t>
            </a:r>
            <a:r>
              <a:rPr lang="en-US">
                <a:solidFill>
                  <a:srgbClr val="FF0000"/>
                </a:solidFill>
              </a:rPr>
              <a:t>a Local Area Network or Ethernet</a:t>
            </a:r>
            <a:r>
              <a:rPr lang="en-US"/>
              <a:t>.</a:t>
            </a:r>
            <a:endParaRPr/>
          </a:p>
          <a:p>
            <a:pPr indent="-228600" lvl="0" marL="228600" rtl="0" algn="l">
              <a:lnSpc>
                <a:spcPct val="90000"/>
              </a:lnSpc>
              <a:spcBef>
                <a:spcPts val="1000"/>
              </a:spcBef>
              <a:spcAft>
                <a:spcPts val="0"/>
              </a:spcAft>
              <a:buClr>
                <a:schemeClr val="dk1"/>
              </a:buClr>
              <a:buSzPts val="2800"/>
              <a:buChar char="•"/>
            </a:pPr>
            <a:r>
              <a:rPr lang="en-US"/>
              <a:t>Protocol that is used to resolve IP   addresses to MAC addresses.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to Achieve the IP Address from RARP Server:</a:t>
            </a:r>
            <a:endParaRPr/>
          </a:p>
        </p:txBody>
      </p:sp>
      <p:pic>
        <p:nvPicPr>
          <p:cNvPr id="200" name="Google Shape;200;p20"/>
          <p:cNvPicPr preferRelativeResize="0"/>
          <p:nvPr>
            <p:ph idx="1" type="body"/>
          </p:nvPr>
        </p:nvPicPr>
        <p:blipFill rotWithShape="1">
          <a:blip r:embed="rId3">
            <a:alphaModFix/>
          </a:blip>
          <a:srcRect b="0" l="0" r="0" t="0"/>
          <a:stretch/>
        </p:blipFill>
        <p:spPr>
          <a:xfrm>
            <a:off x="2486025" y="2139156"/>
            <a:ext cx="7219950" cy="372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RARP</a:t>
            </a:r>
            <a:endParaRPr/>
          </a:p>
        </p:txBody>
      </p:sp>
      <p:sp>
        <p:nvSpPr>
          <p:cNvPr id="206" name="Google Shape;20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Font typeface="Calibri"/>
              <a:buAutoNum type="arabicPeriod"/>
            </a:pPr>
            <a:r>
              <a:rPr b="1" lang="en-US"/>
              <a:t>Source Device  Generates RARP Request Message and Broadcasts RARP Request Message</a:t>
            </a:r>
            <a:endParaRPr/>
          </a:p>
          <a:p>
            <a:pPr indent="-349885" lvl="0" marL="514350" rtl="0" algn="l">
              <a:lnSpc>
                <a:spcPct val="90000"/>
              </a:lnSpc>
              <a:spcBef>
                <a:spcPts val="1000"/>
              </a:spcBef>
              <a:spcAft>
                <a:spcPts val="0"/>
              </a:spcAft>
              <a:buClr>
                <a:schemeClr val="dk1"/>
              </a:buClr>
              <a:buSzPct val="100000"/>
              <a:buFont typeface="Calibri"/>
              <a:buNone/>
            </a:pPr>
            <a:r>
              <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lang="en-US"/>
              <a:t>Local Devices Process RARP Request Message</a:t>
            </a:r>
            <a:endParaRPr/>
          </a:p>
          <a:p>
            <a:pPr indent="-349885" lvl="0" marL="514350" rtl="0" algn="l">
              <a:lnSpc>
                <a:spcPct val="90000"/>
              </a:lnSpc>
              <a:spcBef>
                <a:spcPts val="1000"/>
              </a:spcBef>
              <a:spcAft>
                <a:spcPts val="0"/>
              </a:spcAft>
              <a:buClr>
                <a:schemeClr val="dk1"/>
              </a:buClr>
              <a:buSzPct val="100000"/>
              <a:buFont typeface="Calibri"/>
              <a:buNone/>
            </a:pPr>
            <a:r>
              <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lang="en-US"/>
              <a:t>RARP Server Generates RARP Reply Message</a:t>
            </a:r>
            <a:r>
              <a:rPr lang="en-US"/>
              <a:t>: </a:t>
            </a:r>
            <a:endParaRPr/>
          </a:p>
          <a:p>
            <a:pPr indent="-349885" lvl="0" marL="514350" rtl="0" algn="l">
              <a:lnSpc>
                <a:spcPct val="90000"/>
              </a:lnSpc>
              <a:spcBef>
                <a:spcPts val="1000"/>
              </a:spcBef>
              <a:spcAft>
                <a:spcPts val="0"/>
              </a:spcAft>
              <a:buClr>
                <a:schemeClr val="dk1"/>
              </a:buClr>
              <a:buSzPct val="100000"/>
              <a:buFont typeface="Calibri"/>
              <a:buNone/>
            </a:pPr>
            <a:r>
              <a:t/>
            </a:r>
            <a:endParaRPr b="1"/>
          </a:p>
          <a:p>
            <a:pPr indent="-514350" lvl="0" marL="514350" rtl="0" algn="l">
              <a:lnSpc>
                <a:spcPct val="90000"/>
              </a:lnSpc>
              <a:spcBef>
                <a:spcPts val="1000"/>
              </a:spcBef>
              <a:spcAft>
                <a:spcPts val="0"/>
              </a:spcAft>
              <a:buClr>
                <a:schemeClr val="dk1"/>
              </a:buClr>
              <a:buSzPct val="100000"/>
              <a:buFont typeface="Calibri"/>
              <a:buAutoNum type="arabicPeriod"/>
            </a:pPr>
            <a:r>
              <a:rPr b="1" lang="en-US"/>
              <a:t>RARP Server Sends RARP Reply Message</a:t>
            </a:r>
            <a:endParaRPr/>
          </a:p>
          <a:p>
            <a:pPr indent="-349885" lvl="0" marL="514350" rtl="0" algn="l">
              <a:lnSpc>
                <a:spcPct val="90000"/>
              </a:lnSpc>
              <a:spcBef>
                <a:spcPts val="1000"/>
              </a:spcBef>
              <a:spcAft>
                <a:spcPts val="0"/>
              </a:spcAft>
              <a:buClr>
                <a:schemeClr val="dk1"/>
              </a:buClr>
              <a:buSzPct val="100000"/>
              <a:buFont typeface="Calibri"/>
              <a:buNone/>
            </a:pPr>
            <a:r>
              <a:t/>
            </a:r>
            <a:endParaRPr b="1"/>
          </a:p>
          <a:p>
            <a:pPr indent="-514350" lvl="0" marL="514350" rtl="0" algn="l">
              <a:lnSpc>
                <a:spcPct val="90000"/>
              </a:lnSpc>
              <a:spcBef>
                <a:spcPts val="1000"/>
              </a:spcBef>
              <a:spcAft>
                <a:spcPts val="0"/>
              </a:spcAft>
              <a:buClr>
                <a:schemeClr val="dk1"/>
              </a:buClr>
              <a:buSzPct val="100000"/>
              <a:buFont typeface="Calibri"/>
              <a:buAutoNum type="arabicPeriod"/>
            </a:pPr>
            <a:r>
              <a:rPr b="1" lang="en-US"/>
              <a:t>Source Device Processes RARP Reply Message</a:t>
            </a:r>
            <a:r>
              <a:rPr lang="en-US"/>
              <a: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RARP</a:t>
            </a:r>
            <a:endParaRPr/>
          </a:p>
        </p:txBody>
      </p:sp>
      <p:sp>
        <p:nvSpPr>
          <p:cNvPr id="212" name="Google Shape;21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Source Device “Generates RARP Request Message” </a:t>
            </a:r>
            <a:r>
              <a:rPr lang="en-US"/>
              <a:t>– The source device generates a RARP Request message. The Source puts its own data link-layer address as both the Sender Hardware Address and also the Target Hardware Address. It leaves both the Sender Protocol Address and the Target Protocol Address blank.</a:t>
            </a:r>
            <a:endParaRPr/>
          </a:p>
          <a:p>
            <a:pPr indent="-228600" lvl="0" marL="228600" rtl="0" algn="l">
              <a:lnSpc>
                <a:spcPct val="90000"/>
              </a:lnSpc>
              <a:spcBef>
                <a:spcPts val="1000"/>
              </a:spcBef>
              <a:spcAft>
                <a:spcPts val="0"/>
              </a:spcAft>
              <a:buClr>
                <a:schemeClr val="dk1"/>
              </a:buClr>
              <a:buSzPct val="100000"/>
              <a:buChar char="•"/>
            </a:pPr>
            <a:r>
              <a:rPr b="1" lang="en-US"/>
              <a:t>Source Device “Broadcasts RARP Request Message”</a:t>
            </a:r>
            <a:r>
              <a:rPr lang="en-US"/>
              <a:t> – The source broadcasts the ARP Request message on the local network.</a:t>
            </a:r>
            <a:endParaRPr/>
          </a:p>
          <a:p>
            <a:pPr indent="-228600" lvl="0" marL="228600" rtl="0" algn="l">
              <a:lnSpc>
                <a:spcPct val="90000"/>
              </a:lnSpc>
              <a:spcBef>
                <a:spcPts val="1000"/>
              </a:spcBef>
              <a:spcAft>
                <a:spcPts val="0"/>
              </a:spcAft>
              <a:buClr>
                <a:schemeClr val="dk1"/>
              </a:buClr>
              <a:buSzPct val="100000"/>
              <a:buChar char="•"/>
            </a:pPr>
            <a:r>
              <a:rPr b="1" lang="en-US"/>
              <a:t>Local Devices “Process RARP Request Message</a:t>
            </a:r>
            <a:r>
              <a:rPr lang="en-US"/>
              <a:t>” – The message is received by each device on the local network and processed. Devices that are not configured to act as RARP servers ignore the message.</a:t>
            </a:r>
            <a:endParaRPr/>
          </a:p>
          <a:p>
            <a:pPr indent="-228600" lvl="0" marL="228600" rtl="0" algn="l">
              <a:lnSpc>
                <a:spcPct val="90000"/>
              </a:lnSpc>
              <a:spcBef>
                <a:spcPts val="1000"/>
              </a:spcBef>
              <a:spcAft>
                <a:spcPts val="0"/>
              </a:spcAft>
              <a:buClr>
                <a:schemeClr val="dk1"/>
              </a:buClr>
              <a:buSzPct val="100000"/>
              <a:buChar char="•"/>
            </a:pPr>
            <a:r>
              <a:rPr b="1" lang="en-US"/>
              <a:t>RARP Server Generates RARP Reply Message</a:t>
            </a:r>
            <a:r>
              <a:rPr lang="en-US"/>
              <a:t>: Any device on the network that is a RARP server responds to the broadcast from the source device. It generates a RARP Reply and sets the Sender Hardware Address and Sender Protocol Address to its own hardware and IP address of course. It then sets the Target Hardware Address to the hardware address of the original source device. It looks up in a table the hardware address of the source, determines that device’s IP address assignment, and puts it into the Target Protocol Address field.</a:t>
            </a:r>
            <a:endParaRPr/>
          </a:p>
          <a:p>
            <a:pPr indent="-228600" lvl="0" marL="228600" rtl="0" algn="l">
              <a:lnSpc>
                <a:spcPct val="90000"/>
              </a:lnSpc>
              <a:spcBef>
                <a:spcPts val="1000"/>
              </a:spcBef>
              <a:spcAft>
                <a:spcPts val="0"/>
              </a:spcAft>
              <a:buClr>
                <a:schemeClr val="dk1"/>
              </a:buClr>
              <a:buSzPct val="100000"/>
              <a:buChar char="•"/>
            </a:pPr>
            <a:r>
              <a:rPr b="1" lang="en-US"/>
              <a:t>RARP Server Sends RARP Reply Message</a:t>
            </a:r>
            <a:r>
              <a:rPr lang="en-US"/>
              <a:t>: The RARP server sends the RARP Reply message unicast to the device looking to be configured.</a:t>
            </a:r>
            <a:endParaRPr/>
          </a:p>
          <a:p>
            <a:pPr indent="-228600" lvl="0" marL="228600" rtl="0" algn="l">
              <a:lnSpc>
                <a:spcPct val="90000"/>
              </a:lnSpc>
              <a:spcBef>
                <a:spcPts val="1000"/>
              </a:spcBef>
              <a:spcAft>
                <a:spcPts val="0"/>
              </a:spcAft>
              <a:buClr>
                <a:schemeClr val="dk1"/>
              </a:buClr>
              <a:buSzPct val="100000"/>
              <a:buChar char="•"/>
            </a:pPr>
            <a:r>
              <a:rPr b="1" lang="en-US"/>
              <a:t>Source Device Processes RARP Reply Message</a:t>
            </a:r>
            <a:r>
              <a:rPr lang="en-US"/>
              <a:t>: The source device processes the reply from the RARP server. It then configures itself using the IP address in the Target Protocol Address supplied by the RARP server.</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RARP Request Broadcast </a:t>
            </a:r>
            <a:endParaRPr/>
          </a:p>
        </p:txBody>
      </p:sp>
      <p:pic>
        <p:nvPicPr>
          <p:cNvPr id="218" name="Google Shape;218;p23"/>
          <p:cNvPicPr preferRelativeResize="0"/>
          <p:nvPr>
            <p:ph idx="1" type="body"/>
          </p:nvPr>
        </p:nvPicPr>
        <p:blipFill rotWithShape="1">
          <a:blip r:embed="rId3">
            <a:alphaModFix/>
          </a:blip>
          <a:srcRect b="0" l="0" r="0" t="0"/>
          <a:stretch/>
        </p:blipFill>
        <p:spPr>
          <a:xfrm>
            <a:off x="1752600" y="2260600"/>
            <a:ext cx="7291387" cy="30360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RARP Reply </a:t>
            </a:r>
            <a:endParaRPr/>
          </a:p>
        </p:txBody>
      </p:sp>
      <p:pic>
        <p:nvPicPr>
          <p:cNvPr id="224" name="Google Shape;224;p24"/>
          <p:cNvPicPr preferRelativeResize="0"/>
          <p:nvPr>
            <p:ph idx="1" type="body"/>
          </p:nvPr>
        </p:nvPicPr>
        <p:blipFill rotWithShape="1">
          <a:blip r:embed="rId3">
            <a:alphaModFix/>
          </a:blip>
          <a:srcRect b="0" l="0" r="0" t="0"/>
          <a:stretch/>
        </p:blipFill>
        <p:spPr>
          <a:xfrm>
            <a:off x="3209925" y="2667794"/>
            <a:ext cx="5772150" cy="26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Difference between ARP and RARP</a:t>
            </a:r>
            <a:endParaRPr/>
          </a:p>
        </p:txBody>
      </p:sp>
      <p:pic>
        <p:nvPicPr>
          <p:cNvPr id="230" name="Google Shape;230;p25"/>
          <p:cNvPicPr preferRelativeResize="0"/>
          <p:nvPr>
            <p:ph idx="1" type="body"/>
          </p:nvPr>
        </p:nvPicPr>
        <p:blipFill rotWithShape="1">
          <a:blip r:embed="rId3">
            <a:alphaModFix/>
          </a:blip>
          <a:srcRect b="0" l="0" r="0" t="0"/>
          <a:stretch/>
        </p:blipFill>
        <p:spPr>
          <a:xfrm>
            <a:off x="1384300" y="1614488"/>
            <a:ext cx="7943700" cy="4469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Problems with RARP</a:t>
            </a:r>
            <a:endParaRPr/>
          </a:p>
        </p:txBody>
      </p:sp>
      <p:sp>
        <p:nvSpPr>
          <p:cNvPr id="236" name="Google Shape;23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There is a serious problem with RARP: </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Broadcasting is done at the data link layer</a:t>
            </a:r>
            <a:r>
              <a:rPr lang="en-US"/>
              <a:t>.</a:t>
            </a:r>
            <a:endParaRPr/>
          </a:p>
          <a:p>
            <a:pPr indent="-228600" lvl="0" marL="228600" rtl="0" algn="l">
              <a:lnSpc>
                <a:spcPct val="90000"/>
              </a:lnSpc>
              <a:spcBef>
                <a:spcPts val="1000"/>
              </a:spcBef>
              <a:spcAft>
                <a:spcPts val="0"/>
              </a:spcAft>
              <a:buClr>
                <a:schemeClr val="dk1"/>
              </a:buClr>
              <a:buSzPts val="2800"/>
              <a:buChar char="•"/>
            </a:pPr>
            <a:r>
              <a:rPr lang="en-US"/>
              <a:t>RARP is a link layer protocol and the problem of RARP is that you </a:t>
            </a:r>
            <a:r>
              <a:rPr lang="en-US">
                <a:solidFill>
                  <a:srgbClr val="FF0000"/>
                </a:solidFill>
              </a:rPr>
              <a:t>can’t route these packets</a:t>
            </a:r>
            <a:r>
              <a:rPr lang="en-US"/>
              <a:t>. You need a RARP server on every subnet. </a:t>
            </a:r>
            <a:endParaRPr/>
          </a:p>
          <a:p>
            <a:pPr indent="-228600" lvl="0" marL="228600" rtl="0" algn="l">
              <a:lnSpc>
                <a:spcPct val="90000"/>
              </a:lnSpc>
              <a:spcBef>
                <a:spcPts val="1000"/>
              </a:spcBef>
              <a:spcAft>
                <a:spcPts val="0"/>
              </a:spcAft>
              <a:buClr>
                <a:schemeClr val="dk1"/>
              </a:buClr>
              <a:buSzPts val="2800"/>
              <a:buChar char="•"/>
            </a:pPr>
            <a:r>
              <a:rPr lang="en-US"/>
              <a:t> The physical broadcast address, all is in the case of Ethernet, does not pass the boundaries of a network.</a:t>
            </a:r>
            <a:endParaRPr/>
          </a:p>
          <a:p>
            <a:pPr indent="-228600" lvl="0" marL="228600" rtl="0" algn="l">
              <a:lnSpc>
                <a:spcPct val="90000"/>
              </a:lnSpc>
              <a:spcBef>
                <a:spcPts val="1000"/>
              </a:spcBef>
              <a:spcAft>
                <a:spcPts val="0"/>
              </a:spcAft>
              <a:buClr>
                <a:schemeClr val="dk1"/>
              </a:buClr>
              <a:buSzPts val="2800"/>
              <a:buChar char="•"/>
            </a:pPr>
            <a:r>
              <a:rPr lang="en-US"/>
              <a:t> This means that if an administrator has several networks or several subnets, it needs to </a:t>
            </a:r>
            <a:r>
              <a:rPr lang="en-US">
                <a:solidFill>
                  <a:srgbClr val="FF0000"/>
                </a:solidFill>
              </a:rPr>
              <a:t>assign a RARP server for each network or subnet</a:t>
            </a:r>
            <a:r>
              <a:rPr lang="en-US"/>
              <a:t>. This is the reason that RARP is almost obsolete.</a:t>
            </a:r>
            <a:endParaRPr/>
          </a:p>
          <a:p>
            <a:pPr indent="-228600" lvl="0" marL="228600" rtl="0" algn="l">
              <a:lnSpc>
                <a:spcPct val="90000"/>
              </a:lnSpc>
              <a:spcBef>
                <a:spcPts val="1000"/>
              </a:spcBef>
              <a:spcAft>
                <a:spcPts val="0"/>
              </a:spcAft>
              <a:buClr>
                <a:schemeClr val="dk1"/>
              </a:buClr>
              <a:buSzPts val="2800"/>
              <a:buChar char="•"/>
            </a:pPr>
            <a:r>
              <a:rPr lang="en-US"/>
              <a:t> Two protocols</a:t>
            </a:r>
            <a:r>
              <a:rPr lang="en-US">
                <a:solidFill>
                  <a:srgbClr val="FF0000"/>
                </a:solidFill>
              </a:rPr>
              <a:t>, BOOTP and DHCP replaces  RARP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Address Resolution Protocol (ARP)</a:t>
            </a:r>
            <a:endParaRPr/>
          </a:p>
        </p:txBody>
      </p:sp>
      <p:sp>
        <p:nvSpPr>
          <p:cNvPr id="96" name="Google Shape;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a:t>
            </a:r>
            <a:r>
              <a:rPr lang="en-US">
                <a:solidFill>
                  <a:srgbClr val="FF0000"/>
                </a:solidFill>
              </a:rPr>
              <a:t>MAC address  is a physical address </a:t>
            </a:r>
            <a:r>
              <a:rPr lang="en-US"/>
              <a:t>of a device. It's a   globally unique number that is assigned to every  network interface card. </a:t>
            </a:r>
            <a:endParaRPr/>
          </a:p>
          <a:p>
            <a:pPr indent="-228600" lvl="0" marL="228600" rtl="0" algn="l">
              <a:lnSpc>
                <a:spcPct val="90000"/>
              </a:lnSpc>
              <a:spcBef>
                <a:spcPts val="1000"/>
              </a:spcBef>
              <a:spcAft>
                <a:spcPts val="0"/>
              </a:spcAft>
              <a:buClr>
                <a:schemeClr val="dk1"/>
              </a:buClr>
              <a:buSzPct val="100000"/>
              <a:buChar char="•"/>
            </a:pPr>
            <a:r>
              <a:rPr lang="en-US"/>
              <a:t>Whenever a device needs   to communicate with another device on a local area  network, it needs the MAC address for that device  and devices use ARP to acquire the MAC address  for that device. </a:t>
            </a:r>
            <a:endParaRPr/>
          </a:p>
          <a:p>
            <a:pPr indent="-228600" lvl="0" marL="228600" rtl="0" algn="l">
              <a:lnSpc>
                <a:spcPct val="90000"/>
              </a:lnSpc>
              <a:spcBef>
                <a:spcPts val="1000"/>
              </a:spcBef>
              <a:spcAft>
                <a:spcPts val="0"/>
              </a:spcAft>
              <a:buClr>
                <a:schemeClr val="dk1"/>
              </a:buClr>
              <a:buSzPct val="100000"/>
              <a:buChar char="•"/>
            </a:pPr>
            <a:r>
              <a:rPr lang="en-US"/>
              <a:t>So as an example let's say that   computer A wants to communicate with computer  B. </a:t>
            </a:r>
            <a:endParaRPr/>
          </a:p>
          <a:p>
            <a:pPr indent="-228600" lvl="0" marL="228600" rtl="0" algn="l">
              <a:lnSpc>
                <a:spcPct val="90000"/>
              </a:lnSpc>
              <a:spcBef>
                <a:spcPts val="1000"/>
              </a:spcBef>
              <a:spcAft>
                <a:spcPts val="0"/>
              </a:spcAft>
              <a:buClr>
                <a:schemeClr val="dk1"/>
              </a:buClr>
              <a:buSzPct val="100000"/>
              <a:buChar char="•"/>
            </a:pPr>
            <a:r>
              <a:rPr lang="en-US"/>
              <a:t>Now computer A already knows the IP address  for computer B. But in order to communicate with  computer B, it still needs its MAC address.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 IP address is used to locate a device on a network  and the MAC address is what identifies the actual  device</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a:t>
            </a:r>
            <a:endParaRPr/>
          </a:p>
        </p:txBody>
      </p:sp>
      <p:sp>
        <p:nvSpPr>
          <p:cNvPr id="102" name="Google Shape;1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The ARP’s main task is to convert the 32-bit IP address (for IPv4) to a 48-bit MAC address.</a:t>
            </a:r>
            <a:endParaRPr/>
          </a:p>
          <a:p>
            <a:pPr indent="-228600" lvl="0" marL="228600" rtl="0" algn="l">
              <a:lnSpc>
                <a:spcPct val="90000"/>
              </a:lnSpc>
              <a:spcBef>
                <a:spcPts val="1000"/>
              </a:spcBef>
              <a:spcAft>
                <a:spcPts val="0"/>
              </a:spcAft>
              <a:buClr>
                <a:schemeClr val="dk1"/>
              </a:buClr>
              <a:buSzPts val="2800"/>
              <a:buChar char="•"/>
            </a:pPr>
            <a:r>
              <a:rPr lang="en-US"/>
              <a:t>This protocol is mostly used to determine the hardware (MAC) address of a  device from an IP address.</a:t>
            </a:r>
            <a:endParaRPr/>
          </a:p>
        </p:txBody>
      </p:sp>
      <p:pic>
        <p:nvPicPr>
          <p:cNvPr id="103" name="Google Shape;103;p4"/>
          <p:cNvPicPr preferRelativeResize="0"/>
          <p:nvPr/>
        </p:nvPicPr>
        <p:blipFill rotWithShape="1">
          <a:blip r:embed="rId3">
            <a:alphaModFix/>
          </a:blip>
          <a:srcRect b="0" l="0" r="0" t="0"/>
          <a:stretch/>
        </p:blipFill>
        <p:spPr>
          <a:xfrm>
            <a:off x="4434727" y="4047565"/>
            <a:ext cx="2838450" cy="21293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5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500"/>
                                        <p:tgtEl>
                                          <p:spTgt spid="1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OF ARP</a:t>
            </a:r>
            <a:br>
              <a:rPr lang="en-US"/>
            </a:b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1. When a host tries to interact with another host, an ARP request is initiated. If the IP address is for the local network, the source host checks its ARP cache to find out the hardware address of the destination computer.</a:t>
            </a:r>
            <a:endParaRPr/>
          </a:p>
          <a:p>
            <a:pPr indent="0" lvl="0" marL="0" rtl="0" algn="l">
              <a:lnSpc>
                <a:spcPct val="90000"/>
              </a:lnSpc>
              <a:spcBef>
                <a:spcPts val="1000"/>
              </a:spcBef>
              <a:spcAft>
                <a:spcPts val="0"/>
              </a:spcAft>
              <a:buClr>
                <a:schemeClr val="dk1"/>
              </a:buClr>
              <a:buSzPct val="100000"/>
              <a:buNone/>
            </a:pPr>
            <a:r>
              <a:rPr lang="en-US"/>
              <a:t>2. If the correspondence hardware address is not found, ARP broadcasts the request to all the local hosts.</a:t>
            </a:r>
            <a:endParaRPr/>
          </a:p>
          <a:p>
            <a:pPr indent="0" lvl="0" marL="0" rtl="0" algn="l">
              <a:lnSpc>
                <a:spcPct val="90000"/>
              </a:lnSpc>
              <a:spcBef>
                <a:spcPts val="1000"/>
              </a:spcBef>
              <a:spcAft>
                <a:spcPts val="0"/>
              </a:spcAft>
              <a:buClr>
                <a:schemeClr val="dk1"/>
              </a:buClr>
              <a:buSzPct val="100000"/>
              <a:buNone/>
            </a:pPr>
            <a:r>
              <a:rPr lang="en-US"/>
              <a:t>3. All hosts receive the broadcast and check their own IP address. If no match is discovered, the request is ignored.</a:t>
            </a:r>
            <a:endParaRPr/>
          </a:p>
          <a:p>
            <a:pPr indent="0" lvl="0" marL="0" rtl="0" algn="l">
              <a:lnSpc>
                <a:spcPct val="90000"/>
              </a:lnSpc>
              <a:spcBef>
                <a:spcPts val="1000"/>
              </a:spcBef>
              <a:spcAft>
                <a:spcPts val="0"/>
              </a:spcAft>
              <a:buClr>
                <a:schemeClr val="dk1"/>
              </a:buClr>
              <a:buSzPct val="100000"/>
              <a:buNone/>
            </a:pPr>
            <a:r>
              <a:rPr lang="en-US"/>
              <a:t>4. The destination host that finds the matching IP address sends an ARP reply to the source host along with its hardware address, thus establishing the communication.</a:t>
            </a:r>
            <a:endParaRPr/>
          </a:p>
          <a:p>
            <a:pPr indent="0" lvl="0" marL="0" rtl="0" algn="l">
              <a:lnSpc>
                <a:spcPct val="90000"/>
              </a:lnSpc>
              <a:spcBef>
                <a:spcPts val="1000"/>
              </a:spcBef>
              <a:spcAft>
                <a:spcPts val="0"/>
              </a:spcAft>
              <a:buClr>
                <a:schemeClr val="dk1"/>
              </a:buClr>
              <a:buSzPct val="100000"/>
              <a:buNone/>
            </a:pPr>
            <a:r>
              <a:rPr lang="en-US"/>
              <a:t>5. The ARP cache is then updated with the hardware address of the destination host.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Request Broadcast</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6" name="Google Shape;116;p6"/>
          <p:cNvPicPr preferRelativeResize="0"/>
          <p:nvPr/>
        </p:nvPicPr>
        <p:blipFill rotWithShape="1">
          <a:blip r:embed="rId3">
            <a:alphaModFix/>
          </a:blip>
          <a:srcRect b="0" l="0" r="0" t="0"/>
          <a:stretch/>
        </p:blipFill>
        <p:spPr>
          <a:xfrm>
            <a:off x="2501900" y="2519362"/>
            <a:ext cx="5670550" cy="30940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ARP Reply ( unicast )</a:t>
            </a:r>
            <a:endParaRPr/>
          </a:p>
        </p:txBody>
      </p:sp>
      <p:pic>
        <p:nvPicPr>
          <p:cNvPr id="122" name="Google Shape;122;p7"/>
          <p:cNvPicPr preferRelativeResize="0"/>
          <p:nvPr>
            <p:ph idx="1" type="body"/>
          </p:nvPr>
        </p:nvPicPr>
        <p:blipFill rotWithShape="1">
          <a:blip r:embed="rId3">
            <a:alphaModFix/>
          </a:blip>
          <a:srcRect b="0" l="0" r="0" t="0"/>
          <a:stretch/>
        </p:blipFill>
        <p:spPr>
          <a:xfrm>
            <a:off x="2349501" y="2070101"/>
            <a:ext cx="5827712" cy="28122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8"/>
          <p:cNvPicPr preferRelativeResize="0"/>
          <p:nvPr>
            <p:ph idx="4294967295" type="body"/>
          </p:nvPr>
        </p:nvPicPr>
        <p:blipFill rotWithShape="1">
          <a:blip r:embed="rId3">
            <a:alphaModFix/>
          </a:blip>
          <a:srcRect b="0" l="0" r="0" t="0"/>
          <a:stretch/>
        </p:blipFill>
        <p:spPr>
          <a:xfrm>
            <a:off x="1586753" y="843989"/>
            <a:ext cx="7534275" cy="526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Important ARP terms:</a:t>
            </a:r>
            <a:br>
              <a:rPr b="1" lang="en-US"/>
            </a:b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ARP Cache:</a:t>
            </a:r>
            <a:r>
              <a:rPr lang="en-US"/>
              <a:t> After resolving the MAC address, the ARP sends it to the cache stored in a table for future reference. The subsequent communications can use the MAC address from the table.</a:t>
            </a:r>
            <a:endParaRPr/>
          </a:p>
          <a:p>
            <a:pPr indent="-228600" lvl="0" marL="228600" rtl="0" algn="l">
              <a:lnSpc>
                <a:spcPct val="90000"/>
              </a:lnSpc>
              <a:spcBef>
                <a:spcPts val="1000"/>
              </a:spcBef>
              <a:spcAft>
                <a:spcPts val="0"/>
              </a:spcAft>
              <a:buClr>
                <a:schemeClr val="dk1"/>
              </a:buClr>
              <a:buSzPts val="2800"/>
              <a:buChar char="•"/>
            </a:pPr>
            <a:r>
              <a:rPr b="1" lang="en-US"/>
              <a:t>ARP Cache Timeout:</a:t>
            </a:r>
            <a:r>
              <a:rPr lang="en-US"/>
              <a:t> It is the time for which the MAC address in the ARP cache can reside.</a:t>
            </a:r>
            <a:endParaRPr/>
          </a:p>
          <a:p>
            <a:pPr indent="-228600" lvl="0" marL="228600" rtl="0" algn="l">
              <a:lnSpc>
                <a:spcPct val="90000"/>
              </a:lnSpc>
              <a:spcBef>
                <a:spcPts val="1000"/>
              </a:spcBef>
              <a:spcAft>
                <a:spcPts val="0"/>
              </a:spcAft>
              <a:buClr>
                <a:schemeClr val="dk1"/>
              </a:buClr>
              <a:buSzPts val="2800"/>
              <a:buChar char="•"/>
            </a:pPr>
            <a:r>
              <a:rPr b="1" lang="en-US"/>
              <a:t>ARP request:</a:t>
            </a:r>
            <a:r>
              <a:rPr lang="en-US"/>
              <a:t> Broadcasting a packet over the network to validate whether we came across the destination MAC address or not.</a:t>
            </a:r>
            <a:endParaRPr/>
          </a:p>
          <a:p>
            <a:pPr indent="-228600" lvl="0" marL="228600" rtl="0" algn="l">
              <a:lnSpc>
                <a:spcPct val="90000"/>
              </a:lnSpc>
              <a:spcBef>
                <a:spcPts val="1000"/>
              </a:spcBef>
              <a:spcAft>
                <a:spcPts val="0"/>
              </a:spcAft>
              <a:buClr>
                <a:schemeClr val="dk1"/>
              </a:buClr>
              <a:buSzPts val="2800"/>
              <a:buChar char="•"/>
            </a:pPr>
            <a:r>
              <a:rPr b="1" lang="en-US"/>
              <a:t>ARP response/reply:</a:t>
            </a:r>
            <a:r>
              <a:rPr lang="en-US"/>
              <a:t> The MAC address response that the source receives from the destination aids in further communication of the data.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2022-12-14T09:17:16Z</dcterms:created>
  <dc:creator>csstaff</dc:creator>
</cp:coreProperties>
</file>