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pjtoO8hFK1Y+1TEQNhTVzh+Fs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BOOTP and DHCP</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with BOOTP</a:t>
            </a:r>
            <a:endParaRPr/>
          </a:p>
        </p:txBody>
      </p:sp>
      <p:sp>
        <p:nvSpPr>
          <p:cNvPr id="140" name="Google Shape;140;p10"/>
          <p:cNvSpPr txBox="1"/>
          <p:nvPr>
            <p:ph idx="1" type="body"/>
          </p:nvPr>
        </p:nvSpPr>
        <p:spPr>
          <a:xfrm>
            <a:off x="838200" y="1532965"/>
            <a:ext cx="10515600" cy="46439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a:p>
            <a:pPr indent="-228600" lvl="0" marL="228600" rtl="0" algn="l">
              <a:lnSpc>
                <a:spcPct val="90000"/>
              </a:lnSpc>
              <a:spcBef>
                <a:spcPts val="1000"/>
              </a:spcBef>
              <a:spcAft>
                <a:spcPts val="0"/>
              </a:spcAft>
              <a:buClr>
                <a:schemeClr val="dk1"/>
              </a:buClr>
              <a:buSzPts val="2800"/>
              <a:buChar char="•"/>
            </a:pPr>
            <a:r>
              <a:rPr lang="en-US"/>
              <a:t>A serious problem with BOOTP is that it requires </a:t>
            </a:r>
            <a:r>
              <a:rPr lang="en-US">
                <a:solidFill>
                  <a:srgbClr val="FF0000"/>
                </a:solidFill>
              </a:rPr>
              <a:t>manual configuration of tables </a:t>
            </a:r>
            <a:r>
              <a:rPr lang="en-US"/>
              <a:t>mapping IP address to Ethernet address.</a:t>
            </a:r>
            <a:endParaRPr/>
          </a:p>
          <a:p>
            <a:pPr indent="-228600" lvl="0" marL="228600" rtl="0" algn="l">
              <a:lnSpc>
                <a:spcPct val="90000"/>
              </a:lnSpc>
              <a:spcBef>
                <a:spcPts val="1000"/>
              </a:spcBef>
              <a:spcAft>
                <a:spcPts val="0"/>
              </a:spcAft>
              <a:buClr>
                <a:schemeClr val="dk1"/>
              </a:buClr>
              <a:buSzPts val="2800"/>
              <a:buChar char="•"/>
            </a:pPr>
            <a:r>
              <a:rPr lang="en-US"/>
              <a:t> When a new host is added to a LAN, it cannot use BOOTP until an administrator has assigned it an IP address and entered its (Ethernet address, IP address) into the BOOTP configuration tables by hand. </a:t>
            </a:r>
            <a:endParaRPr/>
          </a:p>
          <a:p>
            <a:pPr indent="-228600" lvl="0" marL="228600" rtl="0" algn="l">
              <a:lnSpc>
                <a:spcPct val="90000"/>
              </a:lnSpc>
              <a:spcBef>
                <a:spcPts val="1000"/>
              </a:spcBef>
              <a:spcAft>
                <a:spcPts val="0"/>
              </a:spcAft>
              <a:buClr>
                <a:schemeClr val="dk1"/>
              </a:buClr>
              <a:buSzPts val="2800"/>
              <a:buChar char="•"/>
            </a:pPr>
            <a:r>
              <a:rPr lang="en-US"/>
              <a:t>To eliminate this error-prone step, BOOTP was extended and given a new name: </a:t>
            </a:r>
            <a:r>
              <a:rPr b="1" lang="en-US"/>
              <a:t>DHCP </a:t>
            </a:r>
            <a:r>
              <a:rPr lang="en-US"/>
              <a:t>(</a:t>
            </a:r>
            <a:r>
              <a:rPr b="1" lang="en-US"/>
              <a:t>Dynamic Host Configuration Protocol</a:t>
            </a: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DHCP</a:t>
            </a:r>
            <a:endParaRPr/>
          </a:p>
        </p:txBody>
      </p:sp>
      <p:sp>
        <p:nvSpPr>
          <p:cNvPr id="146" name="Google Shape;146;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3600"/>
              <a:buNone/>
            </a:pPr>
            <a:r>
              <a:rPr lang="en-US" sz="3600"/>
              <a:t>Dynamic Host Configuration Protocol</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Drawback of RARP and BOOTP</a:t>
            </a: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Before DHCP, two protocols, namely </a:t>
            </a:r>
            <a:r>
              <a:rPr b="1" lang="en-US"/>
              <a:t>RARP</a:t>
            </a:r>
            <a:r>
              <a:rPr lang="en-US"/>
              <a:t> and </a:t>
            </a:r>
            <a:r>
              <a:rPr b="1" lang="en-US"/>
              <a:t>BOOTP</a:t>
            </a:r>
            <a:r>
              <a:rPr lang="en-US"/>
              <a:t> were used for assigning IP addresses to end nodes. Both were client server protocols primarily used by end clients to get an IP address.</a:t>
            </a:r>
            <a:endParaRPr/>
          </a:p>
          <a:p>
            <a:pPr indent="-228600" lvl="0" marL="228600" rtl="0" algn="l">
              <a:lnSpc>
                <a:spcPct val="90000"/>
              </a:lnSpc>
              <a:spcBef>
                <a:spcPts val="1000"/>
              </a:spcBef>
              <a:spcAft>
                <a:spcPts val="0"/>
              </a:spcAft>
              <a:buClr>
                <a:schemeClr val="dk1"/>
              </a:buClr>
              <a:buSzPct val="100000"/>
              <a:buChar char="•"/>
            </a:pPr>
            <a:r>
              <a:rPr lang="en-US"/>
              <a:t>RARP is a layer 2 broadcast protocol and since routers do not forward broadcast packets, the RARP server is required to be present  in the same network as the clients.  </a:t>
            </a:r>
            <a:endParaRPr/>
          </a:p>
          <a:p>
            <a:pPr indent="-228600" lvl="0" marL="228600" rtl="0" algn="l">
              <a:lnSpc>
                <a:spcPct val="90000"/>
              </a:lnSpc>
              <a:spcBef>
                <a:spcPts val="1000"/>
              </a:spcBef>
              <a:spcAft>
                <a:spcPts val="0"/>
              </a:spcAft>
              <a:buClr>
                <a:schemeClr val="dk1"/>
              </a:buClr>
              <a:buSzPct val="100000"/>
              <a:buChar char="•"/>
            </a:pPr>
            <a:r>
              <a:rPr lang="en-US"/>
              <a:t>This necessitated </a:t>
            </a:r>
            <a:r>
              <a:rPr b="1" lang="en-US"/>
              <a:t>every network to have a dedicated RARP server</a:t>
            </a:r>
            <a:r>
              <a:rPr lang="en-US"/>
              <a:t>.</a:t>
            </a:r>
            <a:endParaRPr/>
          </a:p>
          <a:p>
            <a:pPr indent="-228600" lvl="0" marL="228600" rtl="0" algn="l">
              <a:lnSpc>
                <a:spcPct val="90000"/>
              </a:lnSpc>
              <a:spcBef>
                <a:spcPts val="1000"/>
              </a:spcBef>
              <a:spcAft>
                <a:spcPts val="0"/>
              </a:spcAft>
              <a:buClr>
                <a:schemeClr val="dk1"/>
              </a:buClr>
              <a:buSzPct val="100000"/>
              <a:buChar char="•"/>
            </a:pPr>
            <a:r>
              <a:rPr lang="en-US"/>
              <a:t>To overcome this problem with RARP, BOOTP was developed, using UDP as the transport layer protocol. </a:t>
            </a:r>
            <a:endParaRPr/>
          </a:p>
          <a:p>
            <a:pPr indent="-228600" lvl="0" marL="228600" rtl="0" algn="l">
              <a:lnSpc>
                <a:spcPct val="90000"/>
              </a:lnSpc>
              <a:spcBef>
                <a:spcPts val="1000"/>
              </a:spcBef>
              <a:spcAft>
                <a:spcPts val="0"/>
              </a:spcAft>
              <a:buClr>
                <a:schemeClr val="dk1"/>
              </a:buClr>
              <a:buSzPct val="100000"/>
              <a:buChar char="•"/>
            </a:pPr>
            <a:r>
              <a:rPr lang="en-US"/>
              <a:t>BOOTP required </a:t>
            </a:r>
            <a:r>
              <a:rPr b="1" lang="en-US"/>
              <a:t>manual administration</a:t>
            </a:r>
            <a:r>
              <a:rPr lang="en-US"/>
              <a:t> at the server end for entering the IP address and other information pertaining to each client.</a:t>
            </a:r>
            <a:endParaRPr/>
          </a:p>
          <a:p>
            <a:pPr indent="-228600" lvl="0" marL="228600" rtl="0" algn="l">
              <a:lnSpc>
                <a:spcPct val="90000"/>
              </a:lnSpc>
              <a:spcBef>
                <a:spcPts val="1000"/>
              </a:spcBef>
              <a:spcAft>
                <a:spcPts val="0"/>
              </a:spcAft>
              <a:buClr>
                <a:schemeClr val="dk1"/>
              </a:buClr>
              <a:buSzPct val="100000"/>
              <a:buChar char="•"/>
            </a:pPr>
            <a:r>
              <a:rPr lang="en-US"/>
              <a:t> Hence, BOOTP does not scale well for large networks with more number of clients.</a:t>
            </a:r>
            <a:endParaRPr/>
          </a:p>
          <a:p>
            <a:pPr indent="-228600" lvl="0" marL="228600" rtl="0" algn="l">
              <a:lnSpc>
                <a:spcPct val="90000"/>
              </a:lnSpc>
              <a:spcBef>
                <a:spcPts val="1000"/>
              </a:spcBef>
              <a:spcAft>
                <a:spcPts val="0"/>
              </a:spcAft>
              <a:buClr>
                <a:schemeClr val="dk1"/>
              </a:buClr>
              <a:buSzPct val="100000"/>
              <a:buChar char="•"/>
            </a:pPr>
            <a:r>
              <a:rPr lang="en-US"/>
              <a:t>To overcome the problem of BOOTP, DHCP was developed as an enhancement of BOOTP. DHCP was devised in a way such that both client and server administration could be done automatically, with minimal manual intervention.</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Dynamic Host Configuration Protocol (DHCP)</a:t>
            </a:r>
            <a:endParaRPr/>
          </a:p>
        </p:txBody>
      </p:sp>
      <p:sp>
        <p:nvSpPr>
          <p:cNvPr id="158" name="Google Shape;15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Dynamic Host Configuration Protocol (DHCP) is a network management protocol used to dynamically assign an IP address to any device, or node, on a network so they can communicate using  IP (Internet Protocol).</a:t>
            </a:r>
            <a:endParaRPr/>
          </a:p>
          <a:p>
            <a:pPr indent="0" lvl="0" marL="0" rtl="0" algn="l">
              <a:lnSpc>
                <a:spcPct val="90000"/>
              </a:lnSpc>
              <a:spcBef>
                <a:spcPts val="1000"/>
              </a:spcBef>
              <a:spcAft>
                <a:spcPts val="0"/>
              </a:spcAft>
              <a:buClr>
                <a:schemeClr val="dk1"/>
              </a:buClr>
              <a:buSzPts val="2800"/>
              <a:buNone/>
            </a:pPr>
            <a:r>
              <a:rPr lang="en-US"/>
              <a:t>• DHCP automates and centrally manages these configurations. </a:t>
            </a:r>
            <a:endParaRPr/>
          </a:p>
          <a:p>
            <a:pPr indent="-228600" lvl="0" marL="228600" rtl="0" algn="l">
              <a:lnSpc>
                <a:spcPct val="90000"/>
              </a:lnSpc>
              <a:spcBef>
                <a:spcPts val="1000"/>
              </a:spcBef>
              <a:spcAft>
                <a:spcPts val="0"/>
              </a:spcAft>
              <a:buClr>
                <a:schemeClr val="dk1"/>
              </a:buClr>
              <a:buSzPts val="2800"/>
              <a:buChar char="•"/>
            </a:pPr>
            <a:r>
              <a:rPr lang="en-US"/>
              <a:t>There is no need to manually assign IP addresses to new devices.</a:t>
            </a:r>
            <a:endParaRPr/>
          </a:p>
          <a:p>
            <a:pPr indent="-228600" lvl="0" marL="228600" rtl="0" algn="l">
              <a:lnSpc>
                <a:spcPct val="90000"/>
              </a:lnSpc>
              <a:spcBef>
                <a:spcPts val="1000"/>
              </a:spcBef>
              <a:spcAft>
                <a:spcPts val="0"/>
              </a:spcAft>
              <a:buClr>
                <a:schemeClr val="dk1"/>
              </a:buClr>
              <a:buSzPts val="2800"/>
              <a:buChar char="•"/>
            </a:pPr>
            <a:r>
              <a:rPr lang="en-US"/>
              <a:t>DHCP is the default protocol used by the most routers and networking equipment. </a:t>
            </a:r>
            <a:endParaRPr/>
          </a:p>
          <a:p>
            <a:pPr indent="-228600" lvl="0" marL="228600" rtl="0" algn="l">
              <a:lnSpc>
                <a:spcPct val="90000"/>
              </a:lnSpc>
              <a:spcBef>
                <a:spcPts val="1000"/>
              </a:spcBef>
              <a:spcAft>
                <a:spcPts val="0"/>
              </a:spcAft>
              <a:buClr>
                <a:schemeClr val="dk1"/>
              </a:buClr>
              <a:buSzPts val="2800"/>
              <a:buChar char="•"/>
            </a:pPr>
            <a:r>
              <a:rPr lang="en-US"/>
              <a:t>It is a Client server protocol which uses UDP services.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DHCP</a:t>
            </a:r>
            <a:endParaRPr/>
          </a:p>
        </p:txBody>
      </p:sp>
      <p:sp>
        <p:nvSpPr>
          <p:cNvPr id="164" name="Google Shape;16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DHCP stands for dynamic host configuration protocol and is a network protocol used on IP networks where a DHCP server automatically assigns an IP address and other information to each host on the network so they can communicate efficiently with other endpoints.</a:t>
            </a:r>
            <a:endParaRPr/>
          </a:p>
          <a:p>
            <a:pPr indent="-228600" lvl="0" marL="228600" rtl="0" algn="l">
              <a:lnSpc>
                <a:spcPct val="90000"/>
              </a:lnSpc>
              <a:spcBef>
                <a:spcPts val="1000"/>
              </a:spcBef>
              <a:spcAft>
                <a:spcPts val="0"/>
              </a:spcAft>
              <a:buClr>
                <a:schemeClr val="dk1"/>
              </a:buClr>
              <a:buSzPct val="100000"/>
              <a:buChar char="•"/>
            </a:pPr>
            <a:r>
              <a:rPr lang="en-US"/>
              <a:t>IP address is assigned from a pool of addresses. </a:t>
            </a:r>
            <a:endParaRPr/>
          </a:p>
          <a:p>
            <a:pPr indent="-228600" lvl="0" marL="228600" rtl="0" algn="l">
              <a:lnSpc>
                <a:spcPct val="90000"/>
              </a:lnSpc>
              <a:spcBef>
                <a:spcPts val="1000"/>
              </a:spcBef>
              <a:spcAft>
                <a:spcPts val="0"/>
              </a:spcAft>
              <a:buClr>
                <a:schemeClr val="dk1"/>
              </a:buClr>
              <a:buSzPct val="100000"/>
              <a:buChar char="•"/>
            </a:pPr>
            <a:r>
              <a:rPr lang="en-US"/>
              <a:t>In DHCP, the client and the server exchange mainly 4 DHCP messages in order to make a connection, also called DORA process, but there are 8 DHCP messages in the process.</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 addition to the IP address, DHCP also assigns the </a:t>
            </a:r>
            <a:r>
              <a:rPr lang="en-US">
                <a:solidFill>
                  <a:srgbClr val="FF0000"/>
                </a:solidFill>
              </a:rPr>
              <a:t>subnet mask, default gateway address, domain name server (DNS) address </a:t>
            </a:r>
            <a:r>
              <a:rPr lang="en-US"/>
              <a:t>and other pertinent configuration parameters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500"/>
                                        <p:tgtEl>
                                          <p:spTgt spid="1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Need for DHCP</a:t>
            </a:r>
            <a:endParaRPr/>
          </a:p>
        </p:txBody>
      </p:sp>
      <p:sp>
        <p:nvSpPr>
          <p:cNvPr id="170" name="Google Shape;17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primary reason DHCP is needed is to simplify the management of IP addresses on networks.  </a:t>
            </a:r>
            <a:endParaRPr/>
          </a:p>
          <a:p>
            <a:pPr indent="-228600" lvl="0" marL="228600" rtl="0" algn="l">
              <a:lnSpc>
                <a:spcPct val="90000"/>
              </a:lnSpc>
              <a:spcBef>
                <a:spcPts val="1000"/>
              </a:spcBef>
              <a:spcAft>
                <a:spcPts val="0"/>
              </a:spcAft>
              <a:buClr>
                <a:schemeClr val="dk1"/>
              </a:buClr>
              <a:buSzPct val="100000"/>
              <a:buChar char="•"/>
            </a:pPr>
            <a:r>
              <a:rPr lang="en-US"/>
              <a:t>No two hosts can have the same IP address, and configuring them manually will likely lead to errors.</a:t>
            </a:r>
            <a:endParaRPr/>
          </a:p>
          <a:p>
            <a:pPr indent="-228600" lvl="0" marL="228600" rtl="0" algn="l">
              <a:lnSpc>
                <a:spcPct val="90000"/>
              </a:lnSpc>
              <a:spcBef>
                <a:spcPts val="1000"/>
              </a:spcBef>
              <a:spcAft>
                <a:spcPts val="0"/>
              </a:spcAft>
              <a:buClr>
                <a:schemeClr val="dk1"/>
              </a:buClr>
              <a:buSzPct val="100000"/>
              <a:buChar char="•"/>
            </a:pPr>
            <a:r>
              <a:rPr lang="en-US"/>
              <a:t> Even on small networks manually assigning IP addresses can be confusing, particularly with mobile devices that require IP addresses on a non-permanent basis.</a:t>
            </a:r>
            <a:endParaRPr/>
          </a:p>
          <a:p>
            <a:pPr indent="-228600" lvl="0" marL="228600" rtl="0" algn="l">
              <a:lnSpc>
                <a:spcPct val="90000"/>
              </a:lnSpc>
              <a:spcBef>
                <a:spcPts val="1000"/>
              </a:spcBef>
              <a:spcAft>
                <a:spcPts val="0"/>
              </a:spcAft>
              <a:buClr>
                <a:schemeClr val="dk1"/>
              </a:buClr>
              <a:buSzPct val="100000"/>
              <a:buChar char="•"/>
            </a:pPr>
            <a:r>
              <a:rPr lang="en-US"/>
              <a:t> Also, most users aren’t technically proficient enough to locate the IP address information on a computer and assign it.</a:t>
            </a:r>
            <a:endParaRPr/>
          </a:p>
          <a:p>
            <a:pPr indent="-228600" lvl="0" marL="228600" rtl="0" algn="l">
              <a:lnSpc>
                <a:spcPct val="90000"/>
              </a:lnSpc>
              <a:spcBef>
                <a:spcPts val="1000"/>
              </a:spcBef>
              <a:spcAft>
                <a:spcPts val="0"/>
              </a:spcAft>
              <a:buClr>
                <a:schemeClr val="dk1"/>
              </a:buClr>
              <a:buSzPct val="100000"/>
              <a:buChar char="•"/>
            </a:pPr>
            <a:r>
              <a:rPr lang="en-US"/>
              <a:t> Automating this process makes life easier for users and the network administrator.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Components of DHCP</a:t>
            </a:r>
            <a:br>
              <a:rPr b="1" lang="en-US"/>
            </a:br>
            <a:endParaRPr/>
          </a:p>
        </p:txBody>
      </p:sp>
      <p:sp>
        <p:nvSpPr>
          <p:cNvPr id="176" name="Google Shape;17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DHCP server:</a:t>
            </a:r>
            <a:endParaRPr/>
          </a:p>
          <a:p>
            <a:pPr indent="-228600" lvl="0" marL="228600" rtl="0" algn="l">
              <a:lnSpc>
                <a:spcPct val="90000"/>
              </a:lnSpc>
              <a:spcBef>
                <a:spcPts val="1000"/>
              </a:spcBef>
              <a:spcAft>
                <a:spcPts val="0"/>
              </a:spcAft>
              <a:buClr>
                <a:schemeClr val="dk1"/>
              </a:buClr>
              <a:buSzPts val="2800"/>
              <a:buChar char="•"/>
            </a:pPr>
            <a:r>
              <a:rPr lang="en-US"/>
              <a:t>DHCP client: </a:t>
            </a:r>
            <a:endParaRPr/>
          </a:p>
          <a:p>
            <a:pPr indent="-228600" lvl="0" marL="228600" rtl="0" algn="l">
              <a:lnSpc>
                <a:spcPct val="90000"/>
              </a:lnSpc>
              <a:spcBef>
                <a:spcPts val="1000"/>
              </a:spcBef>
              <a:spcAft>
                <a:spcPts val="0"/>
              </a:spcAft>
              <a:buClr>
                <a:schemeClr val="dk1"/>
              </a:buClr>
              <a:buSzPts val="2800"/>
              <a:buChar char="•"/>
            </a:pPr>
            <a:r>
              <a:rPr lang="en-US"/>
              <a:t>IP address pool:.</a:t>
            </a:r>
            <a:endParaRPr/>
          </a:p>
          <a:p>
            <a:pPr indent="-228600" lvl="0" marL="228600" rtl="0" algn="l">
              <a:lnSpc>
                <a:spcPct val="90000"/>
              </a:lnSpc>
              <a:spcBef>
                <a:spcPts val="1000"/>
              </a:spcBef>
              <a:spcAft>
                <a:spcPts val="0"/>
              </a:spcAft>
              <a:buClr>
                <a:schemeClr val="dk1"/>
              </a:buClr>
              <a:buSzPts val="2800"/>
              <a:buChar char="•"/>
            </a:pPr>
            <a:r>
              <a:rPr lang="en-US"/>
              <a:t>Subnet: </a:t>
            </a:r>
            <a:endParaRPr/>
          </a:p>
          <a:p>
            <a:pPr indent="-228600" lvl="0" marL="228600" rtl="0" algn="l">
              <a:lnSpc>
                <a:spcPct val="90000"/>
              </a:lnSpc>
              <a:spcBef>
                <a:spcPts val="1000"/>
              </a:spcBef>
              <a:spcAft>
                <a:spcPts val="0"/>
              </a:spcAft>
              <a:buClr>
                <a:schemeClr val="dk1"/>
              </a:buClr>
              <a:buSzPts val="2800"/>
              <a:buChar char="•"/>
            </a:pPr>
            <a:r>
              <a:rPr lang="en-US"/>
              <a:t>Lease: </a:t>
            </a:r>
            <a:endParaRPr/>
          </a:p>
          <a:p>
            <a:pPr indent="-228600" lvl="0" marL="228600" rtl="0" algn="l">
              <a:lnSpc>
                <a:spcPct val="90000"/>
              </a:lnSpc>
              <a:spcBef>
                <a:spcPts val="1000"/>
              </a:spcBef>
              <a:spcAft>
                <a:spcPts val="0"/>
              </a:spcAft>
              <a:buClr>
                <a:schemeClr val="dk1"/>
              </a:buClr>
              <a:buSzPts val="2800"/>
              <a:buChar char="•"/>
            </a:pPr>
            <a:r>
              <a:rPr lang="en-US"/>
              <a:t>DHCP relay: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Components of DHCP</a:t>
            </a:r>
            <a:br>
              <a:rPr b="1" lang="en-US"/>
            </a:br>
            <a:endParaRPr/>
          </a:p>
        </p:txBody>
      </p:sp>
      <p:sp>
        <p:nvSpPr>
          <p:cNvPr id="182" name="Google Shape;1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DHCP server: A networked device running the DCHP service that holds IP addresses and related configuration information. This is most typically a server or a router</a:t>
            </a:r>
            <a:endParaRPr/>
          </a:p>
          <a:p>
            <a:pPr indent="-228600" lvl="0" marL="228600" rtl="0" algn="l">
              <a:lnSpc>
                <a:spcPct val="90000"/>
              </a:lnSpc>
              <a:spcBef>
                <a:spcPts val="1000"/>
              </a:spcBef>
              <a:spcAft>
                <a:spcPts val="0"/>
              </a:spcAft>
              <a:buClr>
                <a:schemeClr val="dk1"/>
              </a:buClr>
              <a:buSzPts val="2800"/>
              <a:buChar char="•"/>
            </a:pPr>
            <a:r>
              <a:rPr lang="en-US"/>
              <a:t>DHCP client: The endpoint that receives configuration information from a DHCP server. </a:t>
            </a:r>
            <a:endParaRPr/>
          </a:p>
          <a:p>
            <a:pPr indent="-228600" lvl="0" marL="228600" rtl="0" algn="l">
              <a:lnSpc>
                <a:spcPct val="90000"/>
              </a:lnSpc>
              <a:spcBef>
                <a:spcPts val="1000"/>
              </a:spcBef>
              <a:spcAft>
                <a:spcPts val="0"/>
              </a:spcAft>
              <a:buClr>
                <a:schemeClr val="dk1"/>
              </a:buClr>
              <a:buSzPts val="2800"/>
              <a:buChar char="•"/>
            </a:pPr>
            <a:r>
              <a:rPr lang="en-US"/>
              <a:t>This can be a computer, mobile device, IoT endpoint or anything else that requires connectivity to the network. </a:t>
            </a:r>
            <a:endParaRPr/>
          </a:p>
          <a:p>
            <a:pPr indent="-228600" lvl="0" marL="228600" rtl="0" algn="l">
              <a:lnSpc>
                <a:spcPct val="90000"/>
              </a:lnSpc>
              <a:spcBef>
                <a:spcPts val="1000"/>
              </a:spcBef>
              <a:spcAft>
                <a:spcPts val="0"/>
              </a:spcAft>
              <a:buClr>
                <a:schemeClr val="dk1"/>
              </a:buClr>
              <a:buSzPts val="2800"/>
              <a:buChar char="•"/>
            </a:pPr>
            <a:r>
              <a:rPr lang="en-US"/>
              <a:t>IP address pool: The range of addresses that are available to DHCP clients. Addresses are typically handed out sequentially from lowest to highest.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5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5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5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5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500"/>
                                        <p:tgtEl>
                                          <p:spTgt spid="1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Components of DHCP</a:t>
            </a:r>
            <a:br>
              <a:rPr b="1" lang="en-US"/>
            </a:br>
            <a:endParaRPr/>
          </a:p>
        </p:txBody>
      </p:sp>
      <p:sp>
        <p:nvSpPr>
          <p:cNvPr id="188" name="Google Shape;18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Subnet: IP networks can be partitioned into segments known as subnets. Subnets help keep networks manageable.</a:t>
            </a:r>
            <a:endParaRPr/>
          </a:p>
          <a:p>
            <a:pPr indent="-228600" lvl="0" marL="228600" rtl="0" algn="l">
              <a:lnSpc>
                <a:spcPct val="90000"/>
              </a:lnSpc>
              <a:spcBef>
                <a:spcPts val="1000"/>
              </a:spcBef>
              <a:spcAft>
                <a:spcPts val="0"/>
              </a:spcAft>
              <a:buClr>
                <a:schemeClr val="dk1"/>
              </a:buClr>
              <a:buSzPct val="100000"/>
              <a:buChar char="•"/>
            </a:pPr>
            <a:r>
              <a:rPr lang="en-US"/>
              <a:t>Lease: The length of time for which a DHCP client holds the IP address information. When a lease expires, the client must renew it.</a:t>
            </a:r>
            <a:endParaRPr/>
          </a:p>
          <a:p>
            <a:pPr indent="-228600" lvl="0" marL="228600" rtl="0" algn="l">
              <a:lnSpc>
                <a:spcPct val="90000"/>
              </a:lnSpc>
              <a:spcBef>
                <a:spcPts val="1000"/>
              </a:spcBef>
              <a:spcAft>
                <a:spcPts val="0"/>
              </a:spcAft>
              <a:buClr>
                <a:schemeClr val="dk1"/>
              </a:buClr>
              <a:buSzPct val="100000"/>
              <a:buChar char="•"/>
            </a:pPr>
            <a:r>
              <a:rPr lang="en-US"/>
              <a:t>DHCP relay: A </a:t>
            </a:r>
            <a:r>
              <a:rPr lang="en-US">
                <a:solidFill>
                  <a:srgbClr val="FF0000"/>
                </a:solidFill>
              </a:rPr>
              <a:t>router or host </a:t>
            </a:r>
            <a:r>
              <a:rPr lang="en-US"/>
              <a:t>that listens for client messages being broadcast on that network and then forwards them to a configured server. The server then sends responses back to the relay agent that passes them along to the client. </a:t>
            </a:r>
            <a:endParaRPr/>
          </a:p>
          <a:p>
            <a:pPr indent="0" lvl="0" marL="0" rtl="0" algn="l">
              <a:lnSpc>
                <a:spcPct val="90000"/>
              </a:lnSpc>
              <a:spcBef>
                <a:spcPts val="1000"/>
              </a:spcBef>
              <a:spcAft>
                <a:spcPts val="0"/>
              </a:spcAft>
              <a:buClr>
                <a:schemeClr val="dk1"/>
              </a:buClr>
              <a:buSzPct val="100000"/>
              <a:buNone/>
            </a:pPr>
            <a:r>
              <a:rPr lang="en-US"/>
              <a:t>   This can be used to centralize DHCP servers instead of having a server on     each subnet.</a:t>
            </a:r>
            <a:endParaRPr/>
          </a:p>
          <a:p>
            <a:pPr indent="-228600" lvl="0" marL="228600" rtl="0" algn="l">
              <a:lnSpc>
                <a:spcPct val="90000"/>
              </a:lnSpc>
              <a:spcBef>
                <a:spcPts val="1000"/>
              </a:spcBef>
              <a:spcAft>
                <a:spcPts val="0"/>
              </a:spcAft>
              <a:buClr>
                <a:schemeClr val="dk1"/>
              </a:buClr>
              <a:buSzPct val="100000"/>
              <a:buChar char="•"/>
            </a:pPr>
            <a:r>
              <a:rPr lang="en-US"/>
              <a:t>It is useful  if  the networks that do not have a dedicated DHCP server.</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5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500"/>
                                        <p:tgtEl>
                                          <p:spTgt spid="18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 allocation methods by DHCP</a:t>
            </a:r>
            <a:endParaRPr/>
          </a:p>
        </p:txBody>
      </p:sp>
      <p:sp>
        <p:nvSpPr>
          <p:cNvPr id="194" name="Google Shape;1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DHCP server may have three methods of allocating IP-addresses:</a:t>
            </a:r>
            <a:endParaRPr/>
          </a:p>
          <a:p>
            <a:pPr indent="-514350" lvl="0" marL="514350" rtl="0" algn="l">
              <a:lnSpc>
                <a:spcPct val="200000"/>
              </a:lnSpc>
              <a:spcBef>
                <a:spcPts val="1000"/>
              </a:spcBef>
              <a:spcAft>
                <a:spcPts val="0"/>
              </a:spcAft>
              <a:buClr>
                <a:schemeClr val="dk1"/>
              </a:buClr>
              <a:buSzPts val="2800"/>
              <a:buFont typeface="Calibri"/>
              <a:buAutoNum type="arabicPeriod"/>
            </a:pPr>
            <a:r>
              <a:rPr b="1" lang="en-US"/>
              <a:t>Static allocation:</a:t>
            </a:r>
            <a:r>
              <a:rPr lang="en-US"/>
              <a:t> </a:t>
            </a:r>
            <a:endParaRPr/>
          </a:p>
          <a:p>
            <a:pPr indent="-514350" lvl="0" marL="514350" rtl="0" algn="l">
              <a:lnSpc>
                <a:spcPct val="200000"/>
              </a:lnSpc>
              <a:spcBef>
                <a:spcPts val="1000"/>
              </a:spcBef>
              <a:spcAft>
                <a:spcPts val="0"/>
              </a:spcAft>
              <a:buClr>
                <a:schemeClr val="dk1"/>
              </a:buClr>
              <a:buSzPts val="2800"/>
              <a:buFont typeface="Calibri"/>
              <a:buAutoNum type="arabicPeriod"/>
            </a:pPr>
            <a:r>
              <a:rPr b="1" lang="en-US"/>
              <a:t>Dynamic allocation: </a:t>
            </a:r>
            <a:endParaRPr b="1"/>
          </a:p>
          <a:p>
            <a:pPr indent="-514350" lvl="0" marL="514350" rtl="0" algn="l">
              <a:lnSpc>
                <a:spcPct val="200000"/>
              </a:lnSpc>
              <a:spcBef>
                <a:spcPts val="1000"/>
              </a:spcBef>
              <a:spcAft>
                <a:spcPts val="0"/>
              </a:spcAft>
              <a:buClr>
                <a:schemeClr val="dk1"/>
              </a:buClr>
              <a:buSzPts val="2800"/>
              <a:buFont typeface="Calibri"/>
              <a:buAutoNum type="arabicPeriod"/>
            </a:pPr>
            <a:r>
              <a:rPr b="1" lang="en-US"/>
              <a:t>Automatic allocation:</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with RARP</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There is a serious problem with RARP: </a:t>
            </a:r>
            <a:r>
              <a:rPr lang="en-US">
                <a:solidFill>
                  <a:srgbClr val="FF0000"/>
                </a:solidFill>
              </a:rPr>
              <a:t>Broadcasting is done at the data link layer.</a:t>
            </a:r>
            <a:endParaRPr/>
          </a:p>
          <a:p>
            <a:pPr indent="-228600" lvl="0" marL="228600" rtl="0" algn="l">
              <a:lnSpc>
                <a:spcPct val="90000"/>
              </a:lnSpc>
              <a:spcBef>
                <a:spcPts val="1000"/>
              </a:spcBef>
              <a:spcAft>
                <a:spcPts val="0"/>
              </a:spcAft>
              <a:buClr>
                <a:schemeClr val="dk1"/>
              </a:buClr>
              <a:buSzPts val="2800"/>
              <a:buChar char="•"/>
            </a:pPr>
            <a:r>
              <a:rPr lang="en-US"/>
              <a:t>RARP is a link layer protocol and the problem of RARP is that you </a:t>
            </a:r>
            <a:r>
              <a:rPr lang="en-US">
                <a:solidFill>
                  <a:srgbClr val="FF0000"/>
                </a:solidFill>
              </a:rPr>
              <a:t>can’t route these packet</a:t>
            </a:r>
            <a:r>
              <a:rPr lang="en-US"/>
              <a:t>s. You </a:t>
            </a:r>
            <a:r>
              <a:rPr lang="en-US">
                <a:solidFill>
                  <a:srgbClr val="FF0000"/>
                </a:solidFill>
              </a:rPr>
              <a:t>need a RARP server on every subnet</a:t>
            </a:r>
            <a:r>
              <a:rPr lang="en-US"/>
              <a:t>. </a:t>
            </a:r>
            <a:endParaRPr/>
          </a:p>
          <a:p>
            <a:pPr indent="-228600" lvl="0" marL="228600" rtl="0" algn="l">
              <a:lnSpc>
                <a:spcPct val="90000"/>
              </a:lnSpc>
              <a:spcBef>
                <a:spcPts val="1000"/>
              </a:spcBef>
              <a:spcAft>
                <a:spcPts val="0"/>
              </a:spcAft>
              <a:buClr>
                <a:schemeClr val="dk1"/>
              </a:buClr>
              <a:buSzPts val="2800"/>
              <a:buChar char="•"/>
            </a:pPr>
            <a:r>
              <a:rPr lang="en-US"/>
              <a:t> The physical broadcast address, all is in the case of Ethernet, does not pass the boundaries of a network.</a:t>
            </a:r>
            <a:endParaRPr/>
          </a:p>
          <a:p>
            <a:pPr indent="-228600" lvl="0" marL="228600" rtl="0" algn="l">
              <a:lnSpc>
                <a:spcPct val="90000"/>
              </a:lnSpc>
              <a:spcBef>
                <a:spcPts val="1000"/>
              </a:spcBef>
              <a:spcAft>
                <a:spcPts val="0"/>
              </a:spcAft>
              <a:buClr>
                <a:schemeClr val="dk1"/>
              </a:buClr>
              <a:buSzPts val="2800"/>
              <a:buChar char="•"/>
            </a:pPr>
            <a:r>
              <a:rPr lang="en-US"/>
              <a:t> This means that if an administrator has several networks or several subnets, it needs to assign a RARP server for each network or subnet. This is the reason that RARP is almost obsolete.</a:t>
            </a:r>
            <a:endParaRPr/>
          </a:p>
          <a:p>
            <a:pPr indent="-228600" lvl="0" marL="228600" rtl="0" algn="l">
              <a:lnSpc>
                <a:spcPct val="90000"/>
              </a:lnSpc>
              <a:spcBef>
                <a:spcPts val="1000"/>
              </a:spcBef>
              <a:spcAft>
                <a:spcPts val="0"/>
              </a:spcAft>
              <a:buClr>
                <a:schemeClr val="dk1"/>
              </a:buClr>
              <a:buSzPts val="2800"/>
              <a:buChar char="•"/>
            </a:pPr>
            <a:r>
              <a:rPr lang="en-US"/>
              <a:t> Two protocols</a:t>
            </a:r>
            <a:r>
              <a:rPr lang="en-US">
                <a:solidFill>
                  <a:srgbClr val="FF0000"/>
                </a:solidFill>
              </a:rPr>
              <a:t>, BOOTP and DHCP replaces  RARP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 allocation methods by DHCP</a:t>
            </a:r>
            <a:endParaRPr/>
          </a:p>
        </p:txBody>
      </p:sp>
      <p:sp>
        <p:nvSpPr>
          <p:cNvPr id="200" name="Google Shape;2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static allocation:</a:t>
            </a:r>
            <a:r>
              <a:rPr lang="en-US"/>
              <a:t> The DHCP server allocates an IP address based on a table with MAC address/IP address pairs, which are manually filled.</a:t>
            </a:r>
            <a:endParaRPr/>
          </a:p>
          <a:p>
            <a:pPr indent="0" lvl="1" marL="457200" rtl="0" algn="l">
              <a:lnSpc>
                <a:spcPct val="90000"/>
              </a:lnSpc>
              <a:spcBef>
                <a:spcPts val="500"/>
              </a:spcBef>
              <a:spcAft>
                <a:spcPts val="0"/>
              </a:spcAft>
              <a:buClr>
                <a:schemeClr val="dk1"/>
              </a:buClr>
              <a:buSzPct val="100000"/>
              <a:buNone/>
            </a:pPr>
            <a:r>
              <a:rPr lang="en-US"/>
              <a:t> Only requesting clients with a MAC address listed in this table will be allocated an IP address.</a:t>
            </a:r>
            <a:endParaRPr/>
          </a:p>
          <a:p>
            <a:pPr indent="-228600" lvl="0" marL="228600" rtl="0" algn="l">
              <a:lnSpc>
                <a:spcPct val="90000"/>
              </a:lnSpc>
              <a:spcBef>
                <a:spcPts val="1000"/>
              </a:spcBef>
              <a:spcAft>
                <a:spcPts val="0"/>
              </a:spcAft>
              <a:buClr>
                <a:schemeClr val="dk1"/>
              </a:buClr>
              <a:buSzPct val="100000"/>
              <a:buChar char="•"/>
            </a:pPr>
            <a:r>
              <a:rPr b="1" lang="en-US"/>
              <a:t>dynamic allocation: </a:t>
            </a:r>
            <a:r>
              <a:rPr lang="en-US"/>
              <a:t>A network administrator assigns a range of IP addresses to DHCP, and each client computer on the LAN is configured to request an IP address from the DHCP server during network initialization.</a:t>
            </a:r>
            <a:endParaRPr/>
          </a:p>
          <a:p>
            <a:pPr indent="-228600" lvl="0" marL="228600" rtl="0" algn="l">
              <a:lnSpc>
                <a:spcPct val="90000"/>
              </a:lnSpc>
              <a:spcBef>
                <a:spcPts val="1000"/>
              </a:spcBef>
              <a:spcAft>
                <a:spcPts val="0"/>
              </a:spcAft>
              <a:buClr>
                <a:schemeClr val="dk1"/>
              </a:buClr>
              <a:buSzPct val="100000"/>
              <a:buChar char="•"/>
            </a:pPr>
            <a:r>
              <a:rPr b="1" lang="en-US"/>
              <a:t>automatic allocation:</a:t>
            </a:r>
            <a:r>
              <a:rPr lang="en-US"/>
              <a:t> The DHCP server permanently assigns a free IP address to a requesting client from the range defined by the administrator. This is like dynamic allocation, but the DHCP server </a:t>
            </a:r>
            <a:r>
              <a:rPr lang="en-US">
                <a:solidFill>
                  <a:srgbClr val="FF0000"/>
                </a:solidFill>
              </a:rPr>
              <a:t>keeps a table of past IP address assignments</a:t>
            </a:r>
            <a:r>
              <a:rPr lang="en-US"/>
              <a:t>, so that it can preferentially assign to a client the same IP address that the client previously had.</a:t>
            </a:r>
            <a:endParaRPr/>
          </a:p>
          <a:p>
            <a:pPr indent="-228600" lvl="0" marL="228600" rtl="0" algn="l">
              <a:lnSpc>
                <a:spcPct val="90000"/>
              </a:lnSpc>
              <a:spcBef>
                <a:spcPts val="1000"/>
              </a:spcBef>
              <a:spcAft>
                <a:spcPts val="0"/>
              </a:spcAft>
              <a:buClr>
                <a:schemeClr val="dk1"/>
              </a:buClr>
              <a:buSzPct val="100000"/>
              <a:buChar char="•"/>
            </a:pPr>
            <a:r>
              <a:rPr lang="en-US"/>
              <a:t>Among these three method static and dynamic method are the most popular implementation.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5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5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5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500"/>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Effect filter="fade" transition="in">
                                      <p:cBhvr>
                                        <p:cTn dur="500"/>
                                        <p:tgtEl>
                                          <p:spTgt spid="2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DHCP</a:t>
            </a:r>
            <a:endParaRPr/>
          </a:p>
        </p:txBody>
      </p:sp>
      <p:sp>
        <p:nvSpPr>
          <p:cNvPr id="206" name="Google Shape;20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DHCP provides an automated way to distribute and update IP addresses and other configuration information on a network.</a:t>
            </a:r>
            <a:endParaRPr/>
          </a:p>
          <a:p>
            <a:pPr indent="-228600" lvl="0" marL="228600" rtl="0" algn="l">
              <a:lnSpc>
                <a:spcPct val="90000"/>
              </a:lnSpc>
              <a:spcBef>
                <a:spcPts val="1000"/>
              </a:spcBef>
              <a:spcAft>
                <a:spcPts val="0"/>
              </a:spcAft>
              <a:buClr>
                <a:schemeClr val="dk1"/>
              </a:buClr>
              <a:buSzPts val="2800"/>
              <a:buChar char="•"/>
            </a:pPr>
            <a:r>
              <a:rPr lang="en-US"/>
              <a:t> A DHCP server provides this information to a DHCP client through the exchange of a series of messages, known as the DHCP conversation or the DHCP transaction.</a:t>
            </a:r>
            <a:endParaRPr/>
          </a:p>
          <a:p>
            <a:pPr indent="-228600" lvl="0" marL="228600" rtl="0" algn="l">
              <a:lnSpc>
                <a:spcPct val="90000"/>
              </a:lnSpc>
              <a:spcBef>
                <a:spcPts val="1000"/>
              </a:spcBef>
              <a:spcAft>
                <a:spcPts val="0"/>
              </a:spcAft>
              <a:buClr>
                <a:schemeClr val="dk1"/>
              </a:buClr>
              <a:buSzPts val="2800"/>
              <a:buChar char="•"/>
            </a:pPr>
            <a:r>
              <a:rPr lang="en-US"/>
              <a:t>Before learning the process through which DHCP achieves it’s goal, we first have to understand the different messages that are used in the process.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DHCP</a:t>
            </a:r>
            <a:endParaRPr/>
          </a:p>
        </p:txBody>
      </p:sp>
      <p:pic>
        <p:nvPicPr>
          <p:cNvPr id="212" name="Google Shape;212;p22"/>
          <p:cNvPicPr preferRelativeResize="0"/>
          <p:nvPr>
            <p:ph idx="1" type="body"/>
          </p:nvPr>
        </p:nvPicPr>
        <p:blipFill rotWithShape="1">
          <a:blip r:embed="rId3">
            <a:alphaModFix/>
          </a:blip>
          <a:srcRect b="0" l="0" r="0" t="0"/>
          <a:stretch/>
        </p:blipFill>
        <p:spPr>
          <a:xfrm>
            <a:off x="2595283" y="1690688"/>
            <a:ext cx="6210580" cy="4427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38200" y="365126"/>
            <a:ext cx="10515600" cy="7644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DHCP</a:t>
            </a:r>
            <a:endParaRPr/>
          </a:p>
        </p:txBody>
      </p:sp>
      <p:sp>
        <p:nvSpPr>
          <p:cNvPr id="218" name="Google Shape;218;p23"/>
          <p:cNvSpPr txBox="1"/>
          <p:nvPr>
            <p:ph idx="1" type="body"/>
          </p:nvPr>
        </p:nvSpPr>
        <p:spPr>
          <a:xfrm>
            <a:off x="838200" y="1411941"/>
            <a:ext cx="10515600" cy="4765022"/>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4400"/>
              <a:t>End nodes, on bootup, </a:t>
            </a:r>
            <a:r>
              <a:rPr lang="en-US" sz="4400">
                <a:solidFill>
                  <a:srgbClr val="FF0000"/>
                </a:solidFill>
              </a:rPr>
              <a:t>initiate a 4-way handshake message </a:t>
            </a:r>
            <a:r>
              <a:rPr lang="en-US" sz="4400"/>
              <a:t>with a nearby DHCP server (as shown in the diagram ), in order to automatically get their IP address and other network related parameters.</a:t>
            </a:r>
            <a:endParaRPr sz="4400"/>
          </a:p>
          <a:p>
            <a:pPr indent="-228600" lvl="0" marL="228600" rtl="0" algn="l">
              <a:lnSpc>
                <a:spcPct val="90000"/>
              </a:lnSpc>
              <a:spcBef>
                <a:spcPts val="1000"/>
              </a:spcBef>
              <a:spcAft>
                <a:spcPts val="0"/>
              </a:spcAft>
              <a:buClr>
                <a:schemeClr val="dk1"/>
              </a:buClr>
              <a:buSzPct val="100000"/>
              <a:buChar char="•"/>
            </a:pPr>
            <a:r>
              <a:rPr lang="en-US" sz="4400"/>
              <a:t>DHCP operations fall into four phases: </a:t>
            </a:r>
            <a:endParaRPr sz="4400"/>
          </a:p>
          <a:p>
            <a:pPr indent="-514350" lvl="0" marL="514350" rtl="0" algn="l">
              <a:lnSpc>
                <a:spcPct val="90000"/>
              </a:lnSpc>
              <a:spcBef>
                <a:spcPts val="1000"/>
              </a:spcBef>
              <a:spcAft>
                <a:spcPts val="0"/>
              </a:spcAft>
              <a:buClr>
                <a:schemeClr val="dk1"/>
              </a:buClr>
              <a:buSzPct val="100000"/>
              <a:buFont typeface="Calibri"/>
              <a:buAutoNum type="arabicPeriod"/>
            </a:pPr>
            <a:r>
              <a:rPr b="1" lang="en-US" sz="4500"/>
              <a:t>DHCP discovery</a:t>
            </a:r>
            <a:endParaRPr/>
          </a:p>
          <a:p>
            <a:pPr indent="-514350" lvl="0" marL="514350" rtl="0" algn="l">
              <a:lnSpc>
                <a:spcPct val="90000"/>
              </a:lnSpc>
              <a:spcBef>
                <a:spcPts val="1000"/>
              </a:spcBef>
              <a:spcAft>
                <a:spcPts val="0"/>
              </a:spcAft>
              <a:buClr>
                <a:schemeClr val="dk1"/>
              </a:buClr>
              <a:buSzPct val="100000"/>
              <a:buFont typeface="Calibri"/>
              <a:buAutoNum type="arabicPeriod"/>
            </a:pPr>
            <a:r>
              <a:rPr b="1" lang="en-US" sz="4500"/>
              <a:t>DHCP offer</a:t>
            </a:r>
            <a:endParaRPr/>
          </a:p>
          <a:p>
            <a:pPr indent="-514350" lvl="0" marL="514350" rtl="0" algn="l">
              <a:lnSpc>
                <a:spcPct val="90000"/>
              </a:lnSpc>
              <a:spcBef>
                <a:spcPts val="1000"/>
              </a:spcBef>
              <a:spcAft>
                <a:spcPts val="0"/>
              </a:spcAft>
              <a:buClr>
                <a:schemeClr val="dk1"/>
              </a:buClr>
              <a:buSzPct val="100000"/>
              <a:buFont typeface="Calibri"/>
              <a:buAutoNum type="arabicPeriod"/>
            </a:pPr>
            <a:r>
              <a:rPr b="1" lang="en-US" sz="4500"/>
              <a:t>DHCP request</a:t>
            </a:r>
            <a:endParaRPr/>
          </a:p>
          <a:p>
            <a:pPr indent="-514350" lvl="0" marL="514350" rtl="0" algn="l">
              <a:lnSpc>
                <a:spcPct val="90000"/>
              </a:lnSpc>
              <a:spcBef>
                <a:spcPts val="1000"/>
              </a:spcBef>
              <a:spcAft>
                <a:spcPts val="0"/>
              </a:spcAft>
              <a:buClr>
                <a:schemeClr val="dk1"/>
              </a:buClr>
              <a:buSzPct val="100000"/>
              <a:buFont typeface="Calibri"/>
              <a:buAutoNum type="arabicPeriod"/>
            </a:pPr>
            <a:r>
              <a:rPr b="1" lang="en-US" sz="4500"/>
              <a:t>DHCP acknowledgement</a:t>
            </a:r>
            <a:endParaRPr b="1" sz="4500"/>
          </a:p>
          <a:p>
            <a:pPr indent="-130810" lvl="0" marL="228600" rtl="0" algn="l">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lang="en-US" sz="4500"/>
              <a:t>These stages are often abbreviated as </a:t>
            </a:r>
            <a:r>
              <a:rPr lang="en-US" sz="4500">
                <a:solidFill>
                  <a:srgbClr val="FF0000"/>
                </a:solidFill>
              </a:rPr>
              <a:t>DORA </a:t>
            </a:r>
            <a:r>
              <a:rPr lang="en-US" sz="4500"/>
              <a:t>for discovery, offer, request, and acknowledgement.</a:t>
            </a:r>
            <a:endParaRPr/>
          </a:p>
          <a:p>
            <a:pPr indent="-228600" lvl="0" marL="228600" rtl="0" algn="l">
              <a:lnSpc>
                <a:spcPct val="90000"/>
              </a:lnSpc>
              <a:spcBef>
                <a:spcPts val="1000"/>
              </a:spcBef>
              <a:spcAft>
                <a:spcPts val="0"/>
              </a:spcAft>
              <a:buClr>
                <a:schemeClr val="dk1"/>
              </a:buClr>
              <a:buSzPct val="100000"/>
              <a:buChar char="•"/>
            </a:pPr>
            <a:r>
              <a:rPr lang="en-US" sz="4500"/>
              <a:t>The DHCP operation begins with clients broadcasting a request</a:t>
            </a:r>
            <a:endParaRPr sz="4500"/>
          </a:p>
          <a:p>
            <a:pPr indent="-71437" lvl="0" marL="228600" rtl="0" algn="l">
              <a:lnSpc>
                <a:spcPct val="90000"/>
              </a:lnSpc>
              <a:spcBef>
                <a:spcPts val="1000"/>
              </a:spcBef>
              <a:spcAft>
                <a:spcPts val="0"/>
              </a:spcAft>
              <a:buClr>
                <a:schemeClr val="dk1"/>
              </a:buClr>
              <a:buSzPct val="100000"/>
              <a:buNone/>
            </a:pPr>
            <a:r>
              <a:t/>
            </a:r>
            <a:endParaRPr sz="4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DHCP</a:t>
            </a:r>
            <a:endParaRPr/>
          </a:p>
        </p:txBody>
      </p:sp>
      <p:sp>
        <p:nvSpPr>
          <p:cNvPr id="224" name="Google Shape;22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DHCP discovery</a:t>
            </a:r>
            <a:endParaRPr b="1"/>
          </a:p>
          <a:p>
            <a:pPr indent="-228600" lvl="0" marL="228600" rtl="0" algn="l">
              <a:lnSpc>
                <a:spcPct val="90000"/>
              </a:lnSpc>
              <a:spcBef>
                <a:spcPts val="1000"/>
              </a:spcBef>
              <a:spcAft>
                <a:spcPts val="0"/>
              </a:spcAft>
              <a:buClr>
                <a:schemeClr val="dk1"/>
              </a:buClr>
              <a:buSzPct val="100000"/>
              <a:buChar char="•"/>
            </a:pPr>
            <a:r>
              <a:rPr lang="en-US"/>
              <a:t>The client computers broadcasts messages on the physical subnet to discover available DHCP servers. </a:t>
            </a:r>
            <a:endParaRPr/>
          </a:p>
          <a:p>
            <a:pPr indent="-228600" lvl="0" marL="228600" rtl="0" algn="l">
              <a:lnSpc>
                <a:spcPct val="90000"/>
              </a:lnSpc>
              <a:spcBef>
                <a:spcPts val="1000"/>
              </a:spcBef>
              <a:spcAft>
                <a:spcPts val="0"/>
              </a:spcAft>
              <a:buClr>
                <a:schemeClr val="dk1"/>
              </a:buClr>
              <a:buSzPct val="100000"/>
              <a:buChar char="•"/>
            </a:pPr>
            <a:r>
              <a:rPr lang="en-US"/>
              <a:t>This client-computers creates a User Datagram Protocol (UDP) packet with the default broadcast destination of 255.255.255.255 or the specific subnet broadcast address if any configured.</a:t>
            </a:r>
            <a:endParaRPr/>
          </a:p>
          <a:p>
            <a:pPr indent="-228600" lvl="0" marL="228600" rtl="0" algn="l">
              <a:lnSpc>
                <a:spcPct val="90000"/>
              </a:lnSpc>
              <a:spcBef>
                <a:spcPts val="1000"/>
              </a:spcBef>
              <a:spcAft>
                <a:spcPts val="0"/>
              </a:spcAft>
              <a:buClr>
                <a:schemeClr val="dk1"/>
              </a:buClr>
              <a:buSzPct val="100000"/>
              <a:buChar char="•"/>
            </a:pPr>
            <a:r>
              <a:rPr b="1" lang="en-US"/>
              <a:t>DHCP offer</a:t>
            </a:r>
            <a:endParaRPr b="1"/>
          </a:p>
          <a:p>
            <a:pPr indent="-228600" lvl="0" marL="228600" rtl="0" algn="l">
              <a:lnSpc>
                <a:spcPct val="90000"/>
              </a:lnSpc>
              <a:spcBef>
                <a:spcPts val="1000"/>
              </a:spcBef>
              <a:spcAft>
                <a:spcPts val="0"/>
              </a:spcAft>
              <a:buClr>
                <a:schemeClr val="dk1"/>
              </a:buClr>
              <a:buSzPct val="100000"/>
              <a:buChar char="•"/>
            </a:pPr>
            <a:r>
              <a:rPr lang="en-US"/>
              <a:t>When a DHCP server receives an IP lease request from a client, </a:t>
            </a:r>
            <a:r>
              <a:rPr lang="en-US">
                <a:solidFill>
                  <a:srgbClr val="FF0000"/>
                </a:solidFill>
              </a:rPr>
              <a:t>it reserves an IP address for the client and extends an IP lease offer by sending a DHCPOFFER message to the client</a:t>
            </a:r>
            <a:r>
              <a:rPr lang="en-US"/>
              <a:t>. </a:t>
            </a:r>
            <a:endParaRPr/>
          </a:p>
          <a:p>
            <a:pPr indent="-228600" lvl="0" marL="228600" rtl="0" algn="l">
              <a:lnSpc>
                <a:spcPct val="90000"/>
              </a:lnSpc>
              <a:spcBef>
                <a:spcPts val="1000"/>
              </a:spcBef>
              <a:spcAft>
                <a:spcPts val="0"/>
              </a:spcAft>
              <a:buClr>
                <a:schemeClr val="dk1"/>
              </a:buClr>
              <a:buSzPct val="100000"/>
              <a:buChar char="•"/>
            </a:pPr>
            <a:r>
              <a:rPr lang="en-US"/>
              <a:t>This message contains the client's MAC address, the IP address that the server is offering, the subnet mask, the lease duration, and the IP address of the DHCP server making the offer.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5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5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5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5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5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500"/>
                                        <p:tgtEl>
                                          <p:spTgt spid="22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DHCP</a:t>
            </a:r>
            <a:endParaRPr/>
          </a:p>
        </p:txBody>
      </p:sp>
      <p:sp>
        <p:nvSpPr>
          <p:cNvPr id="230" name="Google Shape;230;p25"/>
          <p:cNvSpPr txBox="1"/>
          <p:nvPr>
            <p:ph idx="1" type="body"/>
          </p:nvPr>
        </p:nvSpPr>
        <p:spPr>
          <a:xfrm>
            <a:off x="838200" y="1264024"/>
            <a:ext cx="10515600" cy="491293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DHCP request</a:t>
            </a:r>
            <a:endParaRPr b="1"/>
          </a:p>
          <a:p>
            <a:pPr indent="-228600" lvl="0" marL="228600" rtl="0" algn="l">
              <a:lnSpc>
                <a:spcPct val="90000"/>
              </a:lnSpc>
              <a:spcBef>
                <a:spcPts val="1000"/>
              </a:spcBef>
              <a:spcAft>
                <a:spcPts val="0"/>
              </a:spcAft>
              <a:buClr>
                <a:schemeClr val="dk1"/>
              </a:buClr>
              <a:buSzPts val="2800"/>
              <a:buChar char="•"/>
            </a:pPr>
            <a:r>
              <a:rPr lang="en-US"/>
              <a:t>Client could receive DHCP offers from multiple servers</a:t>
            </a:r>
            <a:endParaRPr/>
          </a:p>
          <a:p>
            <a:pPr indent="-228600" lvl="0" marL="228600" rtl="0" algn="l">
              <a:lnSpc>
                <a:spcPct val="90000"/>
              </a:lnSpc>
              <a:spcBef>
                <a:spcPts val="1000"/>
              </a:spcBef>
              <a:spcAft>
                <a:spcPts val="0"/>
              </a:spcAft>
              <a:buClr>
                <a:schemeClr val="dk1"/>
              </a:buClr>
              <a:buSzPts val="2800"/>
              <a:buChar char="•"/>
            </a:pPr>
            <a:r>
              <a:rPr lang="en-US"/>
              <a:t> But it will accept only one DHCP offer. </a:t>
            </a:r>
            <a:endParaRPr/>
          </a:p>
          <a:p>
            <a:pPr indent="-228600" lvl="0" marL="228600" rtl="0" algn="l">
              <a:lnSpc>
                <a:spcPct val="90000"/>
              </a:lnSpc>
              <a:spcBef>
                <a:spcPts val="1000"/>
              </a:spcBef>
              <a:spcAft>
                <a:spcPts val="0"/>
              </a:spcAft>
              <a:buClr>
                <a:schemeClr val="dk1"/>
              </a:buClr>
              <a:buSzPts val="2800"/>
              <a:buChar char="•"/>
            </a:pPr>
            <a:r>
              <a:rPr lang="en-US"/>
              <a:t>In response to the offer ,Client requests the server to allocate the offered  IP address</a:t>
            </a:r>
            <a:endParaRPr/>
          </a:p>
          <a:p>
            <a:pPr indent="-228600" lvl="0" marL="228600" rtl="0" algn="l">
              <a:lnSpc>
                <a:spcPct val="90000"/>
              </a:lnSpc>
              <a:spcBef>
                <a:spcPts val="1000"/>
              </a:spcBef>
              <a:spcAft>
                <a:spcPts val="0"/>
              </a:spcAft>
              <a:buClr>
                <a:schemeClr val="dk1"/>
              </a:buClr>
              <a:buSzPts val="2800"/>
              <a:buChar char="•"/>
            </a:pPr>
            <a:r>
              <a:rPr lang="en-US"/>
              <a:t>Based on the Transaction ID field in the request, servers are informed whose offer the client has accepted. </a:t>
            </a:r>
            <a:endParaRPr/>
          </a:p>
          <a:p>
            <a:pPr indent="-228600" lvl="0" marL="228600" rtl="0" algn="l">
              <a:lnSpc>
                <a:spcPct val="90000"/>
              </a:lnSpc>
              <a:spcBef>
                <a:spcPts val="1000"/>
              </a:spcBef>
              <a:spcAft>
                <a:spcPts val="0"/>
              </a:spcAft>
              <a:buClr>
                <a:schemeClr val="dk1"/>
              </a:buClr>
              <a:buSzPts val="2800"/>
              <a:buChar char="•"/>
            </a:pPr>
            <a:r>
              <a:rPr lang="en-US"/>
              <a:t>When other DHCP servers receive this message, they withdraw any offers that they might have made to the client and return the offered address to the pool of available addresses.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DHCP</a:t>
            </a:r>
            <a:endParaRPr/>
          </a:p>
        </p:txBody>
      </p:sp>
      <p:sp>
        <p:nvSpPr>
          <p:cNvPr id="236" name="Google Shape;236;p26"/>
          <p:cNvSpPr txBox="1"/>
          <p:nvPr>
            <p:ph idx="1" type="body"/>
          </p:nvPr>
        </p:nvSpPr>
        <p:spPr>
          <a:xfrm>
            <a:off x="838200" y="1264024"/>
            <a:ext cx="10515600" cy="49129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DHCP acknowledgement</a:t>
            </a:r>
            <a:endParaRPr b="1"/>
          </a:p>
          <a:p>
            <a:pPr indent="-228600" lvl="0" marL="228600" rtl="0" algn="l">
              <a:lnSpc>
                <a:spcPct val="90000"/>
              </a:lnSpc>
              <a:spcBef>
                <a:spcPts val="1000"/>
              </a:spcBef>
              <a:spcAft>
                <a:spcPts val="0"/>
              </a:spcAft>
              <a:buClr>
                <a:schemeClr val="dk1"/>
              </a:buClr>
              <a:buSzPts val="2800"/>
              <a:buChar char="•"/>
            </a:pPr>
            <a:r>
              <a:rPr lang="en-US"/>
              <a:t>When the DHCP server receives the DHCPREQUEST message from the client, the configuration process enters its final phase.</a:t>
            </a:r>
            <a:endParaRPr/>
          </a:p>
          <a:p>
            <a:pPr indent="-228600" lvl="0" marL="228600" rtl="0" algn="l">
              <a:lnSpc>
                <a:spcPct val="90000"/>
              </a:lnSpc>
              <a:spcBef>
                <a:spcPts val="1000"/>
              </a:spcBef>
              <a:spcAft>
                <a:spcPts val="0"/>
              </a:spcAft>
              <a:buClr>
                <a:schemeClr val="dk1"/>
              </a:buClr>
              <a:buSzPts val="2800"/>
              <a:buChar char="•"/>
            </a:pPr>
            <a:r>
              <a:rPr lang="en-US"/>
              <a:t>The acknowledgement phase involves sending a DHCPACK packet to the client and allocating offered IP address to client.</a:t>
            </a:r>
            <a:endParaRPr/>
          </a:p>
          <a:p>
            <a:pPr indent="-228600" lvl="0" marL="228600" rtl="0" algn="l">
              <a:lnSpc>
                <a:spcPct val="90000"/>
              </a:lnSpc>
              <a:spcBef>
                <a:spcPts val="1000"/>
              </a:spcBef>
              <a:spcAft>
                <a:spcPts val="0"/>
              </a:spcAft>
              <a:buClr>
                <a:schemeClr val="dk1"/>
              </a:buClr>
              <a:buSzPts val="2800"/>
              <a:buChar char="•"/>
            </a:pPr>
            <a:r>
              <a:rPr lang="en-US"/>
              <a:t> This packet includes the lease duration and any other configuration information that the client might have requested.</a:t>
            </a:r>
            <a:endParaRPr/>
          </a:p>
          <a:p>
            <a:pPr indent="-228600" lvl="0" marL="228600" rtl="0" algn="l">
              <a:lnSpc>
                <a:spcPct val="90000"/>
              </a:lnSpc>
              <a:spcBef>
                <a:spcPts val="1000"/>
              </a:spcBef>
              <a:spcAft>
                <a:spcPts val="0"/>
              </a:spcAft>
              <a:buClr>
                <a:schemeClr val="dk1"/>
              </a:buClr>
              <a:buSzPts val="2800"/>
              <a:buChar char="•"/>
            </a:pPr>
            <a:r>
              <a:rPr lang="en-US"/>
              <a:t> At this point, the IP configuration process is completed.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Advantages of DHCP</a:t>
            </a:r>
            <a:br>
              <a:rPr lang="en-US"/>
            </a:br>
            <a:endParaRPr/>
          </a:p>
        </p:txBody>
      </p:sp>
      <p:sp>
        <p:nvSpPr>
          <p:cNvPr id="242" name="Google Shape;24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Simplifies the IP address assignment process of network administrators, as the whole process of IP address assignment can be automated. Using DHCP, devices can get their IP addresses and network related parameters automatically on boot up, without manual intervention, thereby facilitating a plug-n-play approach.</a:t>
            </a:r>
            <a:endParaRPr/>
          </a:p>
          <a:p>
            <a:pPr indent="-228600" lvl="0" marL="228600" rtl="0" algn="l">
              <a:lnSpc>
                <a:spcPct val="90000"/>
              </a:lnSpc>
              <a:spcBef>
                <a:spcPts val="1000"/>
              </a:spcBef>
              <a:spcAft>
                <a:spcPts val="0"/>
              </a:spcAft>
              <a:buClr>
                <a:schemeClr val="dk1"/>
              </a:buClr>
              <a:buSzPct val="100000"/>
              <a:buChar char="•"/>
            </a:pPr>
            <a:r>
              <a:rPr lang="en-US"/>
              <a:t>DHCP optimally uses IP address space, as DHCP mandates periodic renewal of assigned IP addresses. Those assigned IP addresses that are not renewed can be used for new end nodes.</a:t>
            </a:r>
            <a:endParaRPr/>
          </a:p>
          <a:p>
            <a:pPr indent="-228600" lvl="0" marL="228600" rtl="0" algn="l">
              <a:lnSpc>
                <a:spcPct val="90000"/>
              </a:lnSpc>
              <a:spcBef>
                <a:spcPts val="1000"/>
              </a:spcBef>
              <a:spcAft>
                <a:spcPts val="0"/>
              </a:spcAft>
              <a:buClr>
                <a:schemeClr val="dk1"/>
              </a:buClr>
              <a:buSzPct val="100000"/>
              <a:buChar char="•"/>
            </a:pPr>
            <a:r>
              <a:rPr lang="en-US"/>
              <a:t>DHCP supports both  static and dynamic modes of IP addresses assignment and both these modes can coexist together.  On a need basis, some nodes could always be assigned the same static IP addresses, based on their device identity like MAC addresses, while rest of the nodes could be assigned dynamic addresses from a pool of IP addresses configured on the DHCP server.</a:t>
            </a:r>
            <a:endParaRPr/>
          </a:p>
          <a:p>
            <a:pPr indent="-228600" lvl="0" marL="228600" rtl="0" algn="l">
              <a:lnSpc>
                <a:spcPct val="90000"/>
              </a:lnSpc>
              <a:spcBef>
                <a:spcPts val="1000"/>
              </a:spcBef>
              <a:spcAft>
                <a:spcPts val="0"/>
              </a:spcAft>
              <a:buClr>
                <a:schemeClr val="dk1"/>
              </a:buClr>
              <a:buSzPct val="100000"/>
              <a:buChar char="•"/>
            </a:pPr>
            <a:r>
              <a:rPr lang="en-US"/>
              <a:t> DHCP can be used to assign not only IP addresses, but also a wide range of additional network parameters like default gateway, DNS server address etc.</a:t>
            </a:r>
            <a:endParaRPr/>
          </a:p>
          <a:p>
            <a:pPr indent="-228600" lvl="0" marL="228600" rtl="0" algn="l">
              <a:lnSpc>
                <a:spcPct val="90000"/>
              </a:lnSpc>
              <a:spcBef>
                <a:spcPts val="1000"/>
              </a:spcBef>
              <a:spcAft>
                <a:spcPts val="0"/>
              </a:spcAft>
              <a:buClr>
                <a:schemeClr val="dk1"/>
              </a:buClr>
              <a:buSzPct val="100000"/>
              <a:buChar char="•"/>
            </a:pPr>
            <a:r>
              <a:rPr lang="en-US"/>
              <a:t>DHCP framework permits vendor specific options to be included inside DHCP messages, so that end nodes can be assigned even vendor specific parameters.</a:t>
            </a:r>
            <a:endParaRPr/>
          </a:p>
          <a:p>
            <a:pPr indent="-228600" lvl="0" marL="228600" rtl="0" algn="l">
              <a:lnSpc>
                <a:spcPct val="90000"/>
              </a:lnSpc>
              <a:spcBef>
                <a:spcPts val="1000"/>
              </a:spcBef>
              <a:spcAft>
                <a:spcPts val="0"/>
              </a:spcAft>
              <a:buClr>
                <a:schemeClr val="dk1"/>
              </a:buClr>
              <a:buSzPct val="100000"/>
              <a:buChar char="•"/>
            </a:pPr>
            <a:r>
              <a:rPr lang="en-US"/>
              <a:t>With routers acting as DHCP relay agents, even end nodes that do not have a DHCP server in their network, can communicate with remote DHCP servers, to get their IP address and other network related parameters.</a:t>
            </a:r>
            <a:endParaRPr/>
          </a:p>
          <a:p>
            <a:pPr indent="-228600" lvl="0" marL="228600" rtl="0" algn="l">
              <a:lnSpc>
                <a:spcPct val="90000"/>
              </a:lnSpc>
              <a:spcBef>
                <a:spcPts val="1000"/>
              </a:spcBef>
              <a:spcAft>
                <a:spcPts val="0"/>
              </a:spcAft>
              <a:buClr>
                <a:schemeClr val="dk1"/>
              </a:buClr>
              <a:buSzPct val="100000"/>
              <a:buChar char="•"/>
            </a:pPr>
            <a:r>
              <a:rPr lang="en-US"/>
              <a:t>DHCP supports both IPV4 and IPV6 address assignments.</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BOOTP or Bootstrap Protocol</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Protocol used in Internet Protocol networks to automatically assign an IP address to network devices from a configuration server.</a:t>
            </a:r>
            <a:endParaRPr/>
          </a:p>
          <a:p>
            <a:pPr indent="-228600" lvl="0" marL="228600" rtl="0" algn="l">
              <a:lnSpc>
                <a:spcPct val="90000"/>
              </a:lnSpc>
              <a:spcBef>
                <a:spcPts val="1000"/>
              </a:spcBef>
              <a:spcAft>
                <a:spcPts val="0"/>
              </a:spcAft>
              <a:buClr>
                <a:schemeClr val="dk1"/>
              </a:buClr>
              <a:buSzPct val="100000"/>
              <a:buChar char="•"/>
            </a:pPr>
            <a:r>
              <a:rPr lang="en-US"/>
              <a:t>BOOTP (Bootstrap Protocol) is the successor of RARP (Reverse ARP) and the predecessor of DHCP.</a:t>
            </a:r>
            <a:endParaRPr/>
          </a:p>
          <a:p>
            <a:pPr indent="-228600" lvl="0" marL="228600" rtl="0" algn="l">
              <a:lnSpc>
                <a:spcPct val="90000"/>
              </a:lnSpc>
              <a:spcBef>
                <a:spcPts val="1000"/>
              </a:spcBef>
              <a:spcAft>
                <a:spcPts val="0"/>
              </a:spcAft>
              <a:buClr>
                <a:schemeClr val="dk1"/>
              </a:buClr>
              <a:buSzPct val="100000"/>
              <a:buChar char="•"/>
            </a:pPr>
            <a:r>
              <a:rPr lang="en-US"/>
              <a:t>BOOTP uses the </a:t>
            </a:r>
            <a:r>
              <a:rPr lang="en-US">
                <a:solidFill>
                  <a:srgbClr val="FF0000"/>
                </a:solidFill>
              </a:rPr>
              <a:t>UDP transport protocol </a:t>
            </a:r>
            <a:r>
              <a:rPr lang="en-US"/>
              <a:t> (port 67 and 68)  and rides on </a:t>
            </a:r>
            <a:r>
              <a:rPr lang="en-US">
                <a:solidFill>
                  <a:srgbClr val="FF0000"/>
                </a:solidFill>
              </a:rPr>
              <a:t>top of IP so it can be routed</a:t>
            </a:r>
            <a:r>
              <a:rPr lang="en-US"/>
              <a:t>. </a:t>
            </a:r>
            <a:endParaRPr/>
          </a:p>
          <a:p>
            <a:pPr indent="-228600" lvl="0" marL="228600" rtl="0" algn="l">
              <a:lnSpc>
                <a:spcPct val="90000"/>
              </a:lnSpc>
              <a:spcBef>
                <a:spcPts val="1000"/>
              </a:spcBef>
              <a:spcAft>
                <a:spcPts val="0"/>
              </a:spcAft>
              <a:buClr>
                <a:schemeClr val="dk1"/>
              </a:buClr>
              <a:buSzPct val="100000"/>
              <a:buChar char="•"/>
            </a:pPr>
            <a:r>
              <a:rPr lang="en-US"/>
              <a:t>BOOTP supports relay servers so you can have a central BOOTP server that assigns IP addresses to hosts in all of your subnets.</a:t>
            </a:r>
            <a:endParaRPr/>
          </a:p>
          <a:p>
            <a:pPr indent="-228600" lvl="0" marL="228600" rtl="0" algn="l">
              <a:lnSpc>
                <a:spcPct val="90000"/>
              </a:lnSpc>
              <a:spcBef>
                <a:spcPts val="1000"/>
              </a:spcBef>
              <a:spcAft>
                <a:spcPts val="0"/>
              </a:spcAft>
              <a:buClr>
                <a:schemeClr val="dk1"/>
              </a:buClr>
              <a:buSzPct val="100000"/>
              <a:buChar char="•"/>
            </a:pPr>
            <a:r>
              <a:rPr lang="en-US"/>
              <a:t>It also provides a diskless workstation with additional information, including the IP address of the file server holding the memory image, the IP address of the  default router, and the subnet mask to use.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6"/>
            <a:ext cx="10515600" cy="710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Working of Bootstrap Protocol :</a:t>
            </a:r>
            <a:endParaRPr/>
          </a:p>
        </p:txBody>
      </p:sp>
      <p:sp>
        <p:nvSpPr>
          <p:cNvPr id="103" name="Google Shape;103;p4"/>
          <p:cNvSpPr txBox="1"/>
          <p:nvPr>
            <p:ph idx="1" type="body"/>
          </p:nvPr>
        </p:nvSpPr>
        <p:spPr>
          <a:xfrm>
            <a:off x="838200" y="1075766"/>
            <a:ext cx="10515600" cy="535192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US" sz="2600"/>
              <a:t>The address allocation via BOOTP is based on a simple </a:t>
            </a:r>
            <a:r>
              <a:rPr lang="en-US" sz="2600">
                <a:solidFill>
                  <a:srgbClr val="FF0000"/>
                </a:solidFill>
              </a:rPr>
              <a:t>two-step message exchange between client and server</a:t>
            </a:r>
            <a:endParaRPr/>
          </a:p>
          <a:p>
            <a:pPr indent="-228600" lvl="0" marL="228600" rtl="0" algn="l">
              <a:lnSpc>
                <a:spcPct val="90000"/>
              </a:lnSpc>
              <a:spcBef>
                <a:spcPts val="1000"/>
              </a:spcBef>
              <a:spcAft>
                <a:spcPts val="0"/>
              </a:spcAft>
              <a:buClr>
                <a:schemeClr val="dk1"/>
              </a:buClr>
              <a:buSzPts val="2600"/>
              <a:buChar char="•"/>
            </a:pPr>
            <a:r>
              <a:rPr lang="en-US" sz="2600"/>
              <a:t>Client component is the initiator. </a:t>
            </a:r>
            <a:endParaRPr sz="2600"/>
          </a:p>
          <a:p>
            <a:pPr indent="-228600" lvl="0" marL="228600" rtl="0" algn="l">
              <a:lnSpc>
                <a:spcPct val="90000"/>
              </a:lnSpc>
              <a:spcBef>
                <a:spcPts val="1000"/>
              </a:spcBef>
              <a:spcAft>
                <a:spcPts val="0"/>
              </a:spcAft>
              <a:buClr>
                <a:schemeClr val="dk1"/>
              </a:buClr>
              <a:buSzPts val="2600"/>
              <a:buChar char="•"/>
            </a:pPr>
            <a:r>
              <a:rPr lang="en-US" sz="2600"/>
              <a:t>As the client does not know its own IP address nor that of the BOOTP server at the start, it </a:t>
            </a:r>
            <a:r>
              <a:rPr lang="en-US" sz="2600">
                <a:solidFill>
                  <a:srgbClr val="FF0000"/>
                </a:solidFill>
              </a:rPr>
              <a:t>sends a general request (“BOOTREQUEST</a:t>
            </a:r>
            <a:r>
              <a:rPr lang="en-US" sz="2600"/>
              <a:t>”) to the broadcast group address 255.255.255.255.</a:t>
            </a:r>
            <a:endParaRPr/>
          </a:p>
          <a:p>
            <a:pPr indent="-228600" lvl="0" marL="228600" rtl="0" algn="l">
              <a:lnSpc>
                <a:spcPct val="90000"/>
              </a:lnSpc>
              <a:spcBef>
                <a:spcPts val="1000"/>
              </a:spcBef>
              <a:spcAft>
                <a:spcPts val="0"/>
              </a:spcAft>
              <a:buClr>
                <a:schemeClr val="dk1"/>
              </a:buClr>
              <a:buSzPts val="2600"/>
              <a:buChar char="•"/>
            </a:pPr>
            <a:r>
              <a:rPr lang="en-US" sz="2600"/>
              <a:t> The server, listening on UDP port 67, receives and processes this request by </a:t>
            </a:r>
            <a:r>
              <a:rPr lang="en-US" sz="2600">
                <a:solidFill>
                  <a:srgbClr val="FF0000"/>
                </a:solidFill>
              </a:rPr>
              <a:t>allocating a suitable IP address </a:t>
            </a:r>
            <a:r>
              <a:rPr lang="en-US" sz="2600"/>
              <a:t>to the MAC address of the client system.</a:t>
            </a:r>
            <a:endParaRPr/>
          </a:p>
          <a:p>
            <a:pPr indent="-228600" lvl="0" marL="228600" rtl="0" algn="l">
              <a:lnSpc>
                <a:spcPct val="90000"/>
              </a:lnSpc>
              <a:spcBef>
                <a:spcPts val="1000"/>
              </a:spcBef>
              <a:spcAft>
                <a:spcPts val="0"/>
              </a:spcAft>
              <a:buClr>
                <a:schemeClr val="dk1"/>
              </a:buClr>
              <a:buSzPts val="2600"/>
              <a:buChar char="•"/>
            </a:pPr>
            <a:r>
              <a:rPr lang="en-US" sz="2600"/>
              <a:t> Then the response </a:t>
            </a:r>
            <a:r>
              <a:rPr lang="en-US" sz="2600">
                <a:solidFill>
                  <a:srgbClr val="FF0000"/>
                </a:solidFill>
              </a:rPr>
              <a:t>(“BOOTREPLY”) </a:t>
            </a:r>
            <a:r>
              <a:rPr lang="en-US" sz="2600"/>
              <a:t>including further network information is sent back to the client via broadcast, which can receive the operating system via the network as a result.</a:t>
            </a:r>
            <a:endParaRPr/>
          </a:p>
          <a:p>
            <a:pPr indent="-228600" lvl="0" marL="228600" rtl="0" algn="l">
              <a:lnSpc>
                <a:spcPct val="90000"/>
              </a:lnSpc>
              <a:spcBef>
                <a:spcPts val="1000"/>
              </a:spcBef>
              <a:spcAft>
                <a:spcPts val="0"/>
              </a:spcAft>
              <a:buClr>
                <a:schemeClr val="dk1"/>
              </a:buClr>
              <a:buSzPts val="2600"/>
              <a:buChar char="•"/>
            </a:pPr>
            <a:r>
              <a:rPr lang="en-US" sz="2600"/>
              <a:t>If the client already knows the address of the BOOTP server, it can also send this request directly via unicast connection.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5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5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500"/>
                                        <p:tgtEl>
                                          <p:spTgt spid="1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BOOTP messages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BOOTP messages may also be </a:t>
            </a:r>
            <a:r>
              <a:rPr b="1" lang="en-US"/>
              <a:t>up to 2,400 bits long</a:t>
            </a:r>
            <a:r>
              <a:rPr lang="en-US"/>
              <a:t> (300 bytes)</a:t>
            </a:r>
            <a:endParaRPr/>
          </a:p>
        </p:txBody>
      </p:sp>
      <p:pic>
        <p:nvPicPr>
          <p:cNvPr id="110" name="Google Shape;110;p5"/>
          <p:cNvPicPr preferRelativeResize="0"/>
          <p:nvPr/>
        </p:nvPicPr>
        <p:blipFill rotWithShape="1">
          <a:blip r:embed="rId3">
            <a:alphaModFix/>
          </a:blip>
          <a:srcRect b="0" l="0" r="0" t="0"/>
          <a:stretch/>
        </p:blipFill>
        <p:spPr>
          <a:xfrm>
            <a:off x="2245482" y="2641837"/>
            <a:ext cx="6991350" cy="32471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BOOTP  MESSAGE FORMAT</a:t>
            </a:r>
            <a:endParaRPr/>
          </a:p>
        </p:txBody>
      </p:sp>
      <p:pic>
        <p:nvPicPr>
          <p:cNvPr id="116" name="Google Shape;116;p6"/>
          <p:cNvPicPr preferRelativeResize="0"/>
          <p:nvPr>
            <p:ph idx="1" type="body"/>
          </p:nvPr>
        </p:nvPicPr>
        <p:blipFill rotWithShape="1">
          <a:blip r:embed="rId3">
            <a:alphaModFix/>
          </a:blip>
          <a:srcRect b="0" l="0" r="0" t="0"/>
          <a:stretch/>
        </p:blipFill>
        <p:spPr>
          <a:xfrm>
            <a:off x="3138487" y="1877219"/>
            <a:ext cx="5915025" cy="424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BOOTP  MESSAGE FORMAT</a:t>
            </a:r>
            <a:endParaRPr/>
          </a:p>
        </p:txBody>
      </p:sp>
      <p:sp>
        <p:nvSpPr>
          <p:cNvPr id="122" name="Google Shape;122;p7"/>
          <p:cNvSpPr txBox="1"/>
          <p:nvPr>
            <p:ph idx="1" type="body"/>
          </p:nvPr>
        </p:nvSpPr>
        <p:spPr>
          <a:xfrm>
            <a:off x="838200" y="1405719"/>
            <a:ext cx="10515600" cy="4771244"/>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15000"/>
              </a:lnSpc>
              <a:spcBef>
                <a:spcPts val="1200"/>
              </a:spcBef>
              <a:spcAft>
                <a:spcPts val="0"/>
              </a:spcAft>
              <a:buSzPct val="200000"/>
              <a:buChar char="•"/>
            </a:pPr>
            <a:r>
              <a:rPr lang="en-US" sz="1400">
                <a:latin typeface="Arial"/>
                <a:ea typeface="Arial"/>
                <a:cs typeface="Arial"/>
                <a:sym typeface="Arial"/>
              </a:rPr>
              <a:t>•</a:t>
            </a:r>
            <a:r>
              <a:rPr lang="en-US" sz="700">
                <a:latin typeface="Times New Roman"/>
                <a:ea typeface="Times New Roman"/>
                <a:cs typeface="Times New Roman"/>
                <a:sym typeface="Times New Roman"/>
              </a:rPr>
              <a:t>  </a:t>
            </a:r>
            <a:r>
              <a:rPr b="1" i="1" lang="en-US" sz="1400">
                <a:latin typeface="Times New Roman"/>
                <a:ea typeface="Times New Roman"/>
                <a:cs typeface="Times New Roman"/>
                <a:sym typeface="Times New Roman"/>
              </a:rPr>
              <a:t>Operation Code</a:t>
            </a:r>
            <a:r>
              <a:rPr lang="en-US" sz="1400">
                <a:latin typeface="Times New Roman"/>
                <a:ea typeface="Times New Roman"/>
                <a:cs typeface="Times New Roman"/>
                <a:sym typeface="Times New Roman"/>
              </a:rPr>
              <a:t>: Specifies the type of message. A value of 1 indicates a request (BOOTREQUEST message) while a value of 2 is a reply (BOOTREPLY message).</a:t>
            </a:r>
            <a:endParaRPr sz="1400">
              <a:latin typeface="Times New Roman"/>
              <a:ea typeface="Times New Roman"/>
              <a:cs typeface="Times New Roman"/>
              <a:sym typeface="Times New Roman"/>
            </a:endParaRPr>
          </a:p>
          <a:p>
            <a:pPr indent="-183197" lvl="0" marL="228600" rtl="0" algn="l">
              <a:lnSpc>
                <a:spcPct val="115000"/>
              </a:lnSpc>
              <a:spcBef>
                <a:spcPts val="0"/>
              </a:spcBef>
              <a:spcAft>
                <a:spcPts val="0"/>
              </a:spcAft>
              <a:buSzPct val="100000"/>
              <a:buFont typeface="Times New Roman"/>
              <a:buChar char="•"/>
            </a:pPr>
            <a:r>
              <a:rPr lang="en-US" sz="1400">
                <a:latin typeface="Arial"/>
                <a:ea typeface="Arial"/>
                <a:cs typeface="Arial"/>
                <a:sym typeface="Arial"/>
              </a:rPr>
              <a:t>•</a:t>
            </a:r>
            <a:r>
              <a:rPr lang="en-US" sz="700">
                <a:latin typeface="Times New Roman"/>
                <a:ea typeface="Times New Roman"/>
                <a:cs typeface="Times New Roman"/>
                <a:sym typeface="Times New Roman"/>
              </a:rPr>
              <a:t>      </a:t>
            </a:r>
            <a:r>
              <a:rPr b="1" i="1" lang="en-US" sz="1400">
                <a:latin typeface="Times New Roman"/>
                <a:ea typeface="Times New Roman"/>
                <a:cs typeface="Times New Roman"/>
                <a:sym typeface="Times New Roman"/>
              </a:rPr>
              <a:t>Operation Code</a:t>
            </a:r>
            <a:r>
              <a:rPr lang="en-US" sz="1400">
                <a:latin typeface="Times New Roman"/>
                <a:ea typeface="Times New Roman"/>
                <a:cs typeface="Times New Roman"/>
                <a:sym typeface="Times New Roman"/>
              </a:rPr>
              <a:t>: Specifies the type of message. A value of 1 indicates a request (BOOTREQUEST message) while a value of 2 is a reply (BOOTREPLY message).</a:t>
            </a:r>
            <a:endParaRPr sz="1400">
              <a:latin typeface="Times New Roman"/>
              <a:ea typeface="Times New Roman"/>
              <a:cs typeface="Times New Roman"/>
              <a:sym typeface="Times New Roman"/>
            </a:endParaRPr>
          </a:p>
          <a:p>
            <a:pPr indent="-183197" lvl="0" marL="228600" rtl="0" algn="l">
              <a:lnSpc>
                <a:spcPct val="115000"/>
              </a:lnSpc>
              <a:spcBef>
                <a:spcPts val="0"/>
              </a:spcBef>
              <a:spcAft>
                <a:spcPts val="0"/>
              </a:spcAft>
              <a:buSzPct val="100000"/>
              <a:buFont typeface="Times New Roman"/>
              <a:buChar char="•"/>
            </a:pPr>
            <a:r>
              <a:rPr lang="en-US" sz="1400">
                <a:latin typeface="Arial"/>
                <a:ea typeface="Arial"/>
                <a:cs typeface="Arial"/>
                <a:sym typeface="Arial"/>
              </a:rPr>
              <a:t>•</a:t>
            </a:r>
            <a:r>
              <a:rPr lang="en-US" sz="700">
                <a:latin typeface="Times New Roman"/>
                <a:ea typeface="Times New Roman"/>
                <a:cs typeface="Times New Roman"/>
                <a:sym typeface="Times New Roman"/>
              </a:rPr>
              <a:t>      </a:t>
            </a:r>
            <a:r>
              <a:rPr b="1" i="1" lang="en-US" sz="1400">
                <a:latin typeface="Times New Roman"/>
                <a:ea typeface="Times New Roman"/>
                <a:cs typeface="Times New Roman"/>
                <a:sym typeface="Times New Roman"/>
              </a:rPr>
              <a:t>Hardware Type</a:t>
            </a:r>
            <a:r>
              <a:rPr lang="en-US" sz="1400">
                <a:latin typeface="Times New Roman"/>
                <a:ea typeface="Times New Roman"/>
                <a:cs typeface="Times New Roman"/>
                <a:sym typeface="Times New Roman"/>
              </a:rPr>
              <a:t>	Denotes the type of hardware technology being used. For example, if the hardware type is Ethernet, this field holds the value 1.</a:t>
            </a:r>
            <a:endParaRPr sz="1400">
              <a:latin typeface="Times New Roman"/>
              <a:ea typeface="Times New Roman"/>
              <a:cs typeface="Times New Roman"/>
              <a:sym typeface="Times New Roman"/>
            </a:endParaRPr>
          </a:p>
          <a:p>
            <a:pPr indent="-183197" lvl="0" marL="228600" rtl="0" algn="l">
              <a:lnSpc>
                <a:spcPct val="115000"/>
              </a:lnSpc>
              <a:spcBef>
                <a:spcPts val="0"/>
              </a:spcBef>
              <a:spcAft>
                <a:spcPts val="0"/>
              </a:spcAft>
              <a:buSzPct val="100000"/>
              <a:buFont typeface="Times New Roman"/>
              <a:buChar char="•"/>
            </a:pPr>
            <a:r>
              <a:t/>
            </a:r>
            <a:endParaRPr sz="1400">
              <a:latin typeface="Times New Roman"/>
              <a:ea typeface="Times New Roman"/>
              <a:cs typeface="Times New Roman"/>
              <a:sym typeface="Times New Roman"/>
            </a:endParaRPr>
          </a:p>
          <a:p>
            <a:pPr indent="-152716" lvl="0" marL="228600" rtl="0" algn="l">
              <a:lnSpc>
                <a:spcPct val="90000"/>
              </a:lnSpc>
              <a:spcBef>
                <a:spcPts val="0"/>
              </a:spcBef>
              <a:spcAft>
                <a:spcPts val="0"/>
              </a:spcAft>
              <a:buSzPct val="64285"/>
              <a:buChar char="•"/>
            </a:pPr>
            <a:r>
              <a:t/>
            </a:r>
            <a:endParaRPr b="1" i="1"/>
          </a:p>
          <a:p>
            <a:pPr indent="-201930" lvl="0" marL="228600" rtl="0" algn="l">
              <a:lnSpc>
                <a:spcPct val="90000"/>
              </a:lnSpc>
              <a:spcBef>
                <a:spcPts val="0"/>
              </a:spcBef>
              <a:spcAft>
                <a:spcPts val="0"/>
              </a:spcAft>
              <a:buClr>
                <a:schemeClr val="dk1"/>
              </a:buClr>
              <a:buSzPct val="100000"/>
              <a:buChar char="•"/>
            </a:pPr>
            <a:r>
              <a:rPr b="1" i="1" lang="en-US"/>
              <a:t>Hardware Address Length:</a:t>
            </a:r>
            <a:r>
              <a:rPr lang="en-US"/>
              <a:t> Specifies how long hardware addresses are in this message. For Ethernet or other networks using IEEE 802 MAC addresses, the value is 6. </a:t>
            </a:r>
            <a:endParaRPr/>
          </a:p>
          <a:p>
            <a:pPr indent="-201930" lvl="0" marL="228600" rtl="0" algn="l">
              <a:lnSpc>
                <a:spcPct val="90000"/>
              </a:lnSpc>
              <a:spcBef>
                <a:spcPts val="1000"/>
              </a:spcBef>
              <a:spcAft>
                <a:spcPts val="0"/>
              </a:spcAft>
              <a:buClr>
                <a:schemeClr val="dk1"/>
              </a:buClr>
              <a:buSzPct val="100000"/>
              <a:buChar char="•"/>
            </a:pPr>
            <a:r>
              <a:rPr lang="en-US"/>
              <a:t>Hops: Specify the number of relay agents or routers through which the message has to travel between client and the server .client sets it to 0 before transmission and is incremented at each  router. </a:t>
            </a:r>
            <a:endParaRPr/>
          </a:p>
          <a:p>
            <a:pPr indent="-201930" lvl="0" marL="228600" rtl="0" algn="l">
              <a:lnSpc>
                <a:spcPct val="90000"/>
              </a:lnSpc>
              <a:spcBef>
                <a:spcPts val="1000"/>
              </a:spcBef>
              <a:spcAft>
                <a:spcPts val="0"/>
              </a:spcAft>
              <a:buClr>
                <a:schemeClr val="dk1"/>
              </a:buClr>
              <a:buSzPct val="100000"/>
              <a:buChar char="•"/>
            </a:pPr>
            <a:r>
              <a:rPr b="1" i="1" lang="en-US"/>
              <a:t>Transaction Identifier:</a:t>
            </a:r>
            <a:r>
              <a:rPr lang="en-US"/>
              <a:t> A 32-bit identification field generated by the client, to allow it to match up the request with replies received from BOOTP servers. Or   </a:t>
            </a:r>
            <a:r>
              <a:rPr lang="en-US">
                <a:solidFill>
                  <a:srgbClr val="FF0000"/>
                </a:solidFill>
              </a:rPr>
              <a:t>used to match responses with requests</a:t>
            </a:r>
            <a:endParaRPr>
              <a:solidFill>
                <a:srgbClr val="FF0000"/>
              </a:solidFill>
            </a:endParaRPr>
          </a:p>
          <a:p>
            <a:pPr indent="-201930" lvl="0" marL="228600" rtl="0" algn="l">
              <a:lnSpc>
                <a:spcPct val="90000"/>
              </a:lnSpc>
              <a:spcBef>
                <a:spcPts val="1000"/>
              </a:spcBef>
              <a:spcAft>
                <a:spcPts val="0"/>
              </a:spcAft>
              <a:buClr>
                <a:schemeClr val="dk1"/>
              </a:buClr>
              <a:buSzPct val="100000"/>
              <a:buChar char="•"/>
            </a:pPr>
            <a:r>
              <a:rPr b="1" i="1" lang="en-US"/>
              <a:t>Seconds:</a:t>
            </a:r>
            <a:r>
              <a:rPr lang="en-US"/>
              <a:t> This field contains the number of seconds “elapsed since the  client started trying to boot”.</a:t>
            </a:r>
            <a:endParaRPr/>
          </a:p>
          <a:p>
            <a:pPr indent="-201930" lvl="0" marL="228600" rtl="0" algn="l">
              <a:lnSpc>
                <a:spcPct val="90000"/>
              </a:lnSpc>
              <a:spcBef>
                <a:spcPts val="1000"/>
              </a:spcBef>
              <a:spcAft>
                <a:spcPts val="0"/>
              </a:spcAft>
              <a:buClr>
                <a:schemeClr val="dk1"/>
              </a:buClr>
              <a:buSzPct val="100000"/>
              <a:buChar char="•"/>
            </a:pPr>
            <a:r>
              <a:rPr lang="en-US"/>
              <a:t> This is supposed to provide information to BOOTP servers to help them decide which </a:t>
            </a:r>
            <a:r>
              <a:rPr lang="en-US">
                <a:solidFill>
                  <a:srgbClr val="FF0000"/>
                </a:solidFill>
              </a:rPr>
              <a:t>requests to respond to first</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5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5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5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5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5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5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5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500"/>
                                        <p:tgtEl>
                                          <p:spTgt spid="12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BOOTP  MESSAGE FORMAT</a:t>
            </a:r>
            <a:endParaRPr/>
          </a:p>
        </p:txBody>
      </p:sp>
      <p:sp>
        <p:nvSpPr>
          <p:cNvPr id="128" name="Google Shape;128;p8"/>
          <p:cNvSpPr txBox="1"/>
          <p:nvPr>
            <p:ph idx="1" type="body"/>
          </p:nvPr>
        </p:nvSpPr>
        <p:spPr>
          <a:xfrm>
            <a:off x="838200" y="1825624"/>
            <a:ext cx="10515600" cy="467070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i="1" lang="en-US"/>
              <a:t>Client IP Address:</a:t>
            </a:r>
            <a:r>
              <a:rPr lang="en-US"/>
              <a:t> If the client has a current IP address that it plans to keep using, it puts it in this field. By filling in this field, the client is committing to responding to unicast IP datagrams sent to this address. Otherwise, it sets this field to all zero to tell the server it wants an address assigned.</a:t>
            </a:r>
            <a:endParaRPr/>
          </a:p>
          <a:p>
            <a:pPr indent="-228600" lvl="0" marL="228600" rtl="0" algn="l">
              <a:lnSpc>
                <a:spcPct val="90000"/>
              </a:lnSpc>
              <a:spcBef>
                <a:spcPts val="1000"/>
              </a:spcBef>
              <a:spcAft>
                <a:spcPts val="0"/>
              </a:spcAft>
              <a:buClr>
                <a:schemeClr val="dk1"/>
              </a:buClr>
              <a:buSzPts val="2800"/>
              <a:buChar char="•"/>
            </a:pPr>
            <a:r>
              <a:rPr b="1" i="1" lang="en-US"/>
              <a:t>Your” IP Address:</a:t>
            </a:r>
            <a:r>
              <a:rPr lang="en-US"/>
              <a:t> The IP address that the server is assigning to the client. This may be different than the IP address currently used by the client</a:t>
            </a:r>
            <a:endParaRPr/>
          </a:p>
          <a:p>
            <a:pPr indent="-228600" lvl="0" marL="228600" rtl="0" algn="l">
              <a:lnSpc>
                <a:spcPct val="90000"/>
              </a:lnSpc>
              <a:spcBef>
                <a:spcPts val="1000"/>
              </a:spcBef>
              <a:spcAft>
                <a:spcPts val="0"/>
              </a:spcAft>
              <a:buClr>
                <a:schemeClr val="dk1"/>
              </a:buClr>
              <a:buSzPts val="2800"/>
              <a:buChar char="•"/>
            </a:pPr>
            <a:r>
              <a:rPr b="1" i="1" lang="en-US"/>
              <a:t>Server IP Address:</a:t>
            </a:r>
            <a:r>
              <a:rPr lang="en-US"/>
              <a:t> The IP address of the BOOTP server sending a </a:t>
            </a:r>
            <a:r>
              <a:rPr i="1" lang="en-US"/>
              <a:t>BOOTREPLY</a:t>
            </a:r>
            <a:r>
              <a:rPr lang="en-US"/>
              <a:t> message.</a:t>
            </a:r>
            <a:endParaRPr/>
          </a:p>
          <a:p>
            <a:pPr indent="-228600" lvl="0" marL="228600" rtl="0" algn="l">
              <a:lnSpc>
                <a:spcPct val="90000"/>
              </a:lnSpc>
              <a:spcBef>
                <a:spcPts val="1000"/>
              </a:spcBef>
              <a:spcAft>
                <a:spcPts val="0"/>
              </a:spcAft>
              <a:buClr>
                <a:schemeClr val="dk1"/>
              </a:buClr>
              <a:buSzPts val="2800"/>
              <a:buChar char="•"/>
            </a:pPr>
            <a:r>
              <a:rPr b="1" i="1" lang="en-US"/>
              <a:t>Router IP Address:</a:t>
            </a:r>
            <a:r>
              <a:rPr lang="en-US"/>
              <a:t> The IP address of the Router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5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5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5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5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5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5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500"/>
                                        <p:tgtEl>
                                          <p:spTgt spid="1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68575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BOOTP  MESSAGE FORMAT</a:t>
            </a:r>
            <a:endParaRPr/>
          </a:p>
        </p:txBody>
      </p:sp>
      <p:sp>
        <p:nvSpPr>
          <p:cNvPr id="134" name="Google Shape;134;p9"/>
          <p:cNvSpPr txBox="1"/>
          <p:nvPr>
            <p:ph idx="1" type="body"/>
          </p:nvPr>
        </p:nvSpPr>
        <p:spPr>
          <a:xfrm>
            <a:off x="838200" y="1310186"/>
            <a:ext cx="10515600" cy="51861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Client Hardware Address:</a:t>
            </a:r>
            <a:r>
              <a:rPr lang="en-US"/>
              <a:t> The hardware (layer two) address of the client sending a </a:t>
            </a:r>
            <a:r>
              <a:rPr i="1" lang="en-US"/>
              <a:t>BOOTREPLY</a:t>
            </a:r>
            <a:r>
              <a:rPr lang="en-US"/>
              <a:t>. It is used both to look up a device's assigned IP address and also possibly in delivery of a reply message</a:t>
            </a:r>
            <a:endParaRPr/>
          </a:p>
          <a:p>
            <a:pPr indent="-228600" lvl="0" marL="228600" rtl="0" algn="l">
              <a:lnSpc>
                <a:spcPct val="90000"/>
              </a:lnSpc>
              <a:spcBef>
                <a:spcPts val="1000"/>
              </a:spcBef>
              <a:spcAft>
                <a:spcPts val="0"/>
              </a:spcAft>
              <a:buClr>
                <a:schemeClr val="dk1"/>
              </a:buClr>
              <a:buSzPts val="2800"/>
              <a:buChar char="•"/>
            </a:pPr>
            <a:r>
              <a:rPr lang="en-US"/>
              <a:t>Server Name: The server sending a BOOTREPLY may optionally put its name in this field. This can be a simple text “nickname” or a fully-qualified DNS domain name (such as “myserver.organization.org”).</a:t>
            </a:r>
            <a:endParaRPr/>
          </a:p>
          <a:p>
            <a:pPr indent="-228600" lvl="0" marL="228600" rtl="0" algn="l">
              <a:lnSpc>
                <a:spcPct val="90000"/>
              </a:lnSpc>
              <a:spcBef>
                <a:spcPts val="1000"/>
              </a:spcBef>
              <a:spcAft>
                <a:spcPts val="0"/>
              </a:spcAft>
              <a:buClr>
                <a:schemeClr val="dk1"/>
              </a:buClr>
              <a:buSzPts val="2800"/>
              <a:buChar char="•"/>
            </a:pPr>
            <a:r>
              <a:rPr b="1" i="1" lang="en-US"/>
              <a:t>Boot Filename:</a:t>
            </a:r>
            <a:r>
              <a:rPr lang="en-US"/>
              <a:t> Contains the full directory path and file name of a boot file  the client requires to start the operating </a:t>
            </a:r>
            <a:endParaRPr/>
          </a:p>
          <a:p>
            <a:pPr indent="-228600" lvl="0" marL="228600" rtl="0" algn="l">
              <a:lnSpc>
                <a:spcPct val="90000"/>
              </a:lnSpc>
              <a:spcBef>
                <a:spcPts val="1000"/>
              </a:spcBef>
              <a:spcAft>
                <a:spcPts val="0"/>
              </a:spcAft>
              <a:buClr>
                <a:schemeClr val="dk1"/>
              </a:buClr>
              <a:buSzPts val="2800"/>
              <a:buChar char="•"/>
            </a:pPr>
            <a:r>
              <a:rPr b="1" i="1" lang="en-US"/>
              <a:t>Vendor-Specific Area:</a:t>
            </a:r>
            <a:r>
              <a:rPr lang="en-US"/>
              <a:t> Originally created to allow vendors to </a:t>
            </a:r>
            <a:r>
              <a:rPr lang="en-US">
                <a:solidFill>
                  <a:srgbClr val="FF0000"/>
                </a:solidFill>
              </a:rPr>
              <a:t>customize BOOTP </a:t>
            </a:r>
            <a:r>
              <a:rPr lang="en-US"/>
              <a:t>to the needs of different types of hardware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500"/>
                                        <p:tgtEl>
                                          <p:spTgt spid="13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2022-12-15T15:24:12Z</dcterms:created>
  <dc:creator>DIVYA</dc:creator>
</cp:coreProperties>
</file>