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12192000"/>
  <p:notesSz cx="6858000" cy="9144000"/>
  <p:embeddedFontLst>
    <p:embeddedFont>
      <p:font typeface="Inter"/>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2" roundtripDataSignature="AMtx7milB12LSWRD2io4tWc98V1iEky6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Inter-bold.fntdata"/><Relationship Id="rId50" Type="http://schemas.openxmlformats.org/officeDocument/2006/relationships/font" Target="fonts/Inter-regular.fntdata"/><Relationship Id="rId52"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5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5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5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5"/>
          <p:cNvSpPr/>
          <p:nvPr>
            <p:ph idx="2" type="pic"/>
          </p:nvPr>
        </p:nvSpPr>
        <p:spPr>
          <a:xfrm>
            <a:off x="5183188" y="987425"/>
            <a:ext cx="6172200" cy="4873625"/>
          </a:xfrm>
          <a:prstGeom prst="rect">
            <a:avLst/>
          </a:prstGeom>
          <a:noFill/>
          <a:ln>
            <a:noFill/>
          </a:ln>
        </p:spPr>
      </p:sp>
      <p:sp>
        <p:nvSpPr>
          <p:cNvPr id="64" name="Google Shape;64;p5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www.javatpoint.com/tcp"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Routing  Protocols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Timers in RIP</a:t>
            </a:r>
            <a:br>
              <a:rPr lang="en-US"/>
            </a:br>
            <a:endParaRPr/>
          </a:p>
        </p:txBody>
      </p:sp>
      <p:sp>
        <p:nvSpPr>
          <p:cNvPr id="140" name="Google Shape;14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457200" rtl="0" algn="l">
              <a:lnSpc>
                <a:spcPct val="90000"/>
              </a:lnSpc>
              <a:spcBef>
                <a:spcPts val="0"/>
              </a:spcBef>
              <a:spcAft>
                <a:spcPts val="0"/>
              </a:spcAft>
              <a:buNone/>
            </a:pPr>
            <a:r>
              <a:rPr lang="en-US"/>
              <a:t>The following timers are used to update the routing table:</a:t>
            </a:r>
            <a:endParaRPr/>
          </a:p>
          <a:p>
            <a:pPr indent="-215265" lvl="0" marL="228600" rtl="0" algn="l">
              <a:lnSpc>
                <a:spcPct val="90000"/>
              </a:lnSpc>
              <a:spcBef>
                <a:spcPts val="1000"/>
              </a:spcBef>
              <a:spcAft>
                <a:spcPts val="0"/>
              </a:spcAft>
              <a:buClr>
                <a:schemeClr val="dk1"/>
              </a:buClr>
              <a:buSzPct val="100000"/>
              <a:buChar char="•"/>
            </a:pPr>
            <a:r>
              <a:rPr b="1" lang="en-US"/>
              <a:t>RIP update timer : 30 sec</a:t>
            </a:r>
            <a:endParaRPr b="1"/>
          </a:p>
          <a:p>
            <a:pPr indent="0" lvl="0" marL="457200" rtl="0" algn="l">
              <a:lnSpc>
                <a:spcPct val="90000"/>
              </a:lnSpc>
              <a:spcBef>
                <a:spcPts val="1000"/>
              </a:spcBef>
              <a:spcAft>
                <a:spcPts val="0"/>
              </a:spcAft>
              <a:buNone/>
            </a:pPr>
            <a:r>
              <a:t/>
            </a:r>
            <a:endParaRPr b="1"/>
          </a:p>
          <a:p>
            <a:pPr indent="0" lvl="0" marL="457200" rtl="0" algn="l">
              <a:lnSpc>
                <a:spcPct val="90000"/>
              </a:lnSpc>
              <a:spcBef>
                <a:spcPts val="1000"/>
              </a:spcBef>
              <a:spcAft>
                <a:spcPts val="0"/>
              </a:spcAft>
              <a:buNone/>
            </a:pPr>
            <a:r>
              <a:rPr lang="en-US"/>
              <a:t>The Update timer determines the interval at which the router sends route information .</a:t>
            </a:r>
            <a:endParaRPr/>
          </a:p>
          <a:p>
            <a:pPr indent="-215265" lvl="0" marL="228600" rtl="0" algn="l">
              <a:lnSpc>
                <a:spcPct val="90000"/>
              </a:lnSpc>
              <a:spcBef>
                <a:spcPts val="1000"/>
              </a:spcBef>
              <a:spcAft>
                <a:spcPts val="0"/>
              </a:spcAft>
              <a:buClr>
                <a:schemeClr val="dk1"/>
              </a:buClr>
              <a:buSzPct val="100000"/>
              <a:buChar char="•"/>
            </a:pPr>
            <a:r>
              <a:rPr b="1" lang="en-US"/>
              <a:t>RIP Invalid timer : 180 sec</a:t>
            </a:r>
            <a:endParaRPr b="1"/>
          </a:p>
          <a:p>
            <a:pPr indent="0" lvl="0" marL="457200" rtl="0" algn="l">
              <a:lnSpc>
                <a:spcPct val="90000"/>
              </a:lnSpc>
              <a:spcBef>
                <a:spcPts val="1000"/>
              </a:spcBef>
              <a:spcAft>
                <a:spcPts val="0"/>
              </a:spcAft>
              <a:buNone/>
            </a:pPr>
            <a:r>
              <a:t/>
            </a:r>
            <a:endParaRPr b="1"/>
          </a:p>
          <a:p>
            <a:pPr indent="-334327" lvl="0" marL="457200" rtl="0" algn="l">
              <a:lnSpc>
                <a:spcPct val="90000"/>
              </a:lnSpc>
              <a:spcBef>
                <a:spcPts val="1000"/>
              </a:spcBef>
              <a:spcAft>
                <a:spcPts val="0"/>
              </a:spcAft>
              <a:buSzPct val="64285"/>
              <a:buChar char="•"/>
            </a:pPr>
            <a:r>
              <a:rPr lang="en-US"/>
              <a:t>If no route information can be received before the Invalid timer times out, the entry is considered to be invalid. </a:t>
            </a:r>
            <a:endParaRPr/>
          </a:p>
          <a:p>
            <a:pPr indent="-334327" lvl="0" marL="457200" rtl="0" algn="l">
              <a:lnSpc>
                <a:spcPct val="90000"/>
              </a:lnSpc>
              <a:spcBef>
                <a:spcPts val="0"/>
              </a:spcBef>
              <a:spcAft>
                <a:spcPts val="0"/>
              </a:spcAft>
              <a:buSzPct val="64285"/>
              <a:buChar char="•"/>
            </a:pPr>
            <a:r>
              <a:rPr lang="en-US"/>
              <a:t>If it does not receive the update within 180 seconds, </a:t>
            </a:r>
            <a:r>
              <a:rPr lang="en-US">
                <a:solidFill>
                  <a:srgbClr val="FF0000"/>
                </a:solidFill>
              </a:rPr>
              <a:t>then it will mark the particular route as not reachable.</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5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5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5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5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500"/>
                                        <p:tgtEl>
                                          <p:spTgt spid="1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animEffect filter="fade" transition="in">
                                      <p:cBhvr>
                                        <p:cTn dur="500"/>
                                        <p:tgtEl>
                                          <p:spTgt spid="1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6" st="6"/>
                                            </p:txEl>
                                          </p:spTgt>
                                        </p:tgtEl>
                                        <p:attrNameLst>
                                          <p:attrName>style.visibility</p:attrName>
                                        </p:attrNameLst>
                                      </p:cBhvr>
                                      <p:to>
                                        <p:strVal val="visible"/>
                                      </p:to>
                                    </p:set>
                                    <p:animEffect filter="fade" transition="in">
                                      <p:cBhvr>
                                        <p:cTn dur="500"/>
                                        <p:tgtEl>
                                          <p:spTgt spid="1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7" st="7"/>
                                            </p:txEl>
                                          </p:spTgt>
                                        </p:tgtEl>
                                        <p:attrNameLst>
                                          <p:attrName>style.visibility</p:attrName>
                                        </p:attrNameLst>
                                      </p:cBhvr>
                                      <p:to>
                                        <p:strVal val="visible"/>
                                      </p:to>
                                    </p:set>
                                    <p:animEffect filter="fade" transition="in">
                                      <p:cBhvr>
                                        <p:cTn dur="500"/>
                                        <p:tgtEl>
                                          <p:spTgt spid="1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8" st="8"/>
                                            </p:txEl>
                                          </p:spTgt>
                                        </p:tgtEl>
                                        <p:attrNameLst>
                                          <p:attrName>style.visibility</p:attrName>
                                        </p:attrNameLst>
                                      </p:cBhvr>
                                      <p:to>
                                        <p:strVal val="visible"/>
                                      </p:to>
                                    </p:set>
                                    <p:animEffect filter="fade" transition="in">
                                      <p:cBhvr>
                                        <p:cTn dur="500"/>
                                        <p:tgtEl>
                                          <p:spTgt spid="14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Timers in RIP</a:t>
            </a:r>
            <a:endParaRPr/>
          </a:p>
        </p:txBody>
      </p:sp>
      <p:sp>
        <p:nvSpPr>
          <p:cNvPr id="146" name="Google Shape;14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RIP Flush timer : 240 sec</a:t>
            </a:r>
            <a:endParaRPr/>
          </a:p>
          <a:p>
            <a:pPr indent="-228600" lvl="0" marL="228600" rtl="0" algn="just">
              <a:lnSpc>
                <a:spcPct val="90000"/>
              </a:lnSpc>
              <a:spcBef>
                <a:spcPts val="1000"/>
              </a:spcBef>
              <a:spcAft>
                <a:spcPts val="0"/>
              </a:spcAft>
              <a:buClr>
                <a:schemeClr val="dk1"/>
              </a:buClr>
              <a:buSzPts val="2800"/>
              <a:buChar char="•"/>
            </a:pPr>
            <a:r>
              <a:rPr lang="en-US"/>
              <a:t>The Flush timer is a timer for removing RIP entries from the routing table. </a:t>
            </a:r>
            <a:endParaRPr/>
          </a:p>
          <a:p>
            <a:pPr indent="-228600" lvl="0" marL="228600" rtl="0" algn="just">
              <a:lnSpc>
                <a:spcPct val="90000"/>
              </a:lnSpc>
              <a:spcBef>
                <a:spcPts val="1000"/>
              </a:spcBef>
              <a:spcAft>
                <a:spcPts val="0"/>
              </a:spcAft>
              <a:buClr>
                <a:schemeClr val="dk1"/>
              </a:buClr>
              <a:buSzPts val="2800"/>
              <a:buChar char="•"/>
            </a:pPr>
            <a:r>
              <a:rPr lang="en-US"/>
              <a:t>If no RIP route can be received before the Flush timer times out, the entry will be removed from the routing table.</a:t>
            </a:r>
            <a:endParaRPr/>
          </a:p>
          <a:p>
            <a:pPr indent="-228600" lvl="0" marL="228600" rtl="0" algn="just">
              <a:lnSpc>
                <a:spcPct val="90000"/>
              </a:lnSpc>
              <a:spcBef>
                <a:spcPts val="1000"/>
              </a:spcBef>
              <a:spcAft>
                <a:spcPts val="0"/>
              </a:spcAft>
              <a:buClr>
                <a:schemeClr val="dk1"/>
              </a:buClr>
              <a:buSzPts val="2800"/>
              <a:buChar char="•"/>
            </a:pPr>
            <a:r>
              <a:rPr lang="en-US"/>
              <a:t> </a:t>
            </a:r>
            <a:r>
              <a:rPr b="1" lang="en-US"/>
              <a:t>Hold down timer: </a:t>
            </a:r>
            <a:r>
              <a:rPr lang="en-US"/>
              <a:t> 180 sec </a:t>
            </a:r>
            <a:endParaRPr/>
          </a:p>
          <a:p>
            <a:pPr indent="-228600" lvl="0" marL="228600" rtl="0" algn="just">
              <a:lnSpc>
                <a:spcPct val="90000"/>
              </a:lnSpc>
              <a:spcBef>
                <a:spcPts val="1000"/>
              </a:spcBef>
              <a:spcAft>
                <a:spcPts val="0"/>
              </a:spcAft>
              <a:buClr>
                <a:schemeClr val="dk1"/>
              </a:buClr>
              <a:buSzPts val="2800"/>
              <a:buChar char="•"/>
            </a:pPr>
            <a:r>
              <a:rPr lang="en-US"/>
              <a:t>This is the time for which the router waits for a neighbor router to respond. If the router isn’t able to respond within a given time then it is declared dead. It is 180 sec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Routing Information Protocol (RIP) works</a:t>
            </a:r>
            <a:br>
              <a:rPr lang="en-US"/>
            </a:br>
            <a:endParaRPr/>
          </a:p>
        </p:txBody>
      </p:sp>
      <p:sp>
        <p:nvSpPr>
          <p:cNvPr id="152" name="Google Shape;15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RIP uses a distance vector algorithm to decide which path to put a packet on to get to its destination. </a:t>
            </a:r>
            <a:endParaRPr/>
          </a:p>
          <a:p>
            <a:pPr indent="-228600" lvl="0" marL="228600" rtl="0" algn="l">
              <a:lnSpc>
                <a:spcPct val="90000"/>
              </a:lnSpc>
              <a:spcBef>
                <a:spcPts val="1000"/>
              </a:spcBef>
              <a:spcAft>
                <a:spcPts val="0"/>
              </a:spcAft>
              <a:buClr>
                <a:schemeClr val="dk1"/>
              </a:buClr>
              <a:buSzPts val="2800"/>
              <a:buChar char="•"/>
            </a:pPr>
            <a:r>
              <a:rPr lang="en-US"/>
              <a:t>Each RIP router maintains a routing table, which is a list of all the destinations the router knows how to reach. </a:t>
            </a:r>
            <a:endParaRPr/>
          </a:p>
          <a:p>
            <a:pPr indent="-228600" lvl="0" marL="228600" rtl="0" algn="l">
              <a:lnSpc>
                <a:spcPct val="90000"/>
              </a:lnSpc>
              <a:spcBef>
                <a:spcPts val="1000"/>
              </a:spcBef>
              <a:spcAft>
                <a:spcPts val="0"/>
              </a:spcAft>
              <a:buClr>
                <a:schemeClr val="dk1"/>
              </a:buClr>
              <a:buSzPts val="2800"/>
              <a:buChar char="•"/>
            </a:pPr>
            <a:r>
              <a:rPr lang="en-US"/>
              <a:t>Each router broadcasts its entire routing table to its closest neighbors every 30 seconds.</a:t>
            </a:r>
            <a:endParaRPr/>
          </a:p>
          <a:p>
            <a:pPr indent="-228600" lvl="0" marL="228600" rtl="0" algn="l">
              <a:lnSpc>
                <a:spcPct val="90000"/>
              </a:lnSpc>
              <a:spcBef>
                <a:spcPts val="1000"/>
              </a:spcBef>
              <a:spcAft>
                <a:spcPts val="0"/>
              </a:spcAft>
              <a:buClr>
                <a:schemeClr val="dk1"/>
              </a:buClr>
              <a:buSzPts val="2800"/>
              <a:buChar char="•"/>
            </a:pPr>
            <a:r>
              <a:rPr lang="en-US"/>
              <a:t> The neighbors, in turn, pass the information on to their nearest neighbors, and so on, until all RIP hosts within the network have the same knowledge of routing paths. </a:t>
            </a:r>
            <a:endParaRPr/>
          </a:p>
          <a:p>
            <a:pPr indent="-228600" lvl="0" marL="228600" rtl="0" algn="l">
              <a:lnSpc>
                <a:spcPct val="90000"/>
              </a:lnSpc>
              <a:spcBef>
                <a:spcPts val="1000"/>
              </a:spcBef>
              <a:spcAft>
                <a:spcPts val="0"/>
              </a:spcAft>
              <a:buClr>
                <a:schemeClr val="dk1"/>
              </a:buClr>
              <a:buSzPts val="2800"/>
              <a:buChar char="•"/>
            </a:pPr>
            <a:r>
              <a:rPr lang="en-US"/>
              <a:t>This shared knowledge is known as convergence.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5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5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5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5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500"/>
                                        <p:tgtEl>
                                          <p:spTgt spid="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500"/>
                                        <p:tgtEl>
                                          <p:spTgt spid="15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Routing Information Protocol (RIP) works</a:t>
            </a:r>
            <a:br>
              <a:rPr lang="en-US"/>
            </a:br>
            <a:endParaRPr/>
          </a:p>
        </p:txBody>
      </p:sp>
      <p:sp>
        <p:nvSpPr>
          <p:cNvPr id="158" name="Google Shape;158;p13"/>
          <p:cNvSpPr txBox="1"/>
          <p:nvPr>
            <p:ph idx="1" type="body"/>
          </p:nvPr>
        </p:nvSpPr>
        <p:spPr>
          <a:xfrm>
            <a:off x="838200" y="1228300"/>
            <a:ext cx="10515600" cy="5445300"/>
          </a:xfrm>
          <a:prstGeom prst="rect">
            <a:avLst/>
          </a:prstGeom>
          <a:noFill/>
          <a:ln>
            <a:noFill/>
          </a:ln>
        </p:spPr>
        <p:txBody>
          <a:bodyPr anchorCtr="0" anchor="t" bIns="45700" lIns="91425" spcFirstLastPara="1" rIns="91425" wrap="square" tIns="45700">
            <a:noAutofit/>
          </a:bodyPr>
          <a:lstStyle/>
          <a:p>
            <a:pPr indent="-77470" lvl="0" marL="228600" rtl="0" algn="l">
              <a:lnSpc>
                <a:spcPct val="70000"/>
              </a:lnSpc>
              <a:spcBef>
                <a:spcPts val="0"/>
              </a:spcBef>
              <a:spcAft>
                <a:spcPts val="0"/>
              </a:spcAft>
              <a:buClr>
                <a:schemeClr val="dk1"/>
              </a:buClr>
              <a:buSzPts val="2380"/>
              <a:buNone/>
            </a:pPr>
            <a:r>
              <a:t/>
            </a:r>
            <a:endParaRPr sz="2580"/>
          </a:p>
          <a:p>
            <a:pPr indent="-247650" lvl="0" marL="228600" rtl="0" algn="l">
              <a:lnSpc>
                <a:spcPct val="70000"/>
              </a:lnSpc>
              <a:spcBef>
                <a:spcPts val="1000"/>
              </a:spcBef>
              <a:spcAft>
                <a:spcPts val="0"/>
              </a:spcAft>
              <a:buClr>
                <a:schemeClr val="dk1"/>
              </a:buClr>
              <a:buSzPts val="2680"/>
              <a:buChar char="•"/>
            </a:pPr>
            <a:r>
              <a:rPr lang="en-US" sz="2680"/>
              <a:t>If a router receives an update on a route, and the new path is shorter, it will update its table entry with the length and next-hop address of the shorter path.</a:t>
            </a:r>
            <a:endParaRPr sz="2680"/>
          </a:p>
          <a:p>
            <a:pPr indent="-247650" lvl="0" marL="228600" rtl="0" algn="l">
              <a:lnSpc>
                <a:spcPct val="70000"/>
              </a:lnSpc>
              <a:spcBef>
                <a:spcPts val="1000"/>
              </a:spcBef>
              <a:spcAft>
                <a:spcPts val="0"/>
              </a:spcAft>
              <a:buClr>
                <a:schemeClr val="dk1"/>
              </a:buClr>
              <a:buSzPts val="2680"/>
              <a:buChar char="•"/>
            </a:pPr>
            <a:r>
              <a:rPr lang="en-US" sz="2680"/>
              <a:t> If the new path is longer, it will wait through a "hold-down" period to see if later updates reflect the higher value as well. </a:t>
            </a:r>
            <a:endParaRPr sz="2680"/>
          </a:p>
          <a:p>
            <a:pPr indent="-247650" lvl="0" marL="228600" rtl="0" algn="l">
              <a:lnSpc>
                <a:spcPct val="70000"/>
              </a:lnSpc>
              <a:spcBef>
                <a:spcPts val="1000"/>
              </a:spcBef>
              <a:spcAft>
                <a:spcPts val="0"/>
              </a:spcAft>
              <a:buClr>
                <a:schemeClr val="dk1"/>
              </a:buClr>
              <a:buSzPts val="2680"/>
              <a:buChar char="•"/>
            </a:pPr>
            <a:r>
              <a:rPr lang="en-US" sz="2680"/>
              <a:t>It will only update the table entry if the new, longer path has been determined to be stable.</a:t>
            </a:r>
            <a:endParaRPr sz="2680"/>
          </a:p>
          <a:p>
            <a:pPr indent="-247650" lvl="0" marL="228600" rtl="0" algn="l">
              <a:lnSpc>
                <a:spcPct val="70000"/>
              </a:lnSpc>
              <a:spcBef>
                <a:spcPts val="1000"/>
              </a:spcBef>
              <a:spcAft>
                <a:spcPts val="0"/>
              </a:spcAft>
              <a:buClr>
                <a:schemeClr val="dk1"/>
              </a:buClr>
              <a:buSzPts val="2680"/>
              <a:buChar char="•"/>
            </a:pPr>
            <a:r>
              <a:rPr lang="en-US" sz="2680"/>
              <a:t>If a router crashes or a network connection is severed, the network discovers this because that router stops sending updates to its neighbors, or stops sending and receiving updates along the severed connection. </a:t>
            </a:r>
            <a:endParaRPr sz="2680"/>
          </a:p>
          <a:p>
            <a:pPr indent="-247650" lvl="0" marL="228600" rtl="0" algn="l">
              <a:lnSpc>
                <a:spcPct val="70000"/>
              </a:lnSpc>
              <a:spcBef>
                <a:spcPts val="1000"/>
              </a:spcBef>
              <a:spcAft>
                <a:spcPts val="0"/>
              </a:spcAft>
              <a:buClr>
                <a:schemeClr val="dk1"/>
              </a:buClr>
              <a:buSzPts val="2680"/>
              <a:buChar char="•"/>
            </a:pPr>
            <a:r>
              <a:rPr lang="en-US" sz="2680"/>
              <a:t>If a given route in the routing table isn't updated across six successive update cycles (that is, for 180 seconds) a RIP router will drop that route and let the rest of the network know about the problem through its own periodic updates.</a:t>
            </a:r>
            <a:endParaRPr sz="268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1" marL="0" rtl="0" algn="l">
              <a:lnSpc>
                <a:spcPct val="90000"/>
              </a:lnSpc>
              <a:spcBef>
                <a:spcPts val="0"/>
              </a:spcBef>
              <a:spcAft>
                <a:spcPts val="0"/>
              </a:spcAft>
              <a:buSzPts val="1400"/>
              <a:buNone/>
            </a:pPr>
            <a:r>
              <a:rPr lang="en-US" sz="5400"/>
              <a:t>Open Shortest Path First (OSPF)</a:t>
            </a:r>
            <a:br>
              <a:rPr lang="en-US"/>
            </a:br>
            <a:endParaRPr/>
          </a:p>
        </p:txBody>
      </p:sp>
      <p:sp>
        <p:nvSpPr>
          <p:cNvPr id="164" name="Google Shape;164;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1" marL="0" rtl="0" algn="l">
              <a:lnSpc>
                <a:spcPct val="90000"/>
              </a:lnSpc>
              <a:spcBef>
                <a:spcPts val="0"/>
              </a:spcBef>
              <a:spcAft>
                <a:spcPts val="0"/>
              </a:spcAft>
              <a:buSzPct val="35353"/>
              <a:buNone/>
            </a:pPr>
            <a:r>
              <a:rPr lang="en-US" sz="4400"/>
              <a:t>Open Shortest Path First Protocol (OSPF)</a:t>
            </a:r>
            <a:br>
              <a:rPr lang="en-US"/>
            </a:br>
            <a:endParaRPr/>
          </a:p>
        </p:txBody>
      </p:sp>
      <p:sp>
        <p:nvSpPr>
          <p:cNvPr id="170" name="Google Shape;17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Open Shortest Path First (OSPF) is a link-state routing protocol that</a:t>
            </a:r>
            <a:endParaRPr/>
          </a:p>
          <a:p>
            <a:pPr indent="0" lvl="0" marL="0" rtl="0" algn="l">
              <a:lnSpc>
                <a:spcPct val="90000"/>
              </a:lnSpc>
              <a:spcBef>
                <a:spcPts val="1000"/>
              </a:spcBef>
              <a:spcAft>
                <a:spcPts val="0"/>
              </a:spcAft>
              <a:buClr>
                <a:schemeClr val="dk1"/>
              </a:buClr>
              <a:buSzPts val="2800"/>
              <a:buNone/>
            </a:pPr>
            <a:r>
              <a:rPr lang="en-US"/>
              <a:t>   is used to find the best path between the source and the</a:t>
            </a:r>
            <a:endParaRPr/>
          </a:p>
          <a:p>
            <a:pPr indent="0" lvl="0" marL="0" rtl="0" algn="l">
              <a:lnSpc>
                <a:spcPct val="90000"/>
              </a:lnSpc>
              <a:spcBef>
                <a:spcPts val="1000"/>
              </a:spcBef>
              <a:spcAft>
                <a:spcPts val="0"/>
              </a:spcAft>
              <a:buClr>
                <a:schemeClr val="dk1"/>
              </a:buClr>
              <a:buSzPts val="2800"/>
              <a:buNone/>
            </a:pPr>
            <a:r>
              <a:rPr lang="en-US"/>
              <a:t>     destination router using its own Shortest Path First.</a:t>
            </a:r>
            <a:endParaRPr/>
          </a:p>
          <a:p>
            <a:pPr indent="-228600" lvl="0" marL="228600" rtl="0" algn="l">
              <a:lnSpc>
                <a:spcPct val="90000"/>
              </a:lnSpc>
              <a:spcBef>
                <a:spcPts val="1000"/>
              </a:spcBef>
              <a:spcAft>
                <a:spcPts val="0"/>
              </a:spcAft>
              <a:buClr>
                <a:schemeClr val="dk1"/>
              </a:buClr>
              <a:buSzPts val="2800"/>
              <a:buChar char="•"/>
            </a:pPr>
            <a:r>
              <a:rPr lang="en-US"/>
              <a:t> It is an intradomain protocol, which means that it is used within an</a:t>
            </a:r>
            <a:endParaRPr/>
          </a:p>
          <a:p>
            <a:pPr indent="0" lvl="0" marL="0" rtl="0" algn="l">
              <a:lnSpc>
                <a:spcPct val="90000"/>
              </a:lnSpc>
              <a:spcBef>
                <a:spcPts val="1000"/>
              </a:spcBef>
              <a:spcAft>
                <a:spcPts val="0"/>
              </a:spcAft>
              <a:buClr>
                <a:schemeClr val="dk1"/>
              </a:buClr>
              <a:buSzPts val="2800"/>
              <a:buNone/>
            </a:pPr>
            <a:r>
              <a:rPr lang="en-US"/>
              <a:t>   area or a network.</a:t>
            </a:r>
            <a:endParaRPr/>
          </a:p>
          <a:p>
            <a:pPr indent="-228600" lvl="0" marL="228600" rtl="0" algn="l">
              <a:lnSpc>
                <a:spcPct val="90000"/>
              </a:lnSpc>
              <a:spcBef>
                <a:spcPts val="1000"/>
              </a:spcBef>
              <a:spcAft>
                <a:spcPts val="0"/>
              </a:spcAft>
              <a:buClr>
                <a:schemeClr val="dk1"/>
              </a:buClr>
              <a:buSzPts val="2800"/>
              <a:buChar char="•"/>
            </a:pPr>
            <a:r>
              <a:rPr lang="en-US"/>
              <a:t>It is based on a link-state routing algorithm in which each router contains the information of every domain, and based on this information, it determines the shortest path.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OSPF Areas</a:t>
            </a:r>
            <a:br>
              <a:rPr lang="en-US"/>
            </a:br>
            <a:endParaRPr/>
          </a:p>
        </p:txBody>
      </p:sp>
      <p:sp>
        <p:nvSpPr>
          <p:cNvPr id="176" name="Google Shape;176;p16"/>
          <p:cNvSpPr txBox="1"/>
          <p:nvPr>
            <p:ph idx="1" type="body"/>
          </p:nvPr>
        </p:nvSpPr>
        <p:spPr>
          <a:xfrm>
            <a:off x="838200" y="1250576"/>
            <a:ext cx="10515600" cy="4926387"/>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OSPF divides the autonomous systems into areas where the area is a collection of networks, hosts, and routers. </a:t>
            </a:r>
            <a:endParaRPr/>
          </a:p>
          <a:p>
            <a:pPr indent="-228600" lvl="0" marL="228600" rtl="0" algn="l">
              <a:lnSpc>
                <a:spcPct val="90000"/>
              </a:lnSpc>
              <a:spcBef>
                <a:spcPts val="1000"/>
              </a:spcBef>
              <a:spcAft>
                <a:spcPts val="0"/>
              </a:spcAft>
              <a:buClr>
                <a:schemeClr val="dk1"/>
              </a:buClr>
              <a:buSzPct val="100000"/>
              <a:buChar char="•"/>
            </a:pPr>
            <a:r>
              <a:rPr lang="en-US"/>
              <a:t>Like internet service providers divide the internet into a different autonomous system for easy management and OSPF further divides the autonomous systems into Areas.</a:t>
            </a:r>
            <a:endParaRPr/>
          </a:p>
          <a:p>
            <a:pPr indent="-228600" lvl="0" marL="228600" rtl="0" algn="l">
              <a:lnSpc>
                <a:spcPct val="90000"/>
              </a:lnSpc>
              <a:spcBef>
                <a:spcPts val="1000"/>
              </a:spcBef>
              <a:spcAft>
                <a:spcPts val="0"/>
              </a:spcAft>
              <a:buClr>
                <a:schemeClr val="dk1"/>
              </a:buClr>
              <a:buSzPct val="100000"/>
              <a:buChar char="•"/>
            </a:pPr>
            <a:r>
              <a:rPr lang="en-US"/>
              <a:t>Routers that exist inside the area flood the area with routing information</a:t>
            </a:r>
            <a:endParaRPr/>
          </a:p>
          <a:p>
            <a:pPr indent="-228600" lvl="0" marL="228600" rtl="0" algn="l">
              <a:lnSpc>
                <a:spcPct val="90000"/>
              </a:lnSpc>
              <a:spcBef>
                <a:spcPts val="1000"/>
              </a:spcBef>
              <a:spcAft>
                <a:spcPts val="0"/>
              </a:spcAft>
              <a:buClr>
                <a:schemeClr val="dk1"/>
              </a:buClr>
              <a:buSzPct val="100000"/>
              <a:buChar char="•"/>
            </a:pPr>
            <a:r>
              <a:rPr lang="en-US"/>
              <a:t>In Area, the special router also exists.</a:t>
            </a:r>
            <a:endParaRPr/>
          </a:p>
          <a:p>
            <a:pPr indent="-228600" lvl="0" marL="228600" rtl="0" algn="l">
              <a:lnSpc>
                <a:spcPct val="90000"/>
              </a:lnSpc>
              <a:spcBef>
                <a:spcPts val="1000"/>
              </a:spcBef>
              <a:spcAft>
                <a:spcPts val="0"/>
              </a:spcAft>
              <a:buClr>
                <a:schemeClr val="dk1"/>
              </a:buClr>
              <a:buSzPct val="100000"/>
              <a:buChar char="•"/>
            </a:pPr>
            <a:r>
              <a:rPr lang="en-US"/>
              <a:t> The special routers are those that are present at the border of an area, and these special routers are known as </a:t>
            </a:r>
            <a:r>
              <a:rPr lang="en-US">
                <a:solidFill>
                  <a:srgbClr val="FF0000"/>
                </a:solidFill>
              </a:rPr>
              <a:t>Area Border Routers</a:t>
            </a:r>
            <a:r>
              <a:rPr lang="en-US"/>
              <a:t>. </a:t>
            </a:r>
            <a:endParaRPr/>
          </a:p>
          <a:p>
            <a:pPr indent="-228600" lvl="0" marL="228600" rtl="0" algn="l">
              <a:lnSpc>
                <a:spcPct val="90000"/>
              </a:lnSpc>
              <a:spcBef>
                <a:spcPts val="1000"/>
              </a:spcBef>
              <a:spcAft>
                <a:spcPts val="0"/>
              </a:spcAft>
              <a:buClr>
                <a:schemeClr val="dk1"/>
              </a:buClr>
              <a:buSzPct val="100000"/>
              <a:buChar char="•"/>
            </a:pPr>
            <a:r>
              <a:rPr lang="en-US"/>
              <a:t>This router summarizes the information about an area and shares the information with other areas.</a:t>
            </a:r>
            <a:endParaRPr/>
          </a:p>
          <a:p>
            <a:pPr indent="-228600" lvl="0" marL="228600" rtl="0" algn="l">
              <a:lnSpc>
                <a:spcPct val="90000"/>
              </a:lnSpc>
              <a:spcBef>
                <a:spcPts val="1000"/>
              </a:spcBef>
              <a:spcAft>
                <a:spcPts val="0"/>
              </a:spcAft>
              <a:buClr>
                <a:schemeClr val="dk1"/>
              </a:buClr>
              <a:buSzPct val="100000"/>
              <a:buChar char="•"/>
            </a:pPr>
            <a:r>
              <a:rPr lang="en-US"/>
              <a:t>All the areas inside an autonomous system are connected to the </a:t>
            </a:r>
            <a:r>
              <a:rPr lang="en-US">
                <a:solidFill>
                  <a:srgbClr val="FF0000"/>
                </a:solidFill>
              </a:rPr>
              <a:t>backbone routers</a:t>
            </a:r>
            <a:r>
              <a:rPr lang="en-US"/>
              <a:t>, and these backbone routers are part of a primary area. </a:t>
            </a:r>
            <a:endParaRPr/>
          </a:p>
          <a:p>
            <a:pPr indent="-228600" lvl="0" marL="228600" rtl="0" algn="l">
              <a:lnSpc>
                <a:spcPct val="90000"/>
              </a:lnSpc>
              <a:spcBef>
                <a:spcPts val="1000"/>
              </a:spcBef>
              <a:spcAft>
                <a:spcPts val="0"/>
              </a:spcAft>
              <a:buClr>
                <a:schemeClr val="dk1"/>
              </a:buClr>
              <a:buSzPct val="100000"/>
              <a:buChar char="•"/>
            </a:pPr>
            <a:r>
              <a:rPr lang="en-US"/>
              <a:t>The role of a primary area is to provide communication between different areas.</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OSPF Areas</a:t>
            </a:r>
            <a:br>
              <a:rPr lang="en-US"/>
            </a:br>
            <a:endParaRPr/>
          </a:p>
        </p:txBody>
      </p:sp>
      <p:pic>
        <p:nvPicPr>
          <p:cNvPr id="182" name="Google Shape;182;p17"/>
          <p:cNvPicPr preferRelativeResize="0"/>
          <p:nvPr>
            <p:ph idx="1" type="body"/>
          </p:nvPr>
        </p:nvPicPr>
        <p:blipFill rotWithShape="1">
          <a:blip r:embed="rId3">
            <a:alphaModFix/>
          </a:blip>
          <a:srcRect b="0" l="0" r="0" t="0"/>
          <a:stretch/>
        </p:blipFill>
        <p:spPr>
          <a:xfrm>
            <a:off x="1586753" y="1690688"/>
            <a:ext cx="6738097" cy="37203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does OSPF work?</a:t>
            </a:r>
            <a:br>
              <a:rPr lang="en-US"/>
            </a:br>
            <a:endParaRPr/>
          </a:p>
        </p:txBody>
      </p:sp>
      <p:sp>
        <p:nvSpPr>
          <p:cNvPr id="188" name="Google Shape;18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b="1" lang="en-US"/>
              <a:t>There are three steps that can explain the working of OSPF:</a:t>
            </a:r>
            <a:endParaRPr/>
          </a:p>
          <a:p>
            <a:pPr indent="-228600" lvl="0" marL="228600" rtl="0" algn="l">
              <a:lnSpc>
                <a:spcPct val="90000"/>
              </a:lnSpc>
              <a:spcBef>
                <a:spcPts val="1000"/>
              </a:spcBef>
              <a:spcAft>
                <a:spcPts val="0"/>
              </a:spcAft>
              <a:buClr>
                <a:schemeClr val="dk1"/>
              </a:buClr>
              <a:buSzPts val="2800"/>
              <a:buChar char="•"/>
            </a:pPr>
            <a:r>
              <a:rPr b="1" lang="en-US"/>
              <a:t>Step 1:</a:t>
            </a:r>
            <a:r>
              <a:rPr lang="en-US"/>
              <a:t> The first step is to become OSPF neighbors. The two connecting routers running OSPF on the same link c</a:t>
            </a:r>
            <a:r>
              <a:rPr lang="en-US">
                <a:solidFill>
                  <a:srgbClr val="FF0000"/>
                </a:solidFill>
              </a:rPr>
              <a:t>reates a neighbor relationship.</a:t>
            </a:r>
            <a:endParaRPr>
              <a:solidFill>
                <a:srgbClr val="FF0000"/>
              </a:solidFill>
            </a:endParaRPr>
          </a:p>
          <a:p>
            <a:pPr indent="-228600" lvl="0" marL="228600" rtl="0" algn="l">
              <a:lnSpc>
                <a:spcPct val="90000"/>
              </a:lnSpc>
              <a:spcBef>
                <a:spcPts val="1000"/>
              </a:spcBef>
              <a:spcAft>
                <a:spcPts val="0"/>
              </a:spcAft>
              <a:buClr>
                <a:schemeClr val="dk1"/>
              </a:buClr>
              <a:buSzPts val="2800"/>
              <a:buChar char="•"/>
            </a:pPr>
            <a:r>
              <a:rPr b="1" lang="en-US"/>
              <a:t>Step 2:</a:t>
            </a:r>
            <a:r>
              <a:rPr lang="en-US"/>
              <a:t> The second step is to </a:t>
            </a:r>
            <a:r>
              <a:rPr lang="en-US">
                <a:solidFill>
                  <a:srgbClr val="FF0000"/>
                </a:solidFill>
              </a:rPr>
              <a:t>exchange database information.</a:t>
            </a:r>
            <a:r>
              <a:rPr lang="en-US"/>
              <a:t> After becoming the neighbors, the two routers exchange the LSDB information with each other.</a:t>
            </a:r>
            <a:endParaRPr/>
          </a:p>
          <a:p>
            <a:pPr indent="-228600" lvl="0" marL="228600" rtl="0" algn="l">
              <a:lnSpc>
                <a:spcPct val="90000"/>
              </a:lnSpc>
              <a:spcBef>
                <a:spcPts val="1000"/>
              </a:spcBef>
              <a:spcAft>
                <a:spcPts val="0"/>
              </a:spcAft>
              <a:buClr>
                <a:schemeClr val="dk1"/>
              </a:buClr>
              <a:buSzPts val="2800"/>
              <a:buChar char="•"/>
            </a:pPr>
            <a:r>
              <a:rPr b="1" lang="en-US"/>
              <a:t>Step 3:</a:t>
            </a:r>
            <a:r>
              <a:rPr lang="en-US"/>
              <a:t> The third step is to choose the best route. Once the LSDB information has been exchanged with each other, the router chooses the </a:t>
            </a:r>
            <a:r>
              <a:rPr lang="en-US">
                <a:solidFill>
                  <a:srgbClr val="FF0000"/>
                </a:solidFill>
              </a:rPr>
              <a:t>best route to be added to a routing table </a:t>
            </a:r>
            <a:r>
              <a:rPr lang="en-US"/>
              <a:t>based on the calculation of SPF.</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5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5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5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500"/>
                                        <p:tgtEl>
                                          <p:spTgt spid="1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Effect filter="fade" transition="in">
                                      <p:cBhvr>
                                        <p:cTn dur="500"/>
                                        <p:tgtEl>
                                          <p:spTgt spid="18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OSPF Message Format</a:t>
            </a:r>
            <a:br>
              <a:rPr lang="en-US"/>
            </a:br>
            <a:endParaRPr/>
          </a:p>
        </p:txBody>
      </p:sp>
      <p:pic>
        <p:nvPicPr>
          <p:cNvPr id="194" name="Google Shape;194;p19"/>
          <p:cNvPicPr preferRelativeResize="0"/>
          <p:nvPr>
            <p:ph idx="1" type="body"/>
          </p:nvPr>
        </p:nvPicPr>
        <p:blipFill rotWithShape="1">
          <a:blip r:embed="rId3">
            <a:alphaModFix/>
          </a:blip>
          <a:srcRect b="0" l="0" r="0" t="0"/>
          <a:stretch/>
        </p:blipFill>
        <p:spPr>
          <a:xfrm>
            <a:off x="2743200" y="1465729"/>
            <a:ext cx="5143500" cy="39262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Routing protocols</a:t>
            </a:r>
            <a:endParaRPr b="1"/>
          </a:p>
        </p:txBody>
      </p:sp>
      <p:sp>
        <p:nvSpPr>
          <p:cNvPr id="90" name="Google Shape;90;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Routing protocols belong to two main classifications, interior and exterior routing gateways. </a:t>
            </a:r>
            <a:endParaRPr/>
          </a:p>
          <a:p>
            <a:pPr indent="-228600" lvl="0" marL="228600" rtl="0" algn="l">
              <a:lnSpc>
                <a:spcPct val="90000"/>
              </a:lnSpc>
              <a:spcBef>
                <a:spcPts val="1000"/>
              </a:spcBef>
              <a:spcAft>
                <a:spcPts val="0"/>
              </a:spcAft>
              <a:buClr>
                <a:schemeClr val="dk1"/>
              </a:buClr>
              <a:buSzPts val="2800"/>
              <a:buChar char="•"/>
            </a:pPr>
            <a:r>
              <a:rPr lang="en-US"/>
              <a:t>These classifications define the way the routing protocols move and share information within large networks.</a:t>
            </a:r>
            <a:endParaRPr/>
          </a:p>
        </p:txBody>
      </p:sp>
      <p:pic>
        <p:nvPicPr>
          <p:cNvPr id="91" name="Google Shape;91;p2"/>
          <p:cNvPicPr preferRelativeResize="0"/>
          <p:nvPr/>
        </p:nvPicPr>
        <p:blipFill rotWithShape="1">
          <a:blip r:embed="rId3">
            <a:alphaModFix/>
          </a:blip>
          <a:srcRect b="0" l="0" r="0" t="0"/>
          <a:stretch/>
        </p:blipFill>
        <p:spPr>
          <a:xfrm>
            <a:off x="1438835" y="3736784"/>
            <a:ext cx="8095130" cy="300019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OSPF Message Format</a:t>
            </a:r>
            <a:br>
              <a:rPr lang="en-US"/>
            </a:br>
            <a:endParaRPr/>
          </a:p>
        </p:txBody>
      </p:sp>
      <p:sp>
        <p:nvSpPr>
          <p:cNvPr id="200" name="Google Shape;20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Version:</a:t>
            </a:r>
            <a:r>
              <a:rPr lang="en-US"/>
              <a:t> It is an 8-bit field that specifies the OSPF protocol version.</a:t>
            </a:r>
            <a:endParaRPr/>
          </a:p>
          <a:p>
            <a:pPr indent="-228600" lvl="0" marL="228600" rtl="0" algn="l">
              <a:lnSpc>
                <a:spcPct val="90000"/>
              </a:lnSpc>
              <a:spcBef>
                <a:spcPts val="1000"/>
              </a:spcBef>
              <a:spcAft>
                <a:spcPts val="0"/>
              </a:spcAft>
              <a:buClr>
                <a:schemeClr val="dk1"/>
              </a:buClr>
              <a:buSzPts val="2800"/>
              <a:buChar char="•"/>
            </a:pPr>
            <a:r>
              <a:rPr b="1" lang="en-US"/>
              <a:t>Type:</a:t>
            </a:r>
            <a:r>
              <a:rPr lang="en-US"/>
              <a:t> It is an 8-bit field. It specifies the type of the OSPF packet.</a:t>
            </a:r>
            <a:endParaRPr/>
          </a:p>
          <a:p>
            <a:pPr indent="-228600" lvl="0" marL="228600" rtl="0" algn="l">
              <a:lnSpc>
                <a:spcPct val="90000"/>
              </a:lnSpc>
              <a:spcBef>
                <a:spcPts val="1000"/>
              </a:spcBef>
              <a:spcAft>
                <a:spcPts val="0"/>
              </a:spcAft>
              <a:buClr>
                <a:schemeClr val="dk1"/>
              </a:buClr>
              <a:buSzPts val="2800"/>
              <a:buChar char="•"/>
            </a:pPr>
            <a:r>
              <a:rPr lang="en-US"/>
              <a:t>There are five different types of packets in OSPF</a:t>
            </a:r>
            <a:endParaRPr/>
          </a:p>
          <a:p>
            <a:pPr indent="-228600" lvl="1" marL="685800" rtl="0" algn="l">
              <a:lnSpc>
                <a:spcPct val="90000"/>
              </a:lnSpc>
              <a:spcBef>
                <a:spcPts val="500"/>
              </a:spcBef>
              <a:spcAft>
                <a:spcPts val="0"/>
              </a:spcAft>
              <a:buClr>
                <a:schemeClr val="dk1"/>
              </a:buClr>
              <a:buSzPts val="2400"/>
              <a:buChar char="•"/>
            </a:pPr>
            <a:r>
              <a:rPr lang="en-US"/>
              <a:t>Hello</a:t>
            </a:r>
            <a:endParaRPr/>
          </a:p>
          <a:p>
            <a:pPr indent="-228600" lvl="1" marL="685800" rtl="0" algn="l">
              <a:lnSpc>
                <a:spcPct val="90000"/>
              </a:lnSpc>
              <a:spcBef>
                <a:spcPts val="500"/>
              </a:spcBef>
              <a:spcAft>
                <a:spcPts val="0"/>
              </a:spcAft>
              <a:buClr>
                <a:schemeClr val="dk1"/>
              </a:buClr>
              <a:buSzPts val="2400"/>
              <a:buChar char="•"/>
            </a:pPr>
            <a:r>
              <a:rPr lang="en-US"/>
              <a:t>Database Description</a:t>
            </a:r>
            <a:endParaRPr/>
          </a:p>
          <a:p>
            <a:pPr indent="-228600" lvl="1" marL="685800" rtl="0" algn="l">
              <a:lnSpc>
                <a:spcPct val="90000"/>
              </a:lnSpc>
              <a:spcBef>
                <a:spcPts val="500"/>
              </a:spcBef>
              <a:spcAft>
                <a:spcPts val="0"/>
              </a:spcAft>
              <a:buClr>
                <a:schemeClr val="dk1"/>
              </a:buClr>
              <a:buSzPts val="2400"/>
              <a:buChar char="•"/>
            </a:pPr>
            <a:r>
              <a:rPr lang="en-US"/>
              <a:t>Link state request</a:t>
            </a:r>
            <a:endParaRPr/>
          </a:p>
          <a:p>
            <a:pPr indent="-228600" lvl="1" marL="685800" rtl="0" algn="l">
              <a:lnSpc>
                <a:spcPct val="90000"/>
              </a:lnSpc>
              <a:spcBef>
                <a:spcPts val="500"/>
              </a:spcBef>
              <a:spcAft>
                <a:spcPts val="0"/>
              </a:spcAft>
              <a:buClr>
                <a:schemeClr val="dk1"/>
              </a:buClr>
              <a:buSzPts val="2400"/>
              <a:buChar char="•"/>
            </a:pPr>
            <a:r>
              <a:rPr lang="en-US"/>
              <a:t>Link state update</a:t>
            </a:r>
            <a:endParaRPr/>
          </a:p>
          <a:p>
            <a:pPr indent="-228600" lvl="1" marL="685800" rtl="0" algn="l">
              <a:lnSpc>
                <a:spcPct val="90000"/>
              </a:lnSpc>
              <a:spcBef>
                <a:spcPts val="500"/>
              </a:spcBef>
              <a:spcAft>
                <a:spcPts val="0"/>
              </a:spcAft>
              <a:buClr>
                <a:schemeClr val="dk1"/>
              </a:buClr>
              <a:buSzPts val="2400"/>
              <a:buChar char="•"/>
            </a:pPr>
            <a:r>
              <a:rPr lang="en-US"/>
              <a:t>Link state Acknowledgment</a:t>
            </a:r>
            <a:endParaRPr/>
          </a:p>
          <a:p>
            <a:pPr indent="0" lvl="1" marL="4572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OSPF Message Format</a:t>
            </a:r>
            <a:br>
              <a:rPr lang="en-US"/>
            </a:br>
            <a:endParaRPr/>
          </a:p>
        </p:txBody>
      </p:sp>
      <p:sp>
        <p:nvSpPr>
          <p:cNvPr id="206" name="Google Shape;206;p21"/>
          <p:cNvSpPr txBox="1"/>
          <p:nvPr>
            <p:ph idx="1" type="body"/>
          </p:nvPr>
        </p:nvSpPr>
        <p:spPr>
          <a:xfrm>
            <a:off x="838200" y="1125950"/>
            <a:ext cx="10515600" cy="5547900"/>
          </a:xfrm>
          <a:prstGeom prst="rect">
            <a:avLst/>
          </a:prstGeom>
          <a:noFill/>
          <a:ln>
            <a:noFill/>
          </a:ln>
        </p:spPr>
        <p:txBody>
          <a:bodyPr anchorCtr="0" anchor="t" bIns="45700" lIns="91425" spcFirstLastPara="1" rIns="91425" wrap="square" tIns="45700">
            <a:noAutofit/>
          </a:bodyPr>
          <a:lstStyle/>
          <a:p>
            <a:pPr indent="-260350" lvl="0" marL="228600" rtl="0" algn="l">
              <a:lnSpc>
                <a:spcPct val="70000"/>
              </a:lnSpc>
              <a:spcBef>
                <a:spcPts val="0"/>
              </a:spcBef>
              <a:spcAft>
                <a:spcPts val="0"/>
              </a:spcAft>
              <a:buClr>
                <a:schemeClr val="dk1"/>
              </a:buClr>
              <a:buSzPts val="2670"/>
              <a:buChar char="•"/>
            </a:pPr>
            <a:r>
              <a:rPr b="1" lang="en-US" sz="2670"/>
              <a:t>Version:</a:t>
            </a:r>
            <a:r>
              <a:rPr lang="en-US" sz="2670"/>
              <a:t> It is an 8-bit field that specifies the OSPF protocol version.</a:t>
            </a:r>
            <a:endParaRPr sz="2670"/>
          </a:p>
          <a:p>
            <a:pPr indent="-260350" lvl="0" marL="228600" rtl="0" algn="l">
              <a:lnSpc>
                <a:spcPct val="70000"/>
              </a:lnSpc>
              <a:spcBef>
                <a:spcPts val="1000"/>
              </a:spcBef>
              <a:spcAft>
                <a:spcPts val="0"/>
              </a:spcAft>
              <a:buClr>
                <a:schemeClr val="dk1"/>
              </a:buClr>
              <a:buSzPts val="2670"/>
              <a:buChar char="•"/>
            </a:pPr>
            <a:r>
              <a:rPr b="1" lang="en-US" sz="2670"/>
              <a:t>Type:</a:t>
            </a:r>
            <a:r>
              <a:rPr lang="en-US" sz="2670"/>
              <a:t> It is an 8-bit field. It specifies the type of the OSPF packet.</a:t>
            </a:r>
            <a:endParaRPr sz="2670"/>
          </a:p>
          <a:p>
            <a:pPr indent="-260350" lvl="0" marL="228600" rtl="0" algn="l">
              <a:lnSpc>
                <a:spcPct val="70000"/>
              </a:lnSpc>
              <a:spcBef>
                <a:spcPts val="1000"/>
              </a:spcBef>
              <a:spcAft>
                <a:spcPts val="0"/>
              </a:spcAft>
              <a:buClr>
                <a:schemeClr val="dk1"/>
              </a:buClr>
              <a:buSzPts val="2670"/>
              <a:buChar char="•"/>
            </a:pPr>
            <a:r>
              <a:rPr b="1" lang="en-US" sz="2670"/>
              <a:t>Message:</a:t>
            </a:r>
            <a:r>
              <a:rPr lang="en-US" sz="2670"/>
              <a:t> It is a 16-bit field that defines the total length of the message, including the header. Therefore, the total length is equal to the sum of the length of the message and header.</a:t>
            </a:r>
            <a:endParaRPr sz="2670"/>
          </a:p>
          <a:p>
            <a:pPr indent="-260350" lvl="0" marL="228600" rtl="0" algn="l">
              <a:lnSpc>
                <a:spcPct val="70000"/>
              </a:lnSpc>
              <a:spcBef>
                <a:spcPts val="1000"/>
              </a:spcBef>
              <a:spcAft>
                <a:spcPts val="0"/>
              </a:spcAft>
              <a:buClr>
                <a:schemeClr val="dk1"/>
              </a:buClr>
              <a:buSzPts val="2670"/>
              <a:buChar char="•"/>
            </a:pPr>
            <a:r>
              <a:rPr b="1" lang="en-US" sz="2670"/>
              <a:t>Source IP address:</a:t>
            </a:r>
            <a:r>
              <a:rPr lang="en-US" sz="2670"/>
              <a:t> It defines the address from which the packets are sent. It is a sending routing IP address.</a:t>
            </a:r>
            <a:endParaRPr sz="2670"/>
          </a:p>
          <a:p>
            <a:pPr indent="-260350" lvl="0" marL="228600" rtl="0" algn="l">
              <a:lnSpc>
                <a:spcPct val="70000"/>
              </a:lnSpc>
              <a:spcBef>
                <a:spcPts val="1000"/>
              </a:spcBef>
              <a:spcAft>
                <a:spcPts val="0"/>
              </a:spcAft>
              <a:buClr>
                <a:schemeClr val="dk1"/>
              </a:buClr>
              <a:buSzPts val="2670"/>
              <a:buChar char="•"/>
            </a:pPr>
            <a:r>
              <a:rPr b="1" lang="en-US" sz="2670"/>
              <a:t>Area identification:</a:t>
            </a:r>
            <a:r>
              <a:rPr lang="en-US" sz="2670"/>
              <a:t> It defines the area within which the routing takes place.</a:t>
            </a:r>
            <a:endParaRPr sz="2670"/>
          </a:p>
          <a:p>
            <a:pPr indent="-260350" lvl="0" marL="228600" rtl="0" algn="l">
              <a:lnSpc>
                <a:spcPct val="70000"/>
              </a:lnSpc>
              <a:spcBef>
                <a:spcPts val="1000"/>
              </a:spcBef>
              <a:spcAft>
                <a:spcPts val="0"/>
              </a:spcAft>
              <a:buClr>
                <a:schemeClr val="dk1"/>
              </a:buClr>
              <a:buSzPts val="2670"/>
              <a:buChar char="•"/>
            </a:pPr>
            <a:r>
              <a:rPr b="1" lang="en-US" sz="2670"/>
              <a:t>Checksum:</a:t>
            </a:r>
            <a:r>
              <a:rPr lang="en-US" sz="2670"/>
              <a:t> It is used for error correction and error detection.</a:t>
            </a:r>
            <a:endParaRPr sz="2670"/>
          </a:p>
          <a:p>
            <a:pPr indent="-260350" lvl="0" marL="228600" rtl="0" algn="l">
              <a:lnSpc>
                <a:spcPct val="70000"/>
              </a:lnSpc>
              <a:spcBef>
                <a:spcPts val="1000"/>
              </a:spcBef>
              <a:spcAft>
                <a:spcPts val="0"/>
              </a:spcAft>
              <a:buClr>
                <a:schemeClr val="dk1"/>
              </a:buClr>
              <a:buSzPts val="2670"/>
              <a:buChar char="•"/>
            </a:pPr>
            <a:r>
              <a:rPr b="1" lang="en-US" sz="2670"/>
              <a:t>Authentication type:</a:t>
            </a:r>
            <a:r>
              <a:rPr lang="en-US" sz="2670"/>
              <a:t> There are two types of authentication, i.e., 0 and 1. Here, 0 means for none that specifies no authentication is available and 1 means for pwd that specifies the password-based authentication.</a:t>
            </a:r>
            <a:endParaRPr sz="2670"/>
          </a:p>
          <a:p>
            <a:pPr indent="-260350" lvl="0" marL="228600" rtl="0" algn="l">
              <a:lnSpc>
                <a:spcPct val="70000"/>
              </a:lnSpc>
              <a:spcBef>
                <a:spcPts val="1000"/>
              </a:spcBef>
              <a:spcAft>
                <a:spcPts val="0"/>
              </a:spcAft>
              <a:buClr>
                <a:schemeClr val="dk1"/>
              </a:buClr>
              <a:buSzPts val="2670"/>
              <a:buChar char="•"/>
            </a:pPr>
            <a:r>
              <a:rPr b="1" lang="en-US" sz="2670"/>
              <a:t>Authentication:</a:t>
            </a:r>
            <a:r>
              <a:rPr lang="en-US" sz="2670"/>
              <a:t> It is a 32-bit field that contains the actual value of the authentication data.</a:t>
            </a:r>
            <a:endParaRPr sz="2670"/>
          </a:p>
          <a:p>
            <a:pPr indent="-90804" lvl="0" marL="228600" rtl="0" algn="l">
              <a:lnSpc>
                <a:spcPct val="70000"/>
              </a:lnSpc>
              <a:spcBef>
                <a:spcPts val="1000"/>
              </a:spcBef>
              <a:spcAft>
                <a:spcPts val="0"/>
              </a:spcAft>
              <a:buClr>
                <a:schemeClr val="dk1"/>
              </a:buClr>
              <a:buSzPts val="2170"/>
              <a:buNone/>
            </a:pPr>
            <a:r>
              <a:t/>
            </a:r>
            <a:endParaRPr sz="217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OSPF states</a:t>
            </a:r>
            <a:endParaRPr/>
          </a:p>
        </p:txBody>
      </p:sp>
      <p:sp>
        <p:nvSpPr>
          <p:cNvPr id="212" name="Google Shape;21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device operating OSPF goes through certain states. These states are: </a:t>
            </a:r>
            <a:endParaRPr/>
          </a:p>
          <a:p>
            <a:pPr indent="0" lvl="0" marL="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400"/>
              <a:buChar char="•"/>
            </a:pPr>
            <a:r>
              <a:rPr b="1" lang="en-US"/>
              <a:t>Down</a:t>
            </a:r>
            <a:endParaRPr/>
          </a:p>
          <a:p>
            <a:pPr indent="-228600" lvl="1" marL="685800" rtl="0" algn="l">
              <a:lnSpc>
                <a:spcPct val="90000"/>
              </a:lnSpc>
              <a:spcBef>
                <a:spcPts val="500"/>
              </a:spcBef>
              <a:spcAft>
                <a:spcPts val="0"/>
              </a:spcAft>
              <a:buClr>
                <a:schemeClr val="dk1"/>
              </a:buClr>
              <a:buSzPts val="2400"/>
              <a:buChar char="•"/>
            </a:pPr>
            <a:r>
              <a:rPr b="1" lang="en-US"/>
              <a:t>INIT </a:t>
            </a:r>
            <a:endParaRPr/>
          </a:p>
          <a:p>
            <a:pPr indent="-228600" lvl="1" marL="685800" rtl="0" algn="l">
              <a:lnSpc>
                <a:spcPct val="90000"/>
              </a:lnSpc>
              <a:spcBef>
                <a:spcPts val="500"/>
              </a:spcBef>
              <a:spcAft>
                <a:spcPts val="0"/>
              </a:spcAft>
              <a:buClr>
                <a:schemeClr val="dk1"/>
              </a:buClr>
              <a:buSzPts val="2400"/>
              <a:buChar char="•"/>
            </a:pPr>
            <a:r>
              <a:rPr b="1" lang="en-US"/>
              <a:t>2WAY </a:t>
            </a:r>
            <a:endParaRPr/>
          </a:p>
          <a:p>
            <a:pPr indent="-228600" lvl="1" marL="685800" rtl="0" algn="l">
              <a:lnSpc>
                <a:spcPct val="90000"/>
              </a:lnSpc>
              <a:spcBef>
                <a:spcPts val="500"/>
              </a:spcBef>
              <a:spcAft>
                <a:spcPts val="0"/>
              </a:spcAft>
              <a:buClr>
                <a:schemeClr val="dk1"/>
              </a:buClr>
              <a:buSzPts val="2400"/>
              <a:buChar char="•"/>
            </a:pPr>
            <a:r>
              <a:rPr b="1" lang="en-US"/>
              <a:t>Exstart </a:t>
            </a:r>
            <a:r>
              <a:rPr lang="en-US"/>
              <a:t> </a:t>
            </a:r>
            <a:endParaRPr/>
          </a:p>
          <a:p>
            <a:pPr indent="-228600" lvl="1" marL="685800" rtl="0" algn="l">
              <a:lnSpc>
                <a:spcPct val="90000"/>
              </a:lnSpc>
              <a:spcBef>
                <a:spcPts val="500"/>
              </a:spcBef>
              <a:spcAft>
                <a:spcPts val="0"/>
              </a:spcAft>
              <a:buClr>
                <a:schemeClr val="dk1"/>
              </a:buClr>
              <a:buSzPts val="2400"/>
              <a:buChar char="•"/>
            </a:pPr>
            <a:r>
              <a:rPr b="1" lang="en-US"/>
              <a:t>Exchange </a:t>
            </a:r>
            <a:r>
              <a:rPr lang="en-US"/>
              <a:t> </a:t>
            </a:r>
            <a:endParaRPr/>
          </a:p>
          <a:p>
            <a:pPr indent="-228600" lvl="1" marL="685800" rtl="0" algn="l">
              <a:lnSpc>
                <a:spcPct val="90000"/>
              </a:lnSpc>
              <a:spcBef>
                <a:spcPts val="500"/>
              </a:spcBef>
              <a:spcAft>
                <a:spcPts val="0"/>
              </a:spcAft>
              <a:buClr>
                <a:schemeClr val="dk1"/>
              </a:buClr>
              <a:buSzPts val="2400"/>
              <a:buChar char="•"/>
            </a:pPr>
            <a:r>
              <a:rPr b="1" lang="en-US"/>
              <a:t>Loading </a:t>
            </a:r>
            <a:r>
              <a:rPr lang="en-US"/>
              <a:t> </a:t>
            </a:r>
            <a:endParaRPr/>
          </a:p>
          <a:p>
            <a:pPr indent="-228600" lvl="1" marL="685800" rtl="0" algn="l">
              <a:lnSpc>
                <a:spcPct val="90000"/>
              </a:lnSpc>
              <a:spcBef>
                <a:spcPts val="500"/>
              </a:spcBef>
              <a:spcAft>
                <a:spcPts val="0"/>
              </a:spcAft>
              <a:buClr>
                <a:schemeClr val="dk1"/>
              </a:buClr>
              <a:buSzPts val="2400"/>
              <a:buChar char="•"/>
            </a:pPr>
            <a:r>
              <a:rPr b="1" lang="en-US"/>
              <a:t>Full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OSPF states</a:t>
            </a:r>
            <a:endParaRPr/>
          </a:p>
        </p:txBody>
      </p:sp>
      <p:sp>
        <p:nvSpPr>
          <p:cNvPr id="218" name="Google Shape;21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a:t>Down –</a:t>
            </a:r>
            <a:r>
              <a:rPr lang="en-US"/>
              <a:t> In this state, no hello packets have been received on the interface. </a:t>
            </a:r>
            <a:br>
              <a:rPr lang="en-US"/>
            </a:br>
            <a:r>
              <a:rPr lang="en-US"/>
              <a:t>it means that the OSPF adjacency process has not started yet. </a:t>
            </a:r>
            <a:br>
              <a:rPr lang="en-US"/>
            </a:br>
            <a:r>
              <a:rPr lang="en-US"/>
              <a:t> </a:t>
            </a:r>
            <a:endParaRPr/>
          </a:p>
          <a:p>
            <a:pPr indent="-228600" lvl="0" marL="228600" rtl="0" algn="l">
              <a:lnSpc>
                <a:spcPct val="90000"/>
              </a:lnSpc>
              <a:spcBef>
                <a:spcPts val="1000"/>
              </a:spcBef>
              <a:spcAft>
                <a:spcPts val="0"/>
              </a:spcAft>
              <a:buClr>
                <a:schemeClr val="dk1"/>
              </a:buClr>
              <a:buSzPct val="100000"/>
              <a:buChar char="•"/>
            </a:pPr>
            <a:r>
              <a:rPr b="1" lang="en-US"/>
              <a:t>INIT –</a:t>
            </a:r>
            <a:r>
              <a:rPr lang="en-US"/>
              <a:t> In this state, the hello packets have been received from the other router. </a:t>
            </a:r>
            <a:br>
              <a:rPr lang="en-US"/>
            </a:br>
            <a:r>
              <a:rPr lang="en-US"/>
              <a:t> </a:t>
            </a:r>
            <a:endParaRPr/>
          </a:p>
          <a:p>
            <a:pPr indent="-228600" lvl="0" marL="228600" rtl="0" algn="l">
              <a:lnSpc>
                <a:spcPct val="90000"/>
              </a:lnSpc>
              <a:spcBef>
                <a:spcPts val="1000"/>
              </a:spcBef>
              <a:spcAft>
                <a:spcPts val="0"/>
              </a:spcAft>
              <a:buClr>
                <a:schemeClr val="dk1"/>
              </a:buClr>
              <a:buSzPct val="100000"/>
              <a:buChar char="•"/>
            </a:pPr>
            <a:r>
              <a:rPr b="1" lang="en-US"/>
              <a:t>2WAY –</a:t>
            </a:r>
            <a:r>
              <a:rPr lang="en-US"/>
              <a:t> In the 2WAY state, both the routers have received the hello packets from other routers. Bidirectional connectivity has been established. </a:t>
            </a:r>
            <a:br>
              <a:rPr lang="en-US"/>
            </a:br>
            <a:r>
              <a:rPr lang="en-US"/>
              <a:t> </a:t>
            </a:r>
            <a:br>
              <a:rPr lang="en-US"/>
            </a:br>
            <a:r>
              <a:rPr lang="en-US"/>
              <a:t> </a:t>
            </a:r>
            <a:endParaRPr/>
          </a:p>
          <a:p>
            <a:pPr indent="-228600" lvl="0" marL="228600" rtl="0" algn="l">
              <a:lnSpc>
                <a:spcPct val="90000"/>
              </a:lnSpc>
              <a:spcBef>
                <a:spcPts val="1000"/>
              </a:spcBef>
              <a:spcAft>
                <a:spcPts val="0"/>
              </a:spcAft>
              <a:buClr>
                <a:schemeClr val="dk1"/>
              </a:buClr>
              <a:buSzPct val="100000"/>
              <a:buChar char="•"/>
            </a:pPr>
            <a:r>
              <a:rPr b="1" lang="en-US"/>
              <a:t>Exstart –</a:t>
            </a:r>
            <a:r>
              <a:rPr lang="en-US"/>
              <a:t>  In this state, the master and slave elections take place. The router having the higher router I’d become the master while the other becomes the slave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OSPF states</a:t>
            </a:r>
            <a:endParaRPr/>
          </a:p>
        </p:txBody>
      </p:sp>
      <p:sp>
        <p:nvSpPr>
          <p:cNvPr id="224" name="Google Shape;22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Exchange –</a:t>
            </a:r>
            <a:r>
              <a:rPr lang="en-US"/>
              <a:t>  In this state, OSPF routers exchange </a:t>
            </a:r>
            <a:r>
              <a:rPr b="1" lang="en-US"/>
              <a:t>DataBase Descriptor</a:t>
            </a:r>
            <a:r>
              <a:rPr lang="en-US"/>
              <a:t> (</a:t>
            </a:r>
            <a:r>
              <a:rPr b="1" lang="en-US"/>
              <a:t>DBD</a:t>
            </a:r>
            <a:r>
              <a:rPr lang="en-US"/>
              <a:t>) packets. These contain </a:t>
            </a:r>
            <a:r>
              <a:rPr b="1" lang="en-US"/>
              <a:t>Link State Advertisement</a:t>
            </a:r>
            <a:r>
              <a:rPr lang="en-US"/>
              <a:t> (</a:t>
            </a:r>
            <a:r>
              <a:rPr b="1" lang="en-US"/>
              <a:t>LSA</a:t>
            </a:r>
            <a:r>
              <a:rPr lang="en-US"/>
              <a:t>) headers describing the content of the entire </a:t>
            </a:r>
            <a:r>
              <a:rPr b="1" lang="en-US"/>
              <a:t>Link State Database</a:t>
            </a:r>
            <a:r>
              <a:rPr lang="en-US"/>
              <a:t> (</a:t>
            </a:r>
            <a:r>
              <a:rPr b="1" lang="en-US"/>
              <a:t>LSD</a:t>
            </a:r>
            <a:r>
              <a:rPr lang="en-US"/>
              <a:t>)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t>Loading –</a:t>
            </a:r>
            <a:r>
              <a:rPr lang="en-US"/>
              <a:t> In this state, LSR(</a:t>
            </a:r>
            <a:r>
              <a:rPr b="1" lang="en-US"/>
              <a:t>Link State Reques)</a:t>
            </a:r>
            <a:r>
              <a:rPr lang="en-US"/>
              <a:t>, LSU(</a:t>
            </a:r>
            <a:r>
              <a:rPr b="1" lang="en-US"/>
              <a:t>Link State Update</a:t>
            </a:r>
            <a:r>
              <a:rPr lang="en-US"/>
              <a:t>), and LSA (Link State Acknowledgement) are exchanged. </a:t>
            </a:r>
            <a:endParaRPr/>
          </a:p>
          <a:p>
            <a:pPr indent="0" lvl="0" marL="0" rtl="0" algn="l">
              <a:lnSpc>
                <a:spcPct val="90000"/>
              </a:lnSpc>
              <a:spcBef>
                <a:spcPts val="1000"/>
              </a:spcBef>
              <a:spcAft>
                <a:spcPts val="0"/>
              </a:spcAft>
              <a:buClr>
                <a:schemeClr val="dk1"/>
              </a:buClr>
              <a:buSzPts val="2800"/>
              <a:buNone/>
            </a:pPr>
            <a:r>
              <a:rPr lang="en-US"/>
              <a:t> </a:t>
            </a:r>
            <a:endParaRPr/>
          </a:p>
          <a:p>
            <a:pPr indent="-228600" lvl="0" marL="228600" rtl="0" algn="l">
              <a:lnSpc>
                <a:spcPct val="90000"/>
              </a:lnSpc>
              <a:spcBef>
                <a:spcPts val="1000"/>
              </a:spcBef>
              <a:spcAft>
                <a:spcPts val="0"/>
              </a:spcAft>
              <a:buClr>
                <a:schemeClr val="dk1"/>
              </a:buClr>
              <a:buSzPts val="2800"/>
              <a:buChar char="•"/>
            </a:pPr>
            <a:r>
              <a:rPr b="1" lang="en-US"/>
              <a:t>Full –</a:t>
            </a:r>
            <a:r>
              <a:rPr lang="en-US"/>
              <a:t> </a:t>
            </a:r>
            <a:r>
              <a:rPr b="1" lang="en-US"/>
              <a:t> Full state</a:t>
            </a:r>
            <a:r>
              <a:rPr lang="en-US"/>
              <a:t> is the normal operating state of OSPF that indicates everything is functioning normally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Comparison of RIP and OSPF</a:t>
            </a:r>
            <a:br>
              <a:rPr lang="en-US"/>
            </a:br>
            <a:endParaRPr/>
          </a:p>
        </p:txBody>
      </p:sp>
      <p:pic>
        <p:nvPicPr>
          <p:cNvPr id="230" name="Google Shape;230;p25"/>
          <p:cNvPicPr preferRelativeResize="0"/>
          <p:nvPr>
            <p:ph idx="1" type="body"/>
          </p:nvPr>
        </p:nvPicPr>
        <p:blipFill rotWithShape="1">
          <a:blip r:embed="rId3">
            <a:alphaModFix/>
          </a:blip>
          <a:srcRect b="0" l="0" r="0" t="0"/>
          <a:stretch/>
        </p:blipFill>
        <p:spPr>
          <a:xfrm>
            <a:off x="1264024" y="1559859"/>
            <a:ext cx="8375276" cy="395591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Border Gateway Protocol (BGP)</a:t>
            </a:r>
            <a:endParaRPr/>
          </a:p>
        </p:txBody>
      </p:sp>
      <p:sp>
        <p:nvSpPr>
          <p:cNvPr id="236" name="Google Shape;236;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Border Gateway Protocol (BGP)</a:t>
            </a:r>
            <a:endParaRPr/>
          </a:p>
        </p:txBody>
      </p:sp>
      <p:sp>
        <p:nvSpPr>
          <p:cNvPr id="242" name="Google Shape;24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is an interdomain routing protocol, and it uses the path-vector routing. </a:t>
            </a:r>
            <a:endParaRPr/>
          </a:p>
          <a:p>
            <a:pPr indent="-228600" lvl="0" marL="228600" rtl="0" algn="l">
              <a:lnSpc>
                <a:spcPct val="90000"/>
              </a:lnSpc>
              <a:spcBef>
                <a:spcPts val="1000"/>
              </a:spcBef>
              <a:spcAft>
                <a:spcPts val="0"/>
              </a:spcAft>
              <a:buClr>
                <a:schemeClr val="dk1"/>
              </a:buClr>
              <a:buSzPts val="2800"/>
              <a:buChar char="•"/>
            </a:pPr>
            <a:r>
              <a:rPr lang="en-US"/>
              <a:t>It is a gateway protocol that is used to exchange routing information among the autonomous system on the internet.</a:t>
            </a:r>
            <a:endParaRPr/>
          </a:p>
          <a:p>
            <a:pPr indent="-228600" lvl="0" marL="228600" rtl="0" algn="l">
              <a:lnSpc>
                <a:spcPct val="90000"/>
              </a:lnSpc>
              <a:spcBef>
                <a:spcPts val="1000"/>
              </a:spcBef>
              <a:spcAft>
                <a:spcPts val="0"/>
              </a:spcAft>
              <a:buClr>
                <a:schemeClr val="dk1"/>
              </a:buClr>
              <a:buSzPts val="2800"/>
              <a:buChar char="•"/>
            </a:pPr>
            <a:r>
              <a:rPr lang="en-US"/>
              <a:t>Protocol used to communicate between two different autonomous number systems is known as BGP (Border Gateway Protocol).</a:t>
            </a:r>
            <a:endParaRPr/>
          </a:p>
          <a:p>
            <a:pPr indent="-228600" lvl="0" marL="228600" rtl="0" algn="l">
              <a:lnSpc>
                <a:spcPct val="90000"/>
              </a:lnSpc>
              <a:spcBef>
                <a:spcPts val="1000"/>
              </a:spcBef>
              <a:spcAft>
                <a:spcPts val="0"/>
              </a:spcAft>
              <a:buClr>
                <a:schemeClr val="dk1"/>
              </a:buClr>
              <a:buSzPts val="2800"/>
              <a:buChar char="•"/>
            </a:pPr>
            <a:r>
              <a:rPr lang="en-US"/>
              <a:t> The BGP is the only protocol that is running on the internet backbone or used to exchange the routes between two different autonomous number systems.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Characteristics of Border Gateway Protocol (BGP):</a:t>
            </a:r>
            <a:br>
              <a:rPr lang="en-US"/>
            </a:br>
            <a:endParaRPr/>
          </a:p>
        </p:txBody>
      </p:sp>
      <p:sp>
        <p:nvSpPr>
          <p:cNvPr id="248" name="Google Shape;248;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b="1" lang="en-US"/>
              <a:t>Inter-Autonomous System Configuration:</a:t>
            </a:r>
            <a:r>
              <a:rPr lang="en-US"/>
              <a:t> The main role of BGP is to provide communication between two autonomous systems.</a:t>
            </a:r>
            <a:endParaRPr/>
          </a:p>
          <a:p>
            <a:pPr indent="-228600" lvl="0" marL="228600" rtl="0" algn="l">
              <a:lnSpc>
                <a:spcPct val="90000"/>
              </a:lnSpc>
              <a:spcBef>
                <a:spcPts val="1000"/>
              </a:spcBef>
              <a:spcAft>
                <a:spcPts val="0"/>
              </a:spcAft>
              <a:buClr>
                <a:schemeClr val="dk1"/>
              </a:buClr>
              <a:buSzPct val="100000"/>
              <a:buChar char="•"/>
            </a:pPr>
            <a:r>
              <a:rPr lang="en-US"/>
              <a:t>BGP supports Next-Hop Paradigm.</a:t>
            </a:r>
            <a:endParaRPr/>
          </a:p>
          <a:p>
            <a:pPr indent="-228600" lvl="0" marL="228600" rtl="0" algn="l">
              <a:lnSpc>
                <a:spcPct val="90000"/>
              </a:lnSpc>
              <a:spcBef>
                <a:spcPts val="1000"/>
              </a:spcBef>
              <a:spcAft>
                <a:spcPts val="0"/>
              </a:spcAft>
              <a:buClr>
                <a:schemeClr val="dk1"/>
              </a:buClr>
              <a:buSzPct val="100000"/>
              <a:buChar char="•"/>
            </a:pPr>
            <a:r>
              <a:rPr b="1" lang="en-US"/>
              <a:t>Path Information:</a:t>
            </a:r>
            <a:r>
              <a:rPr lang="en-US"/>
              <a:t> BGP advertisement also include path information, along with the reachable destination and next destination pair.</a:t>
            </a:r>
            <a:endParaRPr/>
          </a:p>
          <a:p>
            <a:pPr indent="-228600" lvl="0" marL="228600" rtl="0" algn="l">
              <a:lnSpc>
                <a:spcPct val="90000"/>
              </a:lnSpc>
              <a:spcBef>
                <a:spcPts val="1000"/>
              </a:spcBef>
              <a:spcAft>
                <a:spcPts val="0"/>
              </a:spcAft>
              <a:buClr>
                <a:schemeClr val="dk1"/>
              </a:buClr>
              <a:buSzPct val="100000"/>
              <a:buChar char="•"/>
            </a:pPr>
            <a:r>
              <a:rPr b="1" lang="en-US"/>
              <a:t>Policy Support:</a:t>
            </a:r>
            <a:r>
              <a:rPr lang="en-US"/>
              <a:t> BGP can implement policies that can be configured by the administrator. For ex:- a router running BGP can be configured to distinguish between the routes that are known within the AS and that which are known from outside the AS.</a:t>
            </a:r>
            <a:endParaRPr/>
          </a:p>
          <a:p>
            <a:pPr indent="-228600" lvl="0" marL="228600" rtl="0" algn="l">
              <a:lnSpc>
                <a:spcPct val="90000"/>
              </a:lnSpc>
              <a:spcBef>
                <a:spcPts val="1000"/>
              </a:spcBef>
              <a:spcAft>
                <a:spcPts val="0"/>
              </a:spcAft>
              <a:buClr>
                <a:schemeClr val="dk1"/>
              </a:buClr>
              <a:buSzPct val="100000"/>
              <a:buChar char="•"/>
            </a:pPr>
            <a:r>
              <a:rPr lang="en-US"/>
              <a:t>Runs Over TCP.</a:t>
            </a:r>
            <a:endParaRPr/>
          </a:p>
          <a:p>
            <a:pPr indent="-228600" lvl="0" marL="228600" rtl="0" algn="l">
              <a:lnSpc>
                <a:spcPct val="90000"/>
              </a:lnSpc>
              <a:spcBef>
                <a:spcPts val="1000"/>
              </a:spcBef>
              <a:spcAft>
                <a:spcPts val="0"/>
              </a:spcAft>
              <a:buClr>
                <a:schemeClr val="dk1"/>
              </a:buClr>
              <a:buSzPct val="100000"/>
              <a:buChar char="•"/>
            </a:pPr>
            <a:r>
              <a:rPr lang="en-US"/>
              <a:t>BGP conserve network Bandwidth.</a:t>
            </a:r>
            <a:endParaRPr/>
          </a:p>
          <a:p>
            <a:pPr indent="-228600" lvl="0" marL="228600" rtl="0" algn="l">
              <a:lnSpc>
                <a:spcPct val="90000"/>
              </a:lnSpc>
              <a:spcBef>
                <a:spcPts val="1000"/>
              </a:spcBef>
              <a:spcAft>
                <a:spcPts val="0"/>
              </a:spcAft>
              <a:buClr>
                <a:schemeClr val="dk1"/>
              </a:buClr>
              <a:buSzPct val="100000"/>
              <a:buChar char="•"/>
            </a:pPr>
            <a:r>
              <a:rPr lang="en-US"/>
              <a:t>BGP supports CIDR.</a:t>
            </a:r>
            <a:endParaRPr/>
          </a:p>
          <a:p>
            <a:pPr indent="-228600" lvl="0" marL="228600" rtl="0" algn="l">
              <a:lnSpc>
                <a:spcPct val="90000"/>
              </a:lnSpc>
              <a:spcBef>
                <a:spcPts val="1000"/>
              </a:spcBef>
              <a:spcAft>
                <a:spcPts val="0"/>
              </a:spcAft>
              <a:buClr>
                <a:schemeClr val="dk1"/>
              </a:buClr>
              <a:buSzPct val="100000"/>
              <a:buChar char="•"/>
            </a:pPr>
            <a:r>
              <a:rPr lang="en-US"/>
              <a:t>BGP also supports Security.</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500"/>
                                        <p:tgtEl>
                                          <p:spTgt spid="2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500"/>
                                        <p:tgtEl>
                                          <p:spTgt spid="2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Effect filter="fade" transition="in">
                                      <p:cBhvr>
                                        <p:cTn dur="500"/>
                                        <p:tgtEl>
                                          <p:spTgt spid="2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Effect filter="fade" transition="in">
                                      <p:cBhvr>
                                        <p:cTn dur="500"/>
                                        <p:tgtEl>
                                          <p:spTgt spid="2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animEffect filter="fade" transition="in">
                                      <p:cBhvr>
                                        <p:cTn dur="500"/>
                                        <p:tgtEl>
                                          <p:spTgt spid="2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animEffect filter="fade" transition="in">
                                      <p:cBhvr>
                                        <p:cTn dur="500"/>
                                        <p:tgtEl>
                                          <p:spTgt spid="2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6" st="6"/>
                                            </p:txEl>
                                          </p:spTgt>
                                        </p:tgtEl>
                                        <p:attrNameLst>
                                          <p:attrName>style.visibility</p:attrName>
                                        </p:attrNameLst>
                                      </p:cBhvr>
                                      <p:to>
                                        <p:strVal val="visible"/>
                                      </p:to>
                                    </p:set>
                                    <p:animEffect filter="fade" transition="in">
                                      <p:cBhvr>
                                        <p:cTn dur="500"/>
                                        <p:tgtEl>
                                          <p:spTgt spid="2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7" st="7"/>
                                            </p:txEl>
                                          </p:spTgt>
                                        </p:tgtEl>
                                        <p:attrNameLst>
                                          <p:attrName>style.visibility</p:attrName>
                                        </p:attrNameLst>
                                      </p:cBhvr>
                                      <p:to>
                                        <p:strVal val="visible"/>
                                      </p:to>
                                    </p:set>
                                    <p:animEffect filter="fade" transition="in">
                                      <p:cBhvr>
                                        <p:cTn dur="500"/>
                                        <p:tgtEl>
                                          <p:spTgt spid="24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8" st="8"/>
                                            </p:txEl>
                                          </p:spTgt>
                                        </p:tgtEl>
                                        <p:attrNameLst>
                                          <p:attrName>style.visibility</p:attrName>
                                        </p:attrNameLst>
                                      </p:cBhvr>
                                      <p:to>
                                        <p:strVal val="visible"/>
                                      </p:to>
                                    </p:set>
                                    <p:animEffect filter="fade" transition="in">
                                      <p:cBhvr>
                                        <p:cTn dur="500"/>
                                        <p:tgtEl>
                                          <p:spTgt spid="24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Autonomous systems</a:t>
            </a:r>
            <a:br>
              <a:rPr lang="en-US"/>
            </a:br>
            <a:endParaRPr/>
          </a:p>
        </p:txBody>
      </p:sp>
      <p:sp>
        <p:nvSpPr>
          <p:cNvPr id="254" name="Google Shape;254;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b="1" lang="en-US"/>
              <a:t>Stub autonomous system</a:t>
            </a:r>
            <a:endParaRPr/>
          </a:p>
          <a:p>
            <a:pPr indent="-514350" lvl="0" marL="514350" rtl="0" algn="l">
              <a:lnSpc>
                <a:spcPct val="90000"/>
              </a:lnSpc>
              <a:spcBef>
                <a:spcPts val="1000"/>
              </a:spcBef>
              <a:spcAft>
                <a:spcPts val="0"/>
              </a:spcAft>
              <a:buClr>
                <a:schemeClr val="dk1"/>
              </a:buClr>
              <a:buSzPts val="2800"/>
              <a:buFont typeface="Calibri"/>
              <a:buAutoNum type="arabicPeriod"/>
            </a:pPr>
            <a:r>
              <a:rPr b="1" lang="en-US"/>
              <a:t>Multihomed autonomous system</a:t>
            </a:r>
            <a:endParaRPr/>
          </a:p>
          <a:p>
            <a:pPr indent="-514350" lvl="0" marL="514350" rtl="0" algn="l">
              <a:lnSpc>
                <a:spcPct val="90000"/>
              </a:lnSpc>
              <a:spcBef>
                <a:spcPts val="1000"/>
              </a:spcBef>
              <a:spcAft>
                <a:spcPts val="0"/>
              </a:spcAft>
              <a:buClr>
                <a:schemeClr val="dk1"/>
              </a:buClr>
              <a:buSzPts val="2800"/>
              <a:buFont typeface="Calibri"/>
              <a:buAutoNum type="arabicPeriod"/>
            </a:pPr>
            <a:r>
              <a:rPr b="1" lang="en-US"/>
              <a:t>Transient Autonomous System</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Autonomous System (AS)</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Internet is a network of networks. It is broken up into hundreds of thousands of smaller networks known as </a:t>
            </a:r>
            <a:r>
              <a:rPr lang="en-US">
                <a:solidFill>
                  <a:srgbClr val="FF0000"/>
                </a:solidFill>
              </a:rPr>
              <a:t>autonomous systems</a:t>
            </a:r>
            <a:endParaRPr/>
          </a:p>
          <a:p>
            <a:pPr indent="-228600" lvl="0" marL="228600" rtl="0" algn="l">
              <a:lnSpc>
                <a:spcPct val="90000"/>
              </a:lnSpc>
              <a:spcBef>
                <a:spcPts val="1000"/>
              </a:spcBef>
              <a:spcAft>
                <a:spcPts val="0"/>
              </a:spcAft>
              <a:buClr>
                <a:schemeClr val="dk1"/>
              </a:buClr>
              <a:buSzPts val="2800"/>
              <a:buChar char="•"/>
            </a:pPr>
            <a:r>
              <a:rPr lang="en-US"/>
              <a:t>An Autonomous System (AS) is a group of networks under a single administrative control which could be an Internet Service Provider (ISP) or a large Enterprise Organization.</a:t>
            </a:r>
            <a:endParaRPr/>
          </a:p>
        </p:txBody>
      </p:sp>
      <p:pic>
        <p:nvPicPr>
          <p:cNvPr id="98" name="Google Shape;98;p3"/>
          <p:cNvPicPr preferRelativeResize="0"/>
          <p:nvPr/>
        </p:nvPicPr>
        <p:blipFill rotWithShape="1">
          <a:blip r:embed="rId3">
            <a:alphaModFix/>
          </a:blip>
          <a:srcRect b="0" l="0" r="0" t="0"/>
          <a:stretch/>
        </p:blipFill>
        <p:spPr>
          <a:xfrm>
            <a:off x="2586598" y="4005263"/>
            <a:ext cx="6463273" cy="2171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Stub autonomous system</a:t>
            </a:r>
            <a:endParaRPr/>
          </a:p>
        </p:txBody>
      </p:sp>
      <p:sp>
        <p:nvSpPr>
          <p:cNvPr id="260" name="Google Shape;260;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77470" lvl="0" marL="228600" rtl="0" algn="l">
              <a:lnSpc>
                <a:spcPct val="90000"/>
              </a:lnSpc>
              <a:spcBef>
                <a:spcPts val="0"/>
              </a:spcBef>
              <a:spcAft>
                <a:spcPts val="0"/>
              </a:spcAft>
              <a:buClr>
                <a:schemeClr val="dk1"/>
              </a:buClr>
              <a:buSzPct val="100000"/>
              <a:buNone/>
            </a:pPr>
            <a:r>
              <a:t/>
            </a:r>
            <a:endParaRPr b="1"/>
          </a:p>
          <a:p>
            <a:pPr indent="-228600" lvl="0" marL="228600" rtl="0" algn="l">
              <a:lnSpc>
                <a:spcPct val="90000"/>
              </a:lnSpc>
              <a:spcBef>
                <a:spcPts val="1000"/>
              </a:spcBef>
              <a:spcAft>
                <a:spcPts val="0"/>
              </a:spcAft>
              <a:buClr>
                <a:schemeClr val="dk1"/>
              </a:buClr>
              <a:buSzPct val="100000"/>
              <a:buChar char="•"/>
            </a:pPr>
            <a:r>
              <a:rPr lang="en-US"/>
              <a:t>It is a system that contains only one connection from one autonomous system to another autonomous system. </a:t>
            </a:r>
            <a:endParaRPr/>
          </a:p>
          <a:p>
            <a:pPr indent="-228600" lvl="0" marL="228600" rtl="0" algn="l">
              <a:lnSpc>
                <a:spcPct val="90000"/>
              </a:lnSpc>
              <a:spcBef>
                <a:spcPts val="1000"/>
              </a:spcBef>
              <a:spcAft>
                <a:spcPts val="0"/>
              </a:spcAft>
              <a:buClr>
                <a:schemeClr val="dk1"/>
              </a:buClr>
              <a:buSzPct val="100000"/>
              <a:buChar char="•"/>
            </a:pPr>
            <a:r>
              <a:rPr lang="en-US"/>
              <a:t>The Stub AS can be either a source or a sink. If we have one autonomous system,</a:t>
            </a:r>
            <a:endParaRPr/>
          </a:p>
          <a:p>
            <a:pPr indent="-228600" lvl="0" marL="228600" rtl="0" algn="l">
              <a:lnSpc>
                <a:spcPct val="90000"/>
              </a:lnSpc>
              <a:spcBef>
                <a:spcPts val="1000"/>
              </a:spcBef>
              <a:spcAft>
                <a:spcPts val="0"/>
              </a:spcAft>
              <a:buClr>
                <a:schemeClr val="dk1"/>
              </a:buClr>
              <a:buSzPct val="100000"/>
              <a:buChar char="•"/>
            </a:pPr>
            <a:r>
              <a:rPr lang="en-US"/>
              <a:t> i.e., AS1, then it will have a single connection to another autonomous system, AS2. </a:t>
            </a:r>
            <a:endParaRPr/>
          </a:p>
          <a:p>
            <a:pPr indent="-228600" lvl="0" marL="228600" rtl="0" algn="l">
              <a:lnSpc>
                <a:spcPct val="90000"/>
              </a:lnSpc>
              <a:spcBef>
                <a:spcPts val="1000"/>
              </a:spcBef>
              <a:spcAft>
                <a:spcPts val="0"/>
              </a:spcAft>
              <a:buClr>
                <a:schemeClr val="dk1"/>
              </a:buClr>
              <a:buSzPct val="100000"/>
              <a:buChar char="•"/>
            </a:pPr>
            <a:r>
              <a:rPr lang="en-US"/>
              <a:t>The AS1 can act either as a source or a sink. If it acts as a source, then the data moves from AS1 to AS2. </a:t>
            </a:r>
            <a:endParaRPr/>
          </a:p>
          <a:p>
            <a:pPr indent="-228600" lvl="0" marL="228600" rtl="0" algn="l">
              <a:lnSpc>
                <a:spcPct val="90000"/>
              </a:lnSpc>
              <a:spcBef>
                <a:spcPts val="1000"/>
              </a:spcBef>
              <a:spcAft>
                <a:spcPts val="0"/>
              </a:spcAft>
              <a:buClr>
                <a:schemeClr val="dk1"/>
              </a:buClr>
              <a:buSzPct val="100000"/>
              <a:buChar char="•"/>
            </a:pPr>
            <a:r>
              <a:rPr lang="en-US"/>
              <a:t>If AS1 acts as a sink, means that the data gets consumed in AS1 which is coming from AS2, but the data will not move forward from AS1.</a:t>
            </a:r>
            <a:endParaRPr/>
          </a:p>
          <a:p>
            <a:pPr indent="-228600" lvl="0" marL="228600" rtl="0" algn="l">
              <a:lnSpc>
                <a:spcPct val="90000"/>
              </a:lnSpc>
              <a:spcBef>
                <a:spcPts val="1000"/>
              </a:spcBef>
              <a:spcAft>
                <a:spcPts val="0"/>
              </a:spcAft>
              <a:buClr>
                <a:schemeClr val="dk1"/>
              </a:buClr>
              <a:buSzPct val="100000"/>
              <a:buChar char="•"/>
            </a:pPr>
            <a:r>
              <a:rPr lang="en-US"/>
              <a:t>The data traffic cannot be passed through the stub autonomous system</a:t>
            </a:r>
            <a:endParaRPr/>
          </a:p>
          <a:p>
            <a:pPr indent="0" lvl="0" marL="0" rtl="0" algn="l">
              <a:lnSpc>
                <a:spcPct val="90000"/>
              </a:lnSpc>
              <a:spcBef>
                <a:spcPts val="1000"/>
              </a:spcBef>
              <a:spcAft>
                <a:spcPts val="0"/>
              </a:spcAft>
              <a:buClr>
                <a:schemeClr val="dk1"/>
              </a:buClr>
              <a:buSzPct val="100000"/>
              <a:buNone/>
            </a:pPr>
            <a:br>
              <a:rPr lang="en-US"/>
            </a:b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Stub autonomous system</a:t>
            </a:r>
            <a:endParaRPr/>
          </a:p>
        </p:txBody>
      </p:sp>
      <p:pic>
        <p:nvPicPr>
          <p:cNvPr id="266" name="Google Shape;266;p31"/>
          <p:cNvPicPr preferRelativeResize="0"/>
          <p:nvPr>
            <p:ph idx="1" type="body"/>
          </p:nvPr>
        </p:nvPicPr>
        <p:blipFill rotWithShape="1">
          <a:blip r:embed="rId3">
            <a:alphaModFix/>
          </a:blip>
          <a:srcRect b="0" l="0" r="0" t="0"/>
          <a:stretch/>
        </p:blipFill>
        <p:spPr>
          <a:xfrm>
            <a:off x="2232212" y="2272553"/>
            <a:ext cx="6140263" cy="270505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Multihomed autonomous system</a:t>
            </a:r>
            <a:br>
              <a:rPr lang="en-US"/>
            </a:br>
            <a:endParaRPr/>
          </a:p>
        </p:txBody>
      </p:sp>
      <p:sp>
        <p:nvSpPr>
          <p:cNvPr id="272" name="Google Shape;272;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is an autonomous system that can have more than one connection to another autonomous system, but it can still be either a source or a sink for data traffic. </a:t>
            </a:r>
            <a:endParaRPr/>
          </a:p>
          <a:p>
            <a:pPr indent="-228600" lvl="0" marL="228600" rtl="0" algn="l">
              <a:lnSpc>
                <a:spcPct val="90000"/>
              </a:lnSpc>
              <a:spcBef>
                <a:spcPts val="1000"/>
              </a:spcBef>
              <a:spcAft>
                <a:spcPts val="0"/>
              </a:spcAft>
              <a:buClr>
                <a:schemeClr val="dk1"/>
              </a:buClr>
              <a:buSzPts val="2800"/>
              <a:buChar char="•"/>
            </a:pPr>
            <a:r>
              <a:rPr lang="en-US"/>
              <a:t>There is no transient data traffic flow, which means that the data can be passed from one autonomous system.</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73" name="Google Shape;273;p32"/>
          <p:cNvPicPr preferRelativeResize="0"/>
          <p:nvPr/>
        </p:nvPicPr>
        <p:blipFill rotWithShape="1">
          <a:blip r:embed="rId3">
            <a:alphaModFix/>
          </a:blip>
          <a:srcRect b="0" l="0" r="0" t="0"/>
          <a:stretch/>
        </p:blipFill>
        <p:spPr>
          <a:xfrm>
            <a:off x="3039035" y="4222376"/>
            <a:ext cx="4436969" cy="195458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Transient Autonomous System</a:t>
            </a:r>
            <a:br>
              <a:rPr lang="en-US"/>
            </a:br>
            <a:endParaRPr/>
          </a:p>
        </p:txBody>
      </p:sp>
      <p:sp>
        <p:nvSpPr>
          <p:cNvPr id="279" name="Google Shape;27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transient autonomous system is a multihomed autonomous system, but it also provides transient traffic flow.</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80" name="Google Shape;280;p33"/>
          <p:cNvPicPr preferRelativeResize="0"/>
          <p:nvPr/>
        </p:nvPicPr>
        <p:blipFill rotWithShape="1">
          <a:blip r:embed="rId3">
            <a:alphaModFix/>
          </a:blip>
          <a:srcRect b="0" l="0" r="0" t="0"/>
          <a:stretch/>
        </p:blipFill>
        <p:spPr>
          <a:xfrm>
            <a:off x="2877671" y="2931459"/>
            <a:ext cx="4343959" cy="27664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BGP Messages</a:t>
            </a:r>
            <a:endParaRPr/>
          </a:p>
        </p:txBody>
      </p:sp>
      <p:pic>
        <p:nvPicPr>
          <p:cNvPr id="286" name="Google Shape;286;p34"/>
          <p:cNvPicPr preferRelativeResize="0"/>
          <p:nvPr>
            <p:ph idx="1" type="body"/>
          </p:nvPr>
        </p:nvPicPr>
        <p:blipFill rotWithShape="1">
          <a:blip r:embed="rId3">
            <a:alphaModFix/>
          </a:blip>
          <a:srcRect b="0" l="0" r="0" t="0"/>
          <a:stretch/>
        </p:blipFill>
        <p:spPr>
          <a:xfrm>
            <a:off x="1377378" y="2356403"/>
            <a:ext cx="7285714" cy="213333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BGP Messages</a:t>
            </a:r>
            <a:endParaRPr/>
          </a:p>
        </p:txBody>
      </p:sp>
      <p:sp>
        <p:nvSpPr>
          <p:cNvPr id="292" name="Google Shape;292;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OPEN:</a:t>
            </a:r>
            <a:endParaRPr sz="2400"/>
          </a:p>
          <a:p>
            <a:pPr indent="-228600" lvl="0" marL="228600" rtl="0" algn="l">
              <a:lnSpc>
                <a:spcPct val="90000"/>
              </a:lnSpc>
              <a:spcBef>
                <a:spcPts val="1000"/>
              </a:spcBef>
              <a:spcAft>
                <a:spcPts val="0"/>
              </a:spcAft>
              <a:buClr>
                <a:schemeClr val="dk1"/>
              </a:buClr>
              <a:buSzPts val="2800"/>
              <a:buChar char="•"/>
            </a:pPr>
            <a:r>
              <a:rPr lang="en-US"/>
              <a:t>UPDATE:</a:t>
            </a:r>
            <a:endParaRPr sz="2400"/>
          </a:p>
          <a:p>
            <a:pPr indent="-228600" lvl="0" marL="228600" rtl="0" algn="l">
              <a:lnSpc>
                <a:spcPct val="90000"/>
              </a:lnSpc>
              <a:spcBef>
                <a:spcPts val="1000"/>
              </a:spcBef>
              <a:spcAft>
                <a:spcPts val="0"/>
              </a:spcAft>
              <a:buClr>
                <a:schemeClr val="dk1"/>
              </a:buClr>
              <a:buSzPts val="2800"/>
              <a:buChar char="•"/>
            </a:pPr>
            <a:r>
              <a:rPr lang="en-US"/>
              <a:t>KEEP ALIVE:</a:t>
            </a:r>
            <a:endParaRPr sz="2400"/>
          </a:p>
          <a:p>
            <a:pPr indent="-228600" lvl="0" marL="228600" rtl="0" algn="l">
              <a:lnSpc>
                <a:spcPct val="90000"/>
              </a:lnSpc>
              <a:spcBef>
                <a:spcPts val="1000"/>
              </a:spcBef>
              <a:spcAft>
                <a:spcPts val="0"/>
              </a:spcAft>
              <a:buClr>
                <a:schemeClr val="dk1"/>
              </a:buClr>
              <a:buSzPts val="2800"/>
              <a:buChar char="•"/>
            </a:pPr>
            <a:r>
              <a:rPr lang="en-US"/>
              <a:t>NOTIFICATION:</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BGP Messages</a:t>
            </a:r>
            <a:endParaRPr/>
          </a:p>
        </p:txBody>
      </p:sp>
      <p:sp>
        <p:nvSpPr>
          <p:cNvPr id="298" name="Google Shape;298;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36110"/>
              <a:buChar char="•"/>
            </a:pPr>
            <a:r>
              <a:rPr lang="en-US"/>
              <a:t>OPEN:</a:t>
            </a:r>
            <a:endParaRPr sz="2400"/>
          </a:p>
          <a:p>
            <a:pPr indent="-228600" lvl="1" marL="685800" rtl="0" algn="l">
              <a:lnSpc>
                <a:spcPct val="90000"/>
              </a:lnSpc>
              <a:spcBef>
                <a:spcPts val="500"/>
              </a:spcBef>
              <a:spcAft>
                <a:spcPts val="0"/>
              </a:spcAft>
              <a:buClr>
                <a:schemeClr val="dk1"/>
              </a:buClr>
              <a:buSzPct val="144000"/>
              <a:buChar char="•"/>
            </a:pPr>
            <a:r>
              <a:rPr lang="en-US"/>
              <a:t>Opens communications between peers</a:t>
            </a:r>
            <a:endParaRPr sz="2000"/>
          </a:p>
          <a:p>
            <a:pPr indent="-228600" lvl="1" marL="685800" rtl="0" algn="l">
              <a:lnSpc>
                <a:spcPct val="90000"/>
              </a:lnSpc>
              <a:spcBef>
                <a:spcPts val="500"/>
              </a:spcBef>
              <a:spcAft>
                <a:spcPts val="0"/>
              </a:spcAft>
              <a:buClr>
                <a:schemeClr val="dk1"/>
              </a:buClr>
              <a:buSzPct val="144000"/>
              <a:buChar char="•"/>
            </a:pPr>
            <a:r>
              <a:rPr lang="en-US"/>
              <a:t>first message sent by each side after a TCP connection is established</a:t>
            </a:r>
            <a:endParaRPr sz="2000"/>
          </a:p>
          <a:p>
            <a:pPr indent="-228600" lvl="1" marL="685800" rtl="0" algn="l">
              <a:lnSpc>
                <a:spcPct val="90000"/>
              </a:lnSpc>
              <a:spcBef>
                <a:spcPts val="500"/>
              </a:spcBef>
              <a:spcAft>
                <a:spcPts val="0"/>
              </a:spcAft>
              <a:buClr>
                <a:schemeClr val="dk1"/>
              </a:buClr>
              <a:buSzPct val="144000"/>
              <a:buChar char="•"/>
            </a:pPr>
            <a:r>
              <a:rPr lang="en-US"/>
              <a:t>Authenticates sender</a:t>
            </a:r>
            <a:endParaRPr sz="2000"/>
          </a:p>
          <a:p>
            <a:pPr indent="-228600" lvl="0" marL="228600" rtl="0" algn="l">
              <a:lnSpc>
                <a:spcPct val="90000"/>
              </a:lnSpc>
              <a:spcBef>
                <a:spcPts val="1000"/>
              </a:spcBef>
              <a:spcAft>
                <a:spcPts val="0"/>
              </a:spcAft>
              <a:buClr>
                <a:schemeClr val="dk1"/>
              </a:buClr>
              <a:buSzPct val="136110"/>
              <a:buChar char="•"/>
            </a:pPr>
            <a:r>
              <a:rPr lang="en-US"/>
              <a:t>UPDATE:</a:t>
            </a:r>
            <a:endParaRPr sz="2400"/>
          </a:p>
          <a:p>
            <a:pPr indent="-228600" lvl="1" marL="685800" rtl="0" algn="l">
              <a:lnSpc>
                <a:spcPct val="90000"/>
              </a:lnSpc>
              <a:spcBef>
                <a:spcPts val="500"/>
              </a:spcBef>
              <a:spcAft>
                <a:spcPts val="0"/>
              </a:spcAft>
              <a:buClr>
                <a:schemeClr val="dk1"/>
              </a:buClr>
              <a:buSzPct val="144000"/>
              <a:buChar char="•"/>
            </a:pPr>
            <a:r>
              <a:rPr lang="en-US"/>
              <a:t>provide routing updates to other BGP systems</a:t>
            </a:r>
            <a:endParaRPr sz="2000"/>
          </a:p>
          <a:p>
            <a:pPr indent="-228600" lvl="1" marL="685800" rtl="0" algn="l">
              <a:lnSpc>
                <a:spcPct val="90000"/>
              </a:lnSpc>
              <a:spcBef>
                <a:spcPts val="500"/>
              </a:spcBef>
              <a:spcAft>
                <a:spcPts val="0"/>
              </a:spcAft>
              <a:buClr>
                <a:schemeClr val="dk1"/>
              </a:buClr>
              <a:buSzPct val="144000"/>
              <a:buChar char="•"/>
            </a:pPr>
            <a:r>
              <a:rPr lang="en-US"/>
              <a:t>Advertises new path (or withdraws old)</a:t>
            </a:r>
            <a:endParaRPr sz="2000"/>
          </a:p>
          <a:p>
            <a:pPr indent="-228600" lvl="0" marL="228600" rtl="0" algn="l">
              <a:lnSpc>
                <a:spcPct val="90000"/>
              </a:lnSpc>
              <a:spcBef>
                <a:spcPts val="1000"/>
              </a:spcBef>
              <a:spcAft>
                <a:spcPts val="0"/>
              </a:spcAft>
              <a:buClr>
                <a:schemeClr val="dk1"/>
              </a:buClr>
              <a:buSzPct val="136110"/>
              <a:buChar char="•"/>
            </a:pPr>
            <a:r>
              <a:rPr lang="en-US"/>
              <a:t>KEEP ALIVE:</a:t>
            </a:r>
            <a:endParaRPr sz="2400"/>
          </a:p>
          <a:p>
            <a:pPr indent="-228600" lvl="1" marL="685800" rtl="0" algn="l">
              <a:lnSpc>
                <a:spcPct val="90000"/>
              </a:lnSpc>
              <a:spcBef>
                <a:spcPts val="500"/>
              </a:spcBef>
              <a:spcAft>
                <a:spcPts val="0"/>
              </a:spcAft>
              <a:buClr>
                <a:schemeClr val="dk1"/>
              </a:buClr>
              <a:buSzPct val="144000"/>
              <a:buChar char="•"/>
            </a:pPr>
            <a:r>
              <a:rPr lang="en-US"/>
              <a:t>keep BGP connections, ensures neighbours are still alive or active, keep the sessions from expiring</a:t>
            </a:r>
            <a:endParaRPr sz="2000"/>
          </a:p>
          <a:p>
            <a:pPr indent="-228600" lvl="0" marL="228600" rtl="0" algn="l">
              <a:lnSpc>
                <a:spcPct val="90000"/>
              </a:lnSpc>
              <a:spcBef>
                <a:spcPts val="1000"/>
              </a:spcBef>
              <a:spcAft>
                <a:spcPts val="0"/>
              </a:spcAft>
              <a:buClr>
                <a:schemeClr val="dk1"/>
              </a:buClr>
              <a:buSzPct val="136110"/>
              <a:buChar char="•"/>
            </a:pPr>
            <a:r>
              <a:rPr lang="en-US"/>
              <a:t>NOTIFICATION:</a:t>
            </a:r>
            <a:endParaRPr sz="2400"/>
          </a:p>
          <a:p>
            <a:pPr indent="-228600" lvl="1" marL="685800" rtl="0" algn="l">
              <a:lnSpc>
                <a:spcPct val="90000"/>
              </a:lnSpc>
              <a:spcBef>
                <a:spcPts val="500"/>
              </a:spcBef>
              <a:spcAft>
                <a:spcPts val="0"/>
              </a:spcAft>
              <a:buClr>
                <a:schemeClr val="dk1"/>
              </a:buClr>
              <a:buSzPct val="144000"/>
              <a:buChar char="•"/>
            </a:pPr>
            <a:r>
              <a:rPr lang="en-US"/>
              <a:t>notification message is sent when an error condition is detected</a:t>
            </a:r>
            <a:endParaRPr sz="2000"/>
          </a:p>
          <a:p>
            <a:pPr indent="-228600" lvl="1" marL="685800" rtl="0" algn="l">
              <a:lnSpc>
                <a:spcPct val="90000"/>
              </a:lnSpc>
              <a:spcBef>
                <a:spcPts val="500"/>
              </a:spcBef>
              <a:spcAft>
                <a:spcPts val="0"/>
              </a:spcAft>
              <a:buClr>
                <a:schemeClr val="dk1"/>
              </a:buClr>
              <a:buSzPct val="144000"/>
              <a:buChar char="•"/>
            </a:pPr>
            <a:r>
              <a:rPr lang="en-US"/>
              <a:t>used to Close a connection</a:t>
            </a:r>
            <a:endParaRPr sz="2000"/>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500"/>
                                        <p:tgtEl>
                                          <p:spTgt spid="2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animEffect filter="fade" transition="in">
                                      <p:cBhvr>
                                        <p:cTn dur="500"/>
                                        <p:tgtEl>
                                          <p:spTgt spid="2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animEffect filter="fade" transition="in">
                                      <p:cBhvr>
                                        <p:cTn dur="500"/>
                                        <p:tgtEl>
                                          <p:spTgt spid="2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animEffect filter="fade" transition="in">
                                      <p:cBhvr>
                                        <p:cTn dur="500"/>
                                        <p:tgtEl>
                                          <p:spTgt spid="2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4" st="4"/>
                                            </p:txEl>
                                          </p:spTgt>
                                        </p:tgtEl>
                                        <p:attrNameLst>
                                          <p:attrName>style.visibility</p:attrName>
                                        </p:attrNameLst>
                                      </p:cBhvr>
                                      <p:to>
                                        <p:strVal val="visible"/>
                                      </p:to>
                                    </p:set>
                                    <p:animEffect filter="fade" transition="in">
                                      <p:cBhvr>
                                        <p:cTn dur="500"/>
                                        <p:tgtEl>
                                          <p:spTgt spid="2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5" st="5"/>
                                            </p:txEl>
                                          </p:spTgt>
                                        </p:tgtEl>
                                        <p:attrNameLst>
                                          <p:attrName>style.visibility</p:attrName>
                                        </p:attrNameLst>
                                      </p:cBhvr>
                                      <p:to>
                                        <p:strVal val="visible"/>
                                      </p:to>
                                    </p:set>
                                    <p:animEffect filter="fade" transition="in">
                                      <p:cBhvr>
                                        <p:cTn dur="500"/>
                                        <p:tgtEl>
                                          <p:spTgt spid="2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6" st="6"/>
                                            </p:txEl>
                                          </p:spTgt>
                                        </p:tgtEl>
                                        <p:attrNameLst>
                                          <p:attrName>style.visibility</p:attrName>
                                        </p:attrNameLst>
                                      </p:cBhvr>
                                      <p:to>
                                        <p:strVal val="visible"/>
                                      </p:to>
                                    </p:set>
                                    <p:animEffect filter="fade" transition="in">
                                      <p:cBhvr>
                                        <p:cTn dur="500"/>
                                        <p:tgtEl>
                                          <p:spTgt spid="2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7" st="7"/>
                                            </p:txEl>
                                          </p:spTgt>
                                        </p:tgtEl>
                                        <p:attrNameLst>
                                          <p:attrName>style.visibility</p:attrName>
                                        </p:attrNameLst>
                                      </p:cBhvr>
                                      <p:to>
                                        <p:strVal val="visible"/>
                                      </p:to>
                                    </p:set>
                                    <p:animEffect filter="fade" transition="in">
                                      <p:cBhvr>
                                        <p:cTn dur="500"/>
                                        <p:tgtEl>
                                          <p:spTgt spid="2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8" st="8"/>
                                            </p:txEl>
                                          </p:spTgt>
                                        </p:tgtEl>
                                        <p:attrNameLst>
                                          <p:attrName>style.visibility</p:attrName>
                                        </p:attrNameLst>
                                      </p:cBhvr>
                                      <p:to>
                                        <p:strVal val="visible"/>
                                      </p:to>
                                    </p:set>
                                    <p:animEffect filter="fade" transition="in">
                                      <p:cBhvr>
                                        <p:cTn dur="500"/>
                                        <p:tgtEl>
                                          <p:spTgt spid="2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9" st="9"/>
                                            </p:txEl>
                                          </p:spTgt>
                                        </p:tgtEl>
                                        <p:attrNameLst>
                                          <p:attrName>style.visibility</p:attrName>
                                        </p:attrNameLst>
                                      </p:cBhvr>
                                      <p:to>
                                        <p:strVal val="visible"/>
                                      </p:to>
                                    </p:set>
                                    <p:animEffect filter="fade" transition="in">
                                      <p:cBhvr>
                                        <p:cTn dur="500"/>
                                        <p:tgtEl>
                                          <p:spTgt spid="2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10" st="10"/>
                                            </p:txEl>
                                          </p:spTgt>
                                        </p:tgtEl>
                                        <p:attrNameLst>
                                          <p:attrName>style.visibility</p:attrName>
                                        </p:attrNameLst>
                                      </p:cBhvr>
                                      <p:to>
                                        <p:strVal val="visible"/>
                                      </p:to>
                                    </p:set>
                                    <p:animEffect filter="fade" transition="in">
                                      <p:cBhvr>
                                        <p:cTn dur="500"/>
                                        <p:tgtEl>
                                          <p:spTgt spid="2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11" st="11"/>
                                            </p:txEl>
                                          </p:spTgt>
                                        </p:tgtEl>
                                        <p:attrNameLst>
                                          <p:attrName>style.visibility</p:attrName>
                                        </p:attrNameLst>
                                      </p:cBhvr>
                                      <p:to>
                                        <p:strVal val="visible"/>
                                      </p:to>
                                    </p:set>
                                    <p:animEffect filter="fade" transition="in">
                                      <p:cBhvr>
                                        <p:cTn dur="500"/>
                                        <p:tgtEl>
                                          <p:spTgt spid="29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12" st="12"/>
                                            </p:txEl>
                                          </p:spTgt>
                                        </p:tgtEl>
                                        <p:attrNameLst>
                                          <p:attrName>style.visibility</p:attrName>
                                        </p:attrNameLst>
                                      </p:cBhvr>
                                      <p:to>
                                        <p:strVal val="visible"/>
                                      </p:to>
                                    </p:set>
                                    <p:animEffect filter="fade" transition="in">
                                      <p:cBhvr>
                                        <p:cTn dur="500"/>
                                        <p:tgtEl>
                                          <p:spTgt spid="29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BGP Packet Format</a:t>
            </a:r>
            <a:br>
              <a:rPr lang="en-US"/>
            </a:br>
            <a:endParaRPr/>
          </a:p>
        </p:txBody>
      </p:sp>
      <p:pic>
        <p:nvPicPr>
          <p:cNvPr id="304" name="Google Shape;304;p37"/>
          <p:cNvPicPr preferRelativeResize="0"/>
          <p:nvPr>
            <p:ph idx="1" type="body"/>
          </p:nvPr>
        </p:nvPicPr>
        <p:blipFill rotWithShape="1">
          <a:blip r:embed="rId3">
            <a:alphaModFix/>
          </a:blip>
          <a:srcRect b="0" l="0" r="0" t="0"/>
          <a:stretch/>
        </p:blipFill>
        <p:spPr>
          <a:xfrm>
            <a:off x="1152798" y="1433750"/>
            <a:ext cx="3941400" cy="1800300"/>
          </a:xfrm>
          <a:prstGeom prst="rect">
            <a:avLst/>
          </a:prstGeom>
          <a:noFill/>
          <a:ln>
            <a:noFill/>
          </a:ln>
        </p:spPr>
      </p:pic>
      <p:sp>
        <p:nvSpPr>
          <p:cNvPr id="305" name="Google Shape;305;p37"/>
          <p:cNvSpPr/>
          <p:nvPr/>
        </p:nvSpPr>
        <p:spPr>
          <a:xfrm>
            <a:off x="838200" y="3923437"/>
            <a:ext cx="8736106" cy="20313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Calibri"/>
              <a:buAutoNum type="arabicPeriod"/>
            </a:pPr>
            <a:r>
              <a:rPr b="1" i="0" lang="en-US" sz="1800" u="none" cap="none" strike="noStrike">
                <a:solidFill>
                  <a:srgbClr val="000000"/>
                </a:solidFill>
                <a:latin typeface="Inter"/>
                <a:ea typeface="Inter"/>
                <a:cs typeface="Inter"/>
                <a:sym typeface="Inter"/>
              </a:rPr>
              <a:t>Marker:</a:t>
            </a:r>
            <a:r>
              <a:rPr b="0" i="0" lang="en-US" sz="1800" u="none" cap="none" strike="noStrike">
                <a:solidFill>
                  <a:srgbClr val="000000"/>
                </a:solidFill>
                <a:latin typeface="Inter"/>
                <a:ea typeface="Inter"/>
                <a:cs typeface="Inter"/>
                <a:sym typeface="Inter"/>
              </a:rPr>
              <a:t> It is a 32-bit field which is used for the authentication purpose.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Inter"/>
              <a:ea typeface="Inter"/>
              <a:cs typeface="Inter"/>
              <a:sym typeface="Inter"/>
            </a:endParaRPr>
          </a:p>
          <a:p>
            <a:pPr indent="0" lvl="0" marL="0" marR="0" rtl="0" algn="just">
              <a:lnSpc>
                <a:spcPct val="100000"/>
              </a:lnSpc>
              <a:spcBef>
                <a:spcPts val="0"/>
              </a:spcBef>
              <a:spcAft>
                <a:spcPts val="0"/>
              </a:spcAft>
              <a:buClr>
                <a:srgbClr val="000000"/>
              </a:buClr>
              <a:buSzPts val="1800"/>
              <a:buFont typeface="Calibri"/>
              <a:buAutoNum type="arabicPeriod"/>
            </a:pPr>
            <a:r>
              <a:rPr b="1" i="0" lang="en-US" sz="1800" u="none" cap="none" strike="noStrike">
                <a:solidFill>
                  <a:srgbClr val="000000"/>
                </a:solidFill>
                <a:latin typeface="Inter"/>
                <a:ea typeface="Inter"/>
                <a:cs typeface="Inter"/>
                <a:sym typeface="Inter"/>
              </a:rPr>
              <a:t>Length:</a:t>
            </a:r>
            <a:r>
              <a:rPr b="0" i="0" lang="en-US" sz="1800" u="none" cap="none" strike="noStrike">
                <a:solidFill>
                  <a:srgbClr val="000000"/>
                </a:solidFill>
                <a:latin typeface="Inter"/>
                <a:ea typeface="Inter"/>
                <a:cs typeface="Inter"/>
                <a:sym typeface="Inter"/>
              </a:rPr>
              <a:t> It is a 16-bit field that defines the total length of the message, including the header.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Inter"/>
              <a:ea typeface="Inter"/>
              <a:cs typeface="Inter"/>
              <a:sym typeface="Inter"/>
            </a:endParaRPr>
          </a:p>
          <a:p>
            <a:pPr indent="0" lvl="0" marL="0" marR="0" rtl="0" algn="just">
              <a:lnSpc>
                <a:spcPct val="100000"/>
              </a:lnSpc>
              <a:spcBef>
                <a:spcPts val="0"/>
              </a:spcBef>
              <a:spcAft>
                <a:spcPts val="0"/>
              </a:spcAft>
              <a:buClr>
                <a:srgbClr val="000000"/>
              </a:buClr>
              <a:buSzPts val="1800"/>
              <a:buFont typeface="Calibri"/>
              <a:buAutoNum type="arabicPeriod"/>
            </a:pPr>
            <a:r>
              <a:rPr b="1" i="0" lang="en-US" sz="1800" u="none" cap="none" strike="noStrike">
                <a:solidFill>
                  <a:srgbClr val="000000"/>
                </a:solidFill>
                <a:latin typeface="Inter"/>
                <a:ea typeface="Inter"/>
                <a:cs typeface="Inter"/>
                <a:sym typeface="Inter"/>
              </a:rPr>
              <a:t>Type:</a:t>
            </a:r>
            <a:r>
              <a:rPr b="0" i="0" lang="en-US" sz="1800" u="none" cap="none" strike="noStrike">
                <a:solidFill>
                  <a:srgbClr val="000000"/>
                </a:solidFill>
                <a:latin typeface="Inter"/>
                <a:ea typeface="Inter"/>
                <a:cs typeface="Inter"/>
                <a:sym typeface="Inter"/>
              </a:rPr>
              <a:t> It is an 8-bit field that defines the type of the packet.</a:t>
            </a:r>
            <a:endParaRPr b="0" i="0" sz="1800" u="none" cap="none" strike="noStrike">
              <a:solidFill>
                <a:srgbClr val="000000"/>
              </a:solidFill>
              <a:latin typeface="Inter"/>
              <a:ea typeface="Inter"/>
              <a:cs typeface="Inter"/>
              <a:sym typeface="Inte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Path attributes</a:t>
            </a:r>
            <a:br>
              <a:rPr lang="en-US"/>
            </a:br>
            <a:endParaRPr/>
          </a:p>
        </p:txBody>
      </p:sp>
      <p:sp>
        <p:nvSpPr>
          <p:cNvPr id="311" name="Google Shape;31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BGP chooses the best route based on the attributes of the path.</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path-vector routing </a:t>
            </a:r>
            <a:r>
              <a:rPr lang="en-US"/>
              <a:t>is used in the border gateway routing protocol, which contains the routing table that shows the path information.</a:t>
            </a:r>
            <a:endParaRPr/>
          </a:p>
          <a:p>
            <a:pPr indent="-228600" lvl="0" marL="228600" rtl="0" algn="l">
              <a:lnSpc>
                <a:spcPct val="90000"/>
              </a:lnSpc>
              <a:spcBef>
                <a:spcPts val="1000"/>
              </a:spcBef>
              <a:spcAft>
                <a:spcPts val="0"/>
              </a:spcAft>
              <a:buClr>
                <a:schemeClr val="dk1"/>
              </a:buClr>
              <a:buSzPts val="2800"/>
              <a:buChar char="•"/>
            </a:pPr>
            <a:r>
              <a:rPr lang="en-US"/>
              <a:t> The path attributes provide the path information.</a:t>
            </a:r>
            <a:endParaRPr/>
          </a:p>
          <a:p>
            <a:pPr indent="-228600" lvl="0" marL="228600" rtl="0" algn="l">
              <a:lnSpc>
                <a:spcPct val="90000"/>
              </a:lnSpc>
              <a:spcBef>
                <a:spcPts val="1000"/>
              </a:spcBef>
              <a:spcAft>
                <a:spcPts val="0"/>
              </a:spcAft>
              <a:buClr>
                <a:schemeClr val="dk1"/>
              </a:buClr>
              <a:buSzPts val="2800"/>
              <a:buChar char="•"/>
            </a:pPr>
            <a:r>
              <a:rPr lang="en-US"/>
              <a:t> </a:t>
            </a:r>
            <a:r>
              <a:rPr lang="en-US">
                <a:solidFill>
                  <a:srgbClr val="FF0000"/>
                </a:solidFill>
              </a:rPr>
              <a:t>The attributes that show or store the path information are known as path attributes</a:t>
            </a:r>
            <a:r>
              <a:rPr lang="en-US"/>
              <a:t>. </a:t>
            </a:r>
            <a:endParaRPr/>
          </a:p>
          <a:p>
            <a:pPr indent="-228600" lvl="0" marL="228600" rtl="0" algn="l">
              <a:lnSpc>
                <a:spcPct val="90000"/>
              </a:lnSpc>
              <a:spcBef>
                <a:spcPts val="1000"/>
              </a:spcBef>
              <a:spcAft>
                <a:spcPts val="0"/>
              </a:spcAft>
              <a:buClr>
                <a:schemeClr val="dk1"/>
              </a:buClr>
              <a:buSzPts val="2800"/>
              <a:buChar char="•"/>
            </a:pPr>
            <a:r>
              <a:rPr lang="en-US"/>
              <a:t>This list of attributes helps the receiving router to make a better decision </a:t>
            </a:r>
            <a:endParaRPr/>
          </a:p>
          <a:p>
            <a:pPr indent="-228600" lvl="0" marL="228600" rtl="0" algn="l">
              <a:lnSpc>
                <a:spcPct val="90000"/>
              </a:lnSpc>
              <a:spcBef>
                <a:spcPts val="1000"/>
              </a:spcBef>
              <a:spcAft>
                <a:spcPts val="0"/>
              </a:spcAft>
              <a:buClr>
                <a:schemeClr val="dk1"/>
              </a:buClr>
              <a:buSzPts val="2800"/>
              <a:buChar char="•"/>
            </a:pPr>
            <a:r>
              <a:rPr lang="en-US"/>
              <a:t>The path attribute is broadly classified into two categories: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Path attributes</a:t>
            </a:r>
            <a:br>
              <a:rPr lang="en-US"/>
            </a:br>
            <a:endParaRPr/>
          </a:p>
        </p:txBody>
      </p:sp>
      <p:sp>
        <p:nvSpPr>
          <p:cNvPr id="317" name="Google Shape;31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150000"/>
              </a:lnSpc>
              <a:spcBef>
                <a:spcPts val="0"/>
              </a:spcBef>
              <a:spcAft>
                <a:spcPts val="0"/>
              </a:spcAft>
              <a:buClr>
                <a:schemeClr val="dk1"/>
              </a:buClr>
              <a:buSzPts val="2800"/>
              <a:buFont typeface="Calibri"/>
              <a:buAutoNum type="arabicPeriod"/>
            </a:pPr>
            <a:r>
              <a:rPr b="1" lang="en-US"/>
              <a:t>Well-known attribute:</a:t>
            </a:r>
            <a:endParaRPr/>
          </a:p>
          <a:p>
            <a:pPr indent="-457200" lvl="1" marL="914400" rtl="0" algn="l">
              <a:lnSpc>
                <a:spcPct val="150000"/>
              </a:lnSpc>
              <a:spcBef>
                <a:spcPts val="500"/>
              </a:spcBef>
              <a:spcAft>
                <a:spcPts val="0"/>
              </a:spcAft>
              <a:buClr>
                <a:schemeClr val="dk1"/>
              </a:buClr>
              <a:buSzPts val="2400"/>
              <a:buFont typeface="Calibri"/>
              <a:buAutoNum type="alphaLcParenR"/>
            </a:pPr>
            <a:r>
              <a:rPr b="1" lang="en-US"/>
              <a:t>Well-known mandatory:</a:t>
            </a:r>
            <a:r>
              <a:rPr lang="en-US"/>
              <a:t>.</a:t>
            </a:r>
            <a:endParaRPr/>
          </a:p>
          <a:p>
            <a:pPr indent="-457200" lvl="1" marL="914400" rtl="0" algn="l">
              <a:lnSpc>
                <a:spcPct val="150000"/>
              </a:lnSpc>
              <a:spcBef>
                <a:spcPts val="500"/>
              </a:spcBef>
              <a:spcAft>
                <a:spcPts val="0"/>
              </a:spcAft>
              <a:buClr>
                <a:schemeClr val="dk1"/>
              </a:buClr>
              <a:buSzPts val="2400"/>
              <a:buFont typeface="Calibri"/>
              <a:buAutoNum type="alphaLcParenR"/>
            </a:pPr>
            <a:r>
              <a:rPr b="1" lang="en-US"/>
              <a:t>Well-known discretionary:</a:t>
            </a:r>
            <a:r>
              <a:rPr lang="en-US"/>
              <a:t> </a:t>
            </a:r>
            <a:endParaRPr/>
          </a:p>
          <a:p>
            <a:pPr indent="-514350" lvl="0" marL="514350" rtl="0" algn="l">
              <a:lnSpc>
                <a:spcPct val="150000"/>
              </a:lnSpc>
              <a:spcBef>
                <a:spcPts val="1000"/>
              </a:spcBef>
              <a:spcAft>
                <a:spcPts val="0"/>
              </a:spcAft>
              <a:buClr>
                <a:schemeClr val="dk1"/>
              </a:buClr>
              <a:buSzPts val="2800"/>
              <a:buFont typeface="Calibri"/>
              <a:buAutoNum type="arabicPeriod"/>
            </a:pPr>
            <a:r>
              <a:rPr b="1" lang="en-US"/>
              <a:t> Optional attribute:</a:t>
            </a:r>
            <a:r>
              <a:rPr lang="en-US"/>
              <a:t> </a:t>
            </a:r>
            <a:endParaRPr/>
          </a:p>
          <a:p>
            <a:pPr indent="-457200" lvl="1" marL="914400" rtl="0" algn="l">
              <a:lnSpc>
                <a:spcPct val="150000"/>
              </a:lnSpc>
              <a:spcBef>
                <a:spcPts val="500"/>
              </a:spcBef>
              <a:spcAft>
                <a:spcPts val="0"/>
              </a:spcAft>
              <a:buClr>
                <a:schemeClr val="dk1"/>
              </a:buClr>
              <a:buSzPts val="2400"/>
              <a:buFont typeface="Calibri"/>
              <a:buAutoNum type="alphaLcParenR"/>
            </a:pPr>
            <a:r>
              <a:rPr b="1" lang="en-US"/>
              <a:t>Optional transitive:</a:t>
            </a:r>
            <a:r>
              <a:rPr lang="en-US"/>
              <a:t> </a:t>
            </a:r>
            <a:endParaRPr/>
          </a:p>
          <a:p>
            <a:pPr indent="-457200" lvl="1" marL="914400" rtl="0" algn="l">
              <a:lnSpc>
                <a:spcPct val="150000"/>
              </a:lnSpc>
              <a:spcBef>
                <a:spcPts val="500"/>
              </a:spcBef>
              <a:spcAft>
                <a:spcPts val="0"/>
              </a:spcAft>
              <a:buClr>
                <a:schemeClr val="dk1"/>
              </a:buClr>
              <a:buSzPts val="2400"/>
              <a:buFont typeface="Calibri"/>
              <a:buAutoNum type="alphaLcParenR"/>
            </a:pPr>
            <a:r>
              <a:rPr b="1" lang="en-US"/>
              <a:t>Optional non-transitive:</a:t>
            </a: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Exterior Gateway Protocols</a:t>
            </a:r>
            <a:endParaRPr/>
          </a:p>
        </p:txBody>
      </p:sp>
      <p:sp>
        <p:nvSpPr>
          <p:cNvPr id="104" name="Google Shape;10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Exterior Gateway Protocols handle routing outside an Autonomous System</a:t>
            </a:r>
            <a:endParaRPr/>
          </a:p>
          <a:p>
            <a:pPr indent="-228600" lvl="0" marL="228600" rtl="0" algn="l">
              <a:lnSpc>
                <a:spcPct val="90000"/>
              </a:lnSpc>
              <a:spcBef>
                <a:spcPts val="1000"/>
              </a:spcBef>
              <a:spcAft>
                <a:spcPts val="0"/>
              </a:spcAft>
              <a:buClr>
                <a:schemeClr val="dk1"/>
              </a:buClr>
              <a:buSzPts val="2800"/>
              <a:buChar char="•"/>
            </a:pPr>
            <a:r>
              <a:rPr lang="en-US"/>
              <a:t>Examples of an EGP:</a:t>
            </a:r>
            <a:endParaRPr/>
          </a:p>
          <a:p>
            <a:pPr indent="-228600" lvl="0" marL="228600" rtl="0" algn="l">
              <a:lnSpc>
                <a:spcPct val="90000"/>
              </a:lnSpc>
              <a:spcBef>
                <a:spcPts val="1000"/>
              </a:spcBef>
              <a:spcAft>
                <a:spcPts val="0"/>
              </a:spcAft>
              <a:buClr>
                <a:schemeClr val="dk1"/>
              </a:buClr>
              <a:buSzPts val="2800"/>
              <a:buChar char="•"/>
            </a:pPr>
            <a:r>
              <a:rPr lang="en-US"/>
              <a:t>    Border Gateway Protocol (BGP)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Path attributes</a:t>
            </a:r>
            <a:br>
              <a:rPr lang="en-US"/>
            </a:br>
            <a:endParaRPr/>
          </a:p>
        </p:txBody>
      </p:sp>
      <p:sp>
        <p:nvSpPr>
          <p:cNvPr id="323" name="Google Shape;323;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a:t>Well-known attribute:</a:t>
            </a:r>
            <a:r>
              <a:rPr lang="en-US"/>
              <a:t> It is an attribute that should be recognized by every BGP router.</a:t>
            </a:r>
            <a:endParaRPr/>
          </a:p>
          <a:p>
            <a:pPr indent="-228600" lvl="0" marL="228600" rtl="0" algn="l">
              <a:lnSpc>
                <a:spcPct val="90000"/>
              </a:lnSpc>
              <a:spcBef>
                <a:spcPts val="1000"/>
              </a:spcBef>
              <a:spcAft>
                <a:spcPts val="0"/>
              </a:spcAft>
              <a:buClr>
                <a:schemeClr val="dk1"/>
              </a:buClr>
              <a:buSzPct val="100000"/>
              <a:buChar char="•"/>
            </a:pPr>
            <a:r>
              <a:rPr lang="en-US"/>
              <a:t>The well-known attribute is further classified into two categories:</a:t>
            </a:r>
            <a:endParaRPr/>
          </a:p>
          <a:p>
            <a:pPr indent="-228600" lvl="0" marL="228600" rtl="0" algn="l">
              <a:lnSpc>
                <a:spcPct val="90000"/>
              </a:lnSpc>
              <a:spcBef>
                <a:spcPts val="1000"/>
              </a:spcBef>
              <a:spcAft>
                <a:spcPts val="0"/>
              </a:spcAft>
              <a:buClr>
                <a:schemeClr val="dk1"/>
              </a:buClr>
              <a:buSzPct val="100000"/>
              <a:buChar char="•"/>
            </a:pPr>
            <a:r>
              <a:rPr b="1" lang="en-US"/>
              <a:t>Well-known mandatory:</a:t>
            </a:r>
            <a:r>
              <a:rPr lang="en-US"/>
              <a:t> When BGP is going to advertise any network,it also advertises extra information.</a:t>
            </a:r>
            <a:endParaRPr/>
          </a:p>
          <a:p>
            <a:pPr indent="-228600" lvl="0" marL="228600" rtl="0" algn="l">
              <a:lnSpc>
                <a:spcPct val="90000"/>
              </a:lnSpc>
              <a:spcBef>
                <a:spcPts val="1000"/>
              </a:spcBef>
              <a:spcAft>
                <a:spcPts val="0"/>
              </a:spcAft>
              <a:buClr>
                <a:schemeClr val="dk1"/>
              </a:buClr>
              <a:buSzPct val="100000"/>
              <a:buChar char="•"/>
            </a:pPr>
            <a:r>
              <a:rPr lang="en-US"/>
              <a:t> The information includes AS path information, origin information, next-hop information. Here, mandatory means that it has to be present in all the BGP routing updates.</a:t>
            </a:r>
            <a:endParaRPr/>
          </a:p>
          <a:p>
            <a:pPr indent="-228600" lvl="0" marL="228600" rtl="0" algn="l">
              <a:lnSpc>
                <a:spcPct val="90000"/>
              </a:lnSpc>
              <a:spcBef>
                <a:spcPts val="1000"/>
              </a:spcBef>
              <a:spcAft>
                <a:spcPts val="0"/>
              </a:spcAft>
              <a:buClr>
                <a:schemeClr val="dk1"/>
              </a:buClr>
              <a:buSzPct val="100000"/>
              <a:buChar char="•"/>
            </a:pPr>
            <a:r>
              <a:rPr b="1" lang="en-US"/>
              <a:t>Well-known discretionary:</a:t>
            </a:r>
            <a:r>
              <a:rPr lang="en-US"/>
              <a:t> It is recognized by all the BGP routers and passed on to other BGP routers, but it is not mandatory to be present in an update.</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Path attributes</a:t>
            </a:r>
            <a:br>
              <a:rPr lang="en-US"/>
            </a:br>
            <a:endParaRPr/>
          </a:p>
        </p:txBody>
      </p:sp>
      <p:sp>
        <p:nvSpPr>
          <p:cNvPr id="329" name="Google Shape;329;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Optional attribute:</a:t>
            </a:r>
            <a:r>
              <a:rPr lang="en-US"/>
              <a:t> It is an attribute that is not necessarily to be recognized by every BGP router</a:t>
            </a:r>
            <a:endParaRPr/>
          </a:p>
          <a:p>
            <a:pPr indent="-228600" lvl="0" marL="228600" rtl="0" algn="l">
              <a:lnSpc>
                <a:spcPct val="90000"/>
              </a:lnSpc>
              <a:spcBef>
                <a:spcPts val="1000"/>
              </a:spcBef>
              <a:spcAft>
                <a:spcPts val="0"/>
              </a:spcAft>
              <a:buClr>
                <a:schemeClr val="dk1"/>
              </a:buClr>
              <a:buSzPts val="2800"/>
              <a:buChar char="•"/>
            </a:pPr>
            <a:r>
              <a:rPr lang="en-US"/>
              <a:t>The optional attribute is further classified into two categories:</a:t>
            </a:r>
            <a:endParaRPr/>
          </a:p>
          <a:p>
            <a:pPr indent="-228600" lvl="0" marL="228600" rtl="0" algn="l">
              <a:lnSpc>
                <a:spcPct val="90000"/>
              </a:lnSpc>
              <a:spcBef>
                <a:spcPts val="1000"/>
              </a:spcBef>
              <a:spcAft>
                <a:spcPts val="0"/>
              </a:spcAft>
              <a:buClr>
                <a:schemeClr val="dk1"/>
              </a:buClr>
              <a:buSzPts val="2800"/>
              <a:buChar char="•"/>
            </a:pPr>
            <a:r>
              <a:rPr b="1" lang="en-US"/>
              <a:t>Optional transitive:</a:t>
            </a:r>
            <a:r>
              <a:rPr lang="en-US"/>
              <a:t> BGP may or may not recognize this attribute, but it is passed on to the other BGP neighbors. Here, transitive means that if the attribute is not recognized, then it is marked as a partial.</a:t>
            </a:r>
            <a:endParaRPr/>
          </a:p>
          <a:p>
            <a:pPr indent="-228600" lvl="0" marL="228600" rtl="0" algn="l">
              <a:lnSpc>
                <a:spcPct val="90000"/>
              </a:lnSpc>
              <a:spcBef>
                <a:spcPts val="1000"/>
              </a:spcBef>
              <a:spcAft>
                <a:spcPts val="0"/>
              </a:spcAft>
              <a:buClr>
                <a:schemeClr val="dk1"/>
              </a:buClr>
              <a:buSzPts val="2800"/>
              <a:buChar char="•"/>
            </a:pPr>
            <a:r>
              <a:rPr b="1" lang="en-US"/>
              <a:t>Optional non-transitive:</a:t>
            </a:r>
            <a:r>
              <a:rPr lang="en-US"/>
              <a:t> If the BGP cannot recognize the attribute, it ignores the update and does not advertise to another BGP router.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BGP Neighbors</a:t>
            </a:r>
            <a:br>
              <a:rPr lang="en-US"/>
            </a:br>
            <a:endParaRPr/>
          </a:p>
        </p:txBody>
      </p:sp>
      <p:sp>
        <p:nvSpPr>
          <p:cNvPr id="335" name="Google Shape;335;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BGP neighborship is similar to the OSPF neighborship, but there are few differences.</a:t>
            </a:r>
            <a:endParaRPr/>
          </a:p>
          <a:p>
            <a:pPr indent="-228600" lvl="0" marL="228600" rtl="0" algn="l">
              <a:lnSpc>
                <a:spcPct val="90000"/>
              </a:lnSpc>
              <a:spcBef>
                <a:spcPts val="1000"/>
              </a:spcBef>
              <a:spcAft>
                <a:spcPts val="0"/>
              </a:spcAft>
              <a:buClr>
                <a:schemeClr val="dk1"/>
              </a:buClr>
              <a:buSzPct val="100000"/>
              <a:buChar char="•"/>
            </a:pPr>
            <a:r>
              <a:rPr lang="en-US"/>
              <a:t> BGP forms the neighboring relationship with the help of the </a:t>
            </a:r>
            <a:r>
              <a:rPr lang="en-US" u="sng">
                <a:solidFill>
                  <a:schemeClr val="hlink"/>
                </a:solidFill>
                <a:hlinkClick r:id="rId3"/>
              </a:rPr>
              <a:t>TCP</a:t>
            </a:r>
            <a:r>
              <a:rPr lang="en-US"/>
              <a:t> connection on port number 179 and then exchanges the BGP updates. </a:t>
            </a:r>
            <a:endParaRPr/>
          </a:p>
          <a:p>
            <a:pPr indent="-228600" lvl="0" marL="228600" rtl="0" algn="l">
              <a:lnSpc>
                <a:spcPct val="90000"/>
              </a:lnSpc>
              <a:spcBef>
                <a:spcPts val="1000"/>
              </a:spcBef>
              <a:spcAft>
                <a:spcPts val="0"/>
              </a:spcAft>
              <a:buClr>
                <a:schemeClr val="dk1"/>
              </a:buClr>
              <a:buSzPct val="100000"/>
              <a:buChar char="•"/>
            </a:pPr>
            <a:r>
              <a:rPr lang="en-US"/>
              <a:t>They exchange the updates after forming the neighbor relationship.</a:t>
            </a:r>
            <a:endParaRPr/>
          </a:p>
          <a:p>
            <a:pPr indent="-228600" lvl="0" marL="228600" rtl="0" algn="l">
              <a:lnSpc>
                <a:spcPct val="90000"/>
              </a:lnSpc>
              <a:spcBef>
                <a:spcPts val="1000"/>
              </a:spcBef>
              <a:spcAft>
                <a:spcPts val="0"/>
              </a:spcAft>
              <a:buClr>
                <a:schemeClr val="dk1"/>
              </a:buClr>
              <a:buSzPct val="100000"/>
              <a:buChar char="•"/>
            </a:pPr>
            <a:r>
              <a:rPr lang="en-US"/>
              <a:t> In BGP, the neighbor relationship is configured manually. </a:t>
            </a:r>
            <a:endParaRPr/>
          </a:p>
          <a:p>
            <a:pPr indent="-228600" lvl="0" marL="228600" rtl="0" algn="l">
              <a:lnSpc>
                <a:spcPct val="90000"/>
              </a:lnSpc>
              <a:spcBef>
                <a:spcPts val="1000"/>
              </a:spcBef>
              <a:spcAft>
                <a:spcPts val="0"/>
              </a:spcAft>
              <a:buClr>
                <a:schemeClr val="dk1"/>
              </a:buClr>
              <a:buSzPct val="100000"/>
              <a:buChar char="•"/>
            </a:pPr>
            <a:r>
              <a:rPr lang="en-US"/>
              <a:t>BGP neighbors are also known as </a:t>
            </a:r>
            <a:r>
              <a:rPr lang="en-US">
                <a:solidFill>
                  <a:srgbClr val="FF0000"/>
                </a:solidFill>
              </a:rPr>
              <a:t>BGP peers or BGP speakers.</a:t>
            </a:r>
            <a:endParaRPr/>
          </a:p>
          <a:p>
            <a:pPr indent="-228600" lvl="0" marL="228600" rtl="0" algn="l">
              <a:lnSpc>
                <a:spcPct val="90000"/>
              </a:lnSpc>
              <a:spcBef>
                <a:spcPts val="1000"/>
              </a:spcBef>
              <a:spcAft>
                <a:spcPts val="0"/>
              </a:spcAft>
              <a:buClr>
                <a:schemeClr val="dk1"/>
              </a:buClr>
              <a:buSzPct val="100000"/>
              <a:buChar char="•"/>
            </a:pPr>
            <a:r>
              <a:rPr b="1" lang="en-US"/>
              <a:t>There are two types of neighbor relationship:</a:t>
            </a:r>
            <a:endParaRPr/>
          </a:p>
          <a:p>
            <a:pPr indent="-514350" lvl="1" marL="971550" rtl="0" algn="l">
              <a:lnSpc>
                <a:spcPct val="90000"/>
              </a:lnSpc>
              <a:spcBef>
                <a:spcPts val="500"/>
              </a:spcBef>
              <a:spcAft>
                <a:spcPts val="0"/>
              </a:spcAft>
              <a:buClr>
                <a:schemeClr val="dk1"/>
              </a:buClr>
              <a:buSzPct val="100000"/>
              <a:buFont typeface="Calibri"/>
              <a:buAutoNum type="arabicPeriod"/>
            </a:pPr>
            <a:r>
              <a:rPr lang="en-US"/>
              <a:t>IBGP (Internal BGP):</a:t>
            </a:r>
            <a:endParaRPr/>
          </a:p>
          <a:p>
            <a:pPr indent="-514350" lvl="1" marL="971550" rtl="0" algn="l">
              <a:lnSpc>
                <a:spcPct val="90000"/>
              </a:lnSpc>
              <a:spcBef>
                <a:spcPts val="500"/>
              </a:spcBef>
              <a:spcAft>
                <a:spcPts val="0"/>
              </a:spcAft>
              <a:buClr>
                <a:schemeClr val="dk1"/>
              </a:buClr>
              <a:buSzPct val="100000"/>
              <a:buFont typeface="Calibri"/>
              <a:buAutoNum type="arabicPeriod"/>
            </a:pPr>
            <a:r>
              <a:rPr lang="en-US"/>
              <a:t>EBGP (External BGP):</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IBGP (Internal BGP):</a:t>
            </a:r>
            <a:endParaRPr/>
          </a:p>
        </p:txBody>
      </p:sp>
      <p:sp>
        <p:nvSpPr>
          <p:cNvPr id="341" name="Google Shape;341;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If all the routers are neighbors of each other and belong to the same autonomous number system, the routers are referred to as an IBGP.</a:t>
            </a:r>
            <a:endParaRPr/>
          </a:p>
        </p:txBody>
      </p:sp>
      <p:pic>
        <p:nvPicPr>
          <p:cNvPr id="342" name="Google Shape;342;p43"/>
          <p:cNvPicPr preferRelativeResize="0"/>
          <p:nvPr/>
        </p:nvPicPr>
        <p:blipFill rotWithShape="1">
          <a:blip r:embed="rId3">
            <a:alphaModFix/>
          </a:blip>
          <a:srcRect b="0" l="0" r="0" t="0"/>
          <a:stretch/>
        </p:blipFill>
        <p:spPr>
          <a:xfrm>
            <a:off x="3427039" y="2898400"/>
            <a:ext cx="5663173" cy="358308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EBGP (External BGP):</a:t>
            </a:r>
            <a:endParaRPr/>
          </a:p>
        </p:txBody>
      </p:sp>
      <p:sp>
        <p:nvSpPr>
          <p:cNvPr id="348" name="Google Shape;348;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If all the routers are neighbors of each other and they belong to the different autonomous number systems, then the routers are referred to as an EBGP.</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49" name="Google Shape;349;p44"/>
          <p:cNvPicPr preferRelativeResize="0"/>
          <p:nvPr/>
        </p:nvPicPr>
        <p:blipFill rotWithShape="1">
          <a:blip r:embed="rId3">
            <a:alphaModFix/>
          </a:blip>
          <a:srcRect b="0" l="0" r="0" t="0"/>
          <a:stretch/>
        </p:blipFill>
        <p:spPr>
          <a:xfrm>
            <a:off x="3339913" y="2927256"/>
            <a:ext cx="4705350" cy="2886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BGP Tables</a:t>
            </a:r>
            <a:br>
              <a:rPr lang="en-US"/>
            </a:br>
            <a:endParaRPr/>
          </a:p>
        </p:txBody>
      </p:sp>
      <p:sp>
        <p:nvSpPr>
          <p:cNvPr id="355" name="Google Shape;355;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There are three types of BGP tables:</a:t>
            </a:r>
            <a:endParaRPr/>
          </a:p>
          <a:p>
            <a:pPr indent="-228600" lvl="0" marL="228600" rtl="0" algn="l">
              <a:lnSpc>
                <a:spcPct val="90000"/>
              </a:lnSpc>
              <a:spcBef>
                <a:spcPts val="1000"/>
              </a:spcBef>
              <a:spcAft>
                <a:spcPts val="0"/>
              </a:spcAft>
              <a:buClr>
                <a:schemeClr val="dk1"/>
              </a:buClr>
              <a:buSzPts val="2800"/>
              <a:buChar char="•"/>
            </a:pPr>
            <a:r>
              <a:rPr b="1" lang="en-US"/>
              <a:t>Neighbor table:</a:t>
            </a:r>
            <a:r>
              <a:rPr lang="en-US"/>
              <a:t> </a:t>
            </a:r>
            <a:endParaRPr/>
          </a:p>
          <a:p>
            <a:pPr indent="-228600" lvl="1" marL="685800" rtl="0" algn="l">
              <a:lnSpc>
                <a:spcPct val="90000"/>
              </a:lnSpc>
              <a:spcBef>
                <a:spcPts val="500"/>
              </a:spcBef>
              <a:spcAft>
                <a:spcPts val="0"/>
              </a:spcAft>
              <a:buClr>
                <a:schemeClr val="dk1"/>
              </a:buClr>
              <a:buSzPts val="2400"/>
              <a:buChar char="•"/>
            </a:pPr>
            <a:r>
              <a:rPr lang="en-US"/>
              <a:t>It contains the neighbors who are configured by the administrator manually. </a:t>
            </a:r>
            <a:endParaRPr/>
          </a:p>
          <a:p>
            <a:pPr indent="-228600" lvl="0" marL="228600" rtl="0" algn="l">
              <a:lnSpc>
                <a:spcPct val="90000"/>
              </a:lnSpc>
              <a:spcBef>
                <a:spcPts val="1000"/>
              </a:spcBef>
              <a:spcAft>
                <a:spcPts val="0"/>
              </a:spcAft>
              <a:buClr>
                <a:schemeClr val="dk1"/>
              </a:buClr>
              <a:buSzPts val="2800"/>
              <a:buChar char="•"/>
            </a:pPr>
            <a:r>
              <a:rPr b="1" lang="en-US"/>
              <a:t>BGP forwarding table:</a:t>
            </a:r>
            <a:r>
              <a:rPr lang="en-US"/>
              <a:t> </a:t>
            </a:r>
            <a:endParaRPr/>
          </a:p>
          <a:p>
            <a:pPr indent="-228600" lvl="1" marL="685800" rtl="0" algn="l">
              <a:lnSpc>
                <a:spcPct val="90000"/>
              </a:lnSpc>
              <a:spcBef>
                <a:spcPts val="500"/>
              </a:spcBef>
              <a:spcAft>
                <a:spcPts val="0"/>
              </a:spcAft>
              <a:buClr>
                <a:schemeClr val="dk1"/>
              </a:buClr>
              <a:buSzPts val="2400"/>
              <a:buChar char="•"/>
            </a:pPr>
            <a:r>
              <a:rPr lang="en-US"/>
              <a:t>It contains all the routes advertised in BGP</a:t>
            </a:r>
            <a:endParaRPr/>
          </a:p>
          <a:p>
            <a:pPr indent="-228600" lvl="0" marL="228600" rtl="0" algn="l">
              <a:lnSpc>
                <a:spcPct val="90000"/>
              </a:lnSpc>
              <a:spcBef>
                <a:spcPts val="1000"/>
              </a:spcBef>
              <a:spcAft>
                <a:spcPts val="0"/>
              </a:spcAft>
              <a:buClr>
                <a:schemeClr val="dk1"/>
              </a:buClr>
              <a:buSzPts val="2800"/>
              <a:buChar char="•"/>
            </a:pPr>
            <a:r>
              <a:rPr b="1" lang="en-US"/>
              <a:t>IP routing table:</a:t>
            </a:r>
            <a:r>
              <a:rPr lang="en-US"/>
              <a:t> </a:t>
            </a:r>
            <a:endParaRPr/>
          </a:p>
          <a:p>
            <a:pPr indent="-228600" lvl="1" marL="685800" rtl="0" algn="l">
              <a:lnSpc>
                <a:spcPct val="90000"/>
              </a:lnSpc>
              <a:spcBef>
                <a:spcPts val="500"/>
              </a:spcBef>
              <a:spcAft>
                <a:spcPts val="0"/>
              </a:spcAft>
              <a:buClr>
                <a:schemeClr val="dk1"/>
              </a:buClr>
              <a:buSzPts val="2400"/>
              <a:buChar char="•"/>
            </a:pPr>
            <a:r>
              <a:rPr lang="en-US"/>
              <a:t>The IP routing table contains the best path routes required to reach the destination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Interior Gateway Protocols</a:t>
            </a:r>
            <a:endParaRPr/>
          </a:p>
        </p:txBody>
      </p:sp>
      <p:sp>
        <p:nvSpPr>
          <p:cNvPr id="110" name="Google Shape;11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Interior Gateway Protocols (IGPs) handle routing within an Autonomous System</a:t>
            </a:r>
            <a:endParaRPr/>
          </a:p>
          <a:p>
            <a:pPr indent="-228600" lvl="0" marL="228600" rtl="0" algn="l">
              <a:lnSpc>
                <a:spcPct val="90000"/>
              </a:lnSpc>
              <a:spcBef>
                <a:spcPts val="1000"/>
              </a:spcBef>
              <a:spcAft>
                <a:spcPts val="0"/>
              </a:spcAft>
              <a:buClr>
                <a:schemeClr val="dk1"/>
              </a:buClr>
              <a:buSzPct val="100000"/>
              <a:buChar char="•"/>
            </a:pPr>
            <a:r>
              <a:rPr lang="en-US"/>
              <a:t>IGP's fall into two categories: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Distance Vector Protocols</a:t>
            </a:r>
            <a:endParaRPr/>
          </a:p>
          <a:p>
            <a:pPr indent="-228600" lvl="1" marL="685800" rtl="0" algn="l">
              <a:lnSpc>
                <a:spcPct val="90000"/>
              </a:lnSpc>
              <a:spcBef>
                <a:spcPts val="500"/>
              </a:spcBef>
              <a:spcAft>
                <a:spcPts val="0"/>
              </a:spcAft>
              <a:buClr>
                <a:schemeClr val="dk1"/>
              </a:buClr>
              <a:buSzPct val="100000"/>
              <a:buChar char="•"/>
            </a:pPr>
            <a:r>
              <a:rPr lang="en-US"/>
              <a:t>     Routing Information Protocol (RIP)</a:t>
            </a:r>
            <a:endParaRPr/>
          </a:p>
          <a:p>
            <a:pPr indent="-228600" lvl="1" marL="685800" rtl="0" algn="l">
              <a:lnSpc>
                <a:spcPct val="90000"/>
              </a:lnSpc>
              <a:spcBef>
                <a:spcPts val="500"/>
              </a:spcBef>
              <a:spcAft>
                <a:spcPts val="0"/>
              </a:spcAft>
              <a:buClr>
                <a:schemeClr val="dk1"/>
              </a:buClr>
              <a:buSzPct val="100000"/>
              <a:buChar char="•"/>
            </a:pPr>
            <a:r>
              <a:rPr lang="en-US"/>
              <a:t>     Interior Gateway Routing Protocol (IGRP)</a:t>
            </a:r>
            <a:endParaRPr/>
          </a:p>
          <a:p>
            <a:pPr indent="-87630" lvl="1" marL="6858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Link State Protocols</a:t>
            </a:r>
            <a:endParaRPr/>
          </a:p>
          <a:p>
            <a:pPr indent="-228600" lvl="1" marL="685800" rtl="0" algn="l">
              <a:lnSpc>
                <a:spcPct val="90000"/>
              </a:lnSpc>
              <a:spcBef>
                <a:spcPts val="500"/>
              </a:spcBef>
              <a:spcAft>
                <a:spcPts val="0"/>
              </a:spcAft>
              <a:buClr>
                <a:schemeClr val="dk1"/>
              </a:buClr>
              <a:buSzPct val="100000"/>
              <a:buChar char="•"/>
            </a:pPr>
            <a:r>
              <a:rPr lang="en-US"/>
              <a:t>     </a:t>
            </a:r>
            <a:r>
              <a:rPr lang="en-US">
                <a:solidFill>
                  <a:srgbClr val="FF0000"/>
                </a:solidFill>
              </a:rPr>
              <a:t>Open Shortest Path First (OSPF)</a:t>
            </a:r>
            <a:endParaRPr/>
          </a:p>
          <a:p>
            <a:pPr indent="-228600" lvl="1" marL="685800" rtl="0" algn="l">
              <a:lnSpc>
                <a:spcPct val="90000"/>
              </a:lnSpc>
              <a:spcBef>
                <a:spcPts val="500"/>
              </a:spcBef>
              <a:spcAft>
                <a:spcPts val="0"/>
              </a:spcAft>
              <a:buClr>
                <a:schemeClr val="dk1"/>
              </a:buClr>
              <a:buSzPct val="100000"/>
              <a:buChar char="•"/>
            </a:pPr>
            <a:r>
              <a:rPr lang="en-US"/>
              <a:t>     Intermediate System to Intermediate System (IS-IS)</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Routing Information Protocol</a:t>
            </a:r>
            <a:endParaRPr/>
          </a:p>
        </p:txBody>
      </p:sp>
      <p:sp>
        <p:nvSpPr>
          <p:cNvPr id="116" name="Google Shape;11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Routing Information Protocol</a:t>
            </a:r>
            <a:r>
              <a:rPr lang="en-US"/>
              <a:t> (RIP) is a dynamic routing protocol that uses </a:t>
            </a:r>
            <a:r>
              <a:rPr lang="en-US">
                <a:solidFill>
                  <a:srgbClr val="FF0000"/>
                </a:solidFill>
              </a:rPr>
              <a:t>hop count </a:t>
            </a:r>
            <a:r>
              <a:rPr lang="en-US"/>
              <a:t>as a routing metric to find the best path between the source and the destination network.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Hop Count </a:t>
            </a:r>
            <a:br>
              <a:rPr b="1" lang="en-US"/>
            </a:br>
            <a:endParaRPr/>
          </a:p>
        </p:txBody>
      </p:sp>
      <p:sp>
        <p:nvSpPr>
          <p:cNvPr id="122" name="Google Shape;12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Hop count is the number of routers occurring in between the source and destination network.</a:t>
            </a:r>
            <a:endParaRPr/>
          </a:p>
          <a:p>
            <a:pPr indent="-228600" lvl="0" marL="228600" rtl="0" algn="l">
              <a:lnSpc>
                <a:spcPct val="90000"/>
              </a:lnSpc>
              <a:spcBef>
                <a:spcPts val="1000"/>
              </a:spcBef>
              <a:spcAft>
                <a:spcPts val="0"/>
              </a:spcAft>
              <a:buClr>
                <a:schemeClr val="dk1"/>
              </a:buClr>
              <a:buSzPts val="2800"/>
              <a:buChar char="•"/>
            </a:pPr>
            <a:r>
              <a:rPr lang="en-US"/>
              <a:t> The path with the lowest hop count is considered as the best route to reach a network and therefore placed in the routing table.</a:t>
            </a:r>
            <a:endParaRPr/>
          </a:p>
          <a:p>
            <a:pPr indent="-228600" lvl="0" marL="228600" rtl="0" algn="l">
              <a:lnSpc>
                <a:spcPct val="90000"/>
              </a:lnSpc>
              <a:spcBef>
                <a:spcPts val="1000"/>
              </a:spcBef>
              <a:spcAft>
                <a:spcPts val="0"/>
              </a:spcAft>
              <a:buClr>
                <a:schemeClr val="dk1"/>
              </a:buClr>
              <a:buSzPts val="2800"/>
              <a:buChar char="•"/>
            </a:pPr>
            <a:r>
              <a:rPr lang="en-US"/>
              <a:t> RIP prevents routing loops by limiting the number of hops allowed in a path from source and destination. </a:t>
            </a:r>
            <a:endParaRPr/>
          </a:p>
          <a:p>
            <a:pPr indent="-228600" lvl="0" marL="228600" rtl="0" algn="l">
              <a:lnSpc>
                <a:spcPct val="90000"/>
              </a:lnSpc>
              <a:spcBef>
                <a:spcPts val="1000"/>
              </a:spcBef>
              <a:spcAft>
                <a:spcPts val="0"/>
              </a:spcAft>
              <a:buClr>
                <a:schemeClr val="dk1"/>
              </a:buClr>
              <a:buSzPts val="2800"/>
              <a:buChar char="•"/>
            </a:pPr>
            <a:r>
              <a:rPr lang="en-US"/>
              <a:t>The maximum hop count allowed for RIP is 15 and a hop count of 16 is considered as network unreachable.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5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5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500"/>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500"/>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500"/>
                                        <p:tgtEl>
                                          <p:spTgt spid="12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Features of RIP</a:t>
            </a:r>
            <a:endParaRPr/>
          </a:p>
        </p:txBody>
      </p:sp>
      <p:sp>
        <p:nvSpPr>
          <p:cNvPr id="128" name="Google Shape;12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dk1"/>
              </a:buClr>
              <a:buSzPts val="2800"/>
              <a:buNone/>
            </a:pPr>
            <a:r>
              <a:t/>
            </a:r>
            <a:endParaRPr b="1"/>
          </a:p>
          <a:p>
            <a:pPr indent="0" lvl="0" marL="457200" rtl="0" algn="l">
              <a:lnSpc>
                <a:spcPct val="90000"/>
              </a:lnSpc>
              <a:spcBef>
                <a:spcPts val="1000"/>
              </a:spcBef>
              <a:spcAft>
                <a:spcPts val="0"/>
              </a:spcAft>
              <a:buNone/>
            </a:pPr>
            <a:r>
              <a:rPr lang="en-US"/>
              <a:t>1. Updates of the network are exchanged periodically.</a:t>
            </a:r>
            <a:endParaRPr/>
          </a:p>
          <a:p>
            <a:pPr indent="0" lvl="0" marL="457200" rtl="0" algn="l">
              <a:lnSpc>
                <a:spcPct val="90000"/>
              </a:lnSpc>
              <a:spcBef>
                <a:spcPts val="1000"/>
              </a:spcBef>
              <a:spcAft>
                <a:spcPts val="0"/>
              </a:spcAft>
              <a:buNone/>
            </a:pPr>
            <a:br>
              <a:rPr lang="en-US"/>
            </a:br>
            <a:r>
              <a:rPr lang="en-US"/>
              <a:t>2. Updates (routing information) are always broadcast. </a:t>
            </a:r>
            <a:endParaRPr/>
          </a:p>
          <a:p>
            <a:pPr indent="0" lvl="0" marL="457200" rtl="0" algn="l">
              <a:lnSpc>
                <a:spcPct val="90000"/>
              </a:lnSpc>
              <a:spcBef>
                <a:spcPts val="1000"/>
              </a:spcBef>
              <a:spcAft>
                <a:spcPts val="0"/>
              </a:spcAft>
              <a:buNone/>
            </a:pPr>
            <a:br>
              <a:rPr lang="en-US"/>
            </a:br>
            <a:r>
              <a:rPr lang="en-US"/>
              <a:t>3. Full routing tables are sent in updates. </a:t>
            </a:r>
            <a:endParaRPr/>
          </a:p>
          <a:p>
            <a:pPr indent="0" lvl="0" marL="457200" rtl="0" algn="l">
              <a:lnSpc>
                <a:spcPct val="90000"/>
              </a:lnSpc>
              <a:spcBef>
                <a:spcPts val="1000"/>
              </a:spcBef>
              <a:spcAft>
                <a:spcPts val="0"/>
              </a:spcAft>
              <a:buNone/>
            </a:pPr>
            <a:br>
              <a:rPr lang="en-US"/>
            </a:br>
            <a:r>
              <a:rPr lang="en-US"/>
              <a:t>4. Routers always trust routing information received from neighbor routers. This is also known as </a:t>
            </a:r>
            <a:r>
              <a:rPr i="1" lang="en-US"/>
              <a:t>Routing on </a:t>
            </a:r>
            <a:r>
              <a:rPr lang="en-US"/>
              <a:t>rumors.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RIP updates its Routing table</a:t>
            </a:r>
            <a:br>
              <a:rPr lang="en-US"/>
            </a:br>
            <a:endParaRPr/>
          </a:p>
        </p:txBody>
      </p:sp>
      <p:sp>
        <p:nvSpPr>
          <p:cNvPr id="134" name="Google Shape;13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following timers are used to update the routing table:</a:t>
            </a:r>
            <a:endParaRPr/>
          </a:p>
          <a:p>
            <a:pPr indent="-228600" lvl="0" marL="228600" rtl="0" algn="l">
              <a:lnSpc>
                <a:spcPct val="90000"/>
              </a:lnSpc>
              <a:spcBef>
                <a:spcPts val="1000"/>
              </a:spcBef>
              <a:spcAft>
                <a:spcPts val="0"/>
              </a:spcAft>
              <a:buClr>
                <a:schemeClr val="dk1"/>
              </a:buClr>
              <a:buSzPts val="2800"/>
              <a:buChar char="•"/>
            </a:pPr>
            <a:r>
              <a:rPr b="1" lang="en-US"/>
              <a:t>RIP update timer : 30 sec</a:t>
            </a:r>
            <a:endParaRPr/>
          </a:p>
          <a:p>
            <a:pPr indent="-228600" lvl="0" marL="228600" rtl="0" algn="l">
              <a:lnSpc>
                <a:spcPct val="90000"/>
              </a:lnSpc>
              <a:spcBef>
                <a:spcPts val="1000"/>
              </a:spcBef>
              <a:spcAft>
                <a:spcPts val="0"/>
              </a:spcAft>
              <a:buClr>
                <a:schemeClr val="dk1"/>
              </a:buClr>
              <a:buSzPts val="2800"/>
              <a:buChar char="•"/>
            </a:pPr>
            <a:r>
              <a:rPr b="1" lang="en-US"/>
              <a:t>RIP Invalid timer : 180 sec</a:t>
            </a:r>
            <a:endParaRPr/>
          </a:p>
          <a:p>
            <a:pPr indent="-228600" lvl="0" marL="228600" rtl="0" algn="l">
              <a:lnSpc>
                <a:spcPct val="90000"/>
              </a:lnSpc>
              <a:spcBef>
                <a:spcPts val="1000"/>
              </a:spcBef>
              <a:spcAft>
                <a:spcPts val="0"/>
              </a:spcAft>
              <a:buClr>
                <a:schemeClr val="dk1"/>
              </a:buClr>
              <a:buSzPts val="2800"/>
              <a:buChar char="•"/>
            </a:pPr>
            <a:r>
              <a:rPr b="1" lang="en-US"/>
              <a:t>RIP Flush timer : 240 sec</a:t>
            </a:r>
            <a:endParaRPr/>
          </a:p>
          <a:p>
            <a:pPr indent="-228600" lvl="0" marL="228600" rtl="0" algn="l">
              <a:lnSpc>
                <a:spcPct val="90000"/>
              </a:lnSpc>
              <a:spcBef>
                <a:spcPts val="1000"/>
              </a:spcBef>
              <a:spcAft>
                <a:spcPts val="0"/>
              </a:spcAft>
              <a:buClr>
                <a:schemeClr val="dk1"/>
              </a:buClr>
              <a:buSzPts val="2800"/>
              <a:buChar char="•"/>
            </a:pPr>
            <a:r>
              <a:rPr b="1" lang="en-US"/>
              <a:t>RIP Hold down timer:180 sec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2022-12-18T06:03:28Z</dcterms:created>
  <dc:creator>DIVYA</dc:creator>
</cp:coreProperties>
</file>