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Average" panose="020B0604020202020204" charset="0"/>
      <p:regular r:id="rId16"/>
    </p:embeddedFont>
    <p:embeddedFont>
      <p:font typeface="Oswald" panose="020B0604020202020204" charset="0"/>
      <p:regular r:id="rId17"/>
      <p:bold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8947705-B5D2-40EF-9259-DBAEDE1FF3D3}">
  <a:tblStyle styleId="{28947705-B5D2-40EF-9259-DBAEDE1FF3D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75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a42637453b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a42637453b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a347cbc82b_1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a347cbc82b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a347cbc82b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a347cbc82b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a347cbc82b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a347cbc82b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a347cbc82b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a347cbc82b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a347cbc82b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a347cbc82b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a347cbc82b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a347cbc82b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1a347cbc82b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1a347cbc82b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a347cbc82b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a347cbc82b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a347cbc82b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a347cbc82b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a347cbc82b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a347cbc82b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a42637453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a42637453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ELECTRONIC MAIL</a:t>
            </a:r>
            <a:endParaRPr/>
          </a:p>
        </p:txBody>
      </p:sp>
      <p:sp>
        <p:nvSpPr>
          <p:cNvPr id="60" name="Google Shape;60;p13"/>
          <p:cNvSpPr txBox="1">
            <a:spLocks noGrp="1"/>
          </p:cNvSpPr>
          <p:nvPr>
            <p:ph type="subTitle" idx="1"/>
          </p:nvPr>
        </p:nvSpPr>
        <p:spPr>
          <a:xfrm>
            <a:off x="671250" y="3174875"/>
            <a:ext cx="7801500" cy="126150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311700" y="140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POP vs IMAP</a:t>
            </a:r>
            <a:endParaRPr/>
          </a:p>
        </p:txBody>
      </p:sp>
      <p:pic>
        <p:nvPicPr>
          <p:cNvPr id="114" name="Google Shape;114;p22"/>
          <p:cNvPicPr preferRelativeResize="0"/>
          <p:nvPr/>
        </p:nvPicPr>
        <p:blipFill>
          <a:blip r:embed="rId3">
            <a:alphaModFix/>
          </a:blip>
          <a:stretch>
            <a:fillRect/>
          </a:stretch>
        </p:blipFill>
        <p:spPr>
          <a:xfrm>
            <a:off x="2774787" y="712725"/>
            <a:ext cx="3594425" cy="4281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Format</a:t>
            </a:r>
            <a:endParaRPr/>
          </a:p>
        </p:txBody>
      </p:sp>
      <p:sp>
        <p:nvSpPr>
          <p:cNvPr id="120" name="Google Shape;120;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HEADER</a:t>
            </a:r>
            <a:endParaRPr/>
          </a:p>
          <a:p>
            <a:pPr marL="0" lvl="0" indent="0" algn="l" rtl="0">
              <a:spcBef>
                <a:spcPts val="1200"/>
              </a:spcBef>
              <a:spcAft>
                <a:spcPts val="0"/>
              </a:spcAft>
              <a:buNone/>
            </a:pPr>
            <a:r>
              <a:rPr lang="en"/>
              <a:t>Header is the area in which you enter important information above the email content area. The information in the header includes such things as the recipient, the sender,  and a subject line with the option of sending copies to additional recipients.</a:t>
            </a:r>
            <a:endParaRPr/>
          </a:p>
          <a:p>
            <a:pPr marL="457200" lvl="0" indent="-342900" algn="l" rtl="0">
              <a:spcBef>
                <a:spcPts val="1200"/>
              </a:spcBef>
              <a:spcAft>
                <a:spcPts val="0"/>
              </a:spcAft>
              <a:buSzPts val="1800"/>
              <a:buChar char="●"/>
            </a:pPr>
            <a:r>
              <a:rPr lang="en"/>
              <a:t>BODY</a:t>
            </a:r>
            <a:endParaRPr/>
          </a:p>
          <a:p>
            <a:pPr marL="0" lvl="0" indent="0" algn="l" rtl="0">
              <a:spcBef>
                <a:spcPts val="1200"/>
              </a:spcBef>
              <a:spcAft>
                <a:spcPts val="1200"/>
              </a:spcAft>
              <a:buNone/>
            </a:pPr>
            <a:r>
              <a:rPr lang="en"/>
              <a:t>The message body comes after the header. The user can put whatever they want to send in the message body. It is possible to terminate the messages with ASCII cartoons, quotations, and political statements.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Headers</a:t>
            </a:r>
            <a:endParaRPr/>
          </a:p>
        </p:txBody>
      </p:sp>
      <p:graphicFrame>
        <p:nvGraphicFramePr>
          <p:cNvPr id="126" name="Google Shape;126;p24"/>
          <p:cNvGraphicFramePr/>
          <p:nvPr/>
        </p:nvGraphicFramePr>
        <p:xfrm>
          <a:off x="952500" y="1238250"/>
          <a:ext cx="7239000" cy="2773470"/>
        </p:xfrm>
        <a:graphic>
          <a:graphicData uri="http://schemas.openxmlformats.org/drawingml/2006/table">
            <a:tbl>
              <a:tblPr>
                <a:noFill/>
                <a:tableStyleId>{28947705-B5D2-40EF-9259-DBAEDE1FF3D3}</a:tableStyleId>
              </a:tblPr>
              <a:tblGrid>
                <a:gridCol w="927575">
                  <a:extLst>
                    <a:ext uri="{9D8B030D-6E8A-4147-A177-3AD203B41FA5}">
                      <a16:colId xmlns:a16="http://schemas.microsoft.com/office/drawing/2014/main" val="20000"/>
                    </a:ext>
                  </a:extLst>
                </a:gridCol>
                <a:gridCol w="6311425">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
                          <a:solidFill>
                            <a:schemeClr val="dk1"/>
                          </a:solidFill>
                          <a:latin typeface="Average"/>
                          <a:ea typeface="Average"/>
                          <a:cs typeface="Average"/>
                          <a:sym typeface="Average"/>
                        </a:rPr>
                        <a:t>Headers</a:t>
                      </a:r>
                      <a:endParaRPr>
                        <a:solidFill>
                          <a:schemeClr val="dk1"/>
                        </a:solidFill>
                        <a:latin typeface="Average"/>
                        <a:ea typeface="Average"/>
                        <a:cs typeface="Average"/>
                        <a:sym typeface="Average"/>
                      </a:endParaRPr>
                    </a:p>
                  </a:txBody>
                  <a:tcPr marL="91425" marR="91425" marT="91425" marB="91425"/>
                </a:tc>
                <a:tc>
                  <a:txBody>
                    <a:bodyPr/>
                    <a:lstStyle/>
                    <a:p>
                      <a:pPr marL="0" lvl="0" indent="0" algn="ctr" rtl="0">
                        <a:spcBef>
                          <a:spcPts val="0"/>
                        </a:spcBef>
                        <a:spcAft>
                          <a:spcPts val="0"/>
                        </a:spcAft>
                        <a:buNone/>
                      </a:pPr>
                      <a:r>
                        <a:rPr lang="en">
                          <a:solidFill>
                            <a:schemeClr val="dk1"/>
                          </a:solidFill>
                          <a:latin typeface="Average"/>
                          <a:ea typeface="Average"/>
                          <a:cs typeface="Average"/>
                          <a:sym typeface="Average"/>
                        </a:rPr>
                        <a:t>Meaning</a:t>
                      </a:r>
                      <a:endParaRPr>
                        <a:solidFill>
                          <a:schemeClr val="dk1"/>
                        </a:solidFill>
                        <a:latin typeface="Average"/>
                        <a:ea typeface="Average"/>
                        <a:cs typeface="Average"/>
                        <a:sym typeface="Average"/>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a:solidFill>
                            <a:schemeClr val="dk1"/>
                          </a:solidFill>
                          <a:latin typeface="Average"/>
                          <a:ea typeface="Average"/>
                          <a:cs typeface="Average"/>
                          <a:sym typeface="Average"/>
                        </a:rPr>
                        <a:t>To-</a:t>
                      </a:r>
                      <a:endParaRPr>
                        <a:solidFill>
                          <a:schemeClr val="dk1"/>
                        </a:solidFill>
                        <a:latin typeface="Average"/>
                        <a:ea typeface="Average"/>
                        <a:cs typeface="Average"/>
                        <a:sym typeface="Average"/>
                      </a:endParaRPr>
                    </a:p>
                  </a:txBody>
                  <a:tcPr marL="91425" marR="91425" marT="91425" marB="91425"/>
                </a:tc>
                <a:tc>
                  <a:txBody>
                    <a:bodyPr/>
                    <a:lstStyle/>
                    <a:p>
                      <a:pPr marL="0" lvl="0" indent="0" algn="l" rtl="0">
                        <a:spcBef>
                          <a:spcPts val="0"/>
                        </a:spcBef>
                        <a:spcAft>
                          <a:spcPts val="0"/>
                        </a:spcAft>
                        <a:buNone/>
                      </a:pPr>
                      <a:r>
                        <a:rPr lang="en">
                          <a:solidFill>
                            <a:schemeClr val="dk1"/>
                          </a:solidFill>
                          <a:latin typeface="Average"/>
                          <a:ea typeface="Average"/>
                          <a:cs typeface="Average"/>
                          <a:sym typeface="Average"/>
                        </a:rPr>
                        <a:t>Email address of primary recipients.</a:t>
                      </a:r>
                      <a:endParaRPr>
                        <a:solidFill>
                          <a:schemeClr val="dk1"/>
                        </a:solidFill>
                        <a:latin typeface="Average"/>
                        <a:ea typeface="Average"/>
                        <a:cs typeface="Average"/>
                        <a:sym typeface="Average"/>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a:solidFill>
                            <a:schemeClr val="dk1"/>
                          </a:solidFill>
                          <a:latin typeface="Average"/>
                          <a:ea typeface="Average"/>
                          <a:cs typeface="Average"/>
                          <a:sym typeface="Average"/>
                        </a:rPr>
                        <a:t>Cc-</a:t>
                      </a:r>
                      <a:endParaRPr>
                        <a:solidFill>
                          <a:schemeClr val="dk1"/>
                        </a:solidFill>
                        <a:latin typeface="Average"/>
                        <a:ea typeface="Average"/>
                        <a:cs typeface="Average"/>
                        <a:sym typeface="Average"/>
                      </a:endParaRPr>
                    </a:p>
                  </a:txBody>
                  <a:tcPr marL="91425" marR="91425" marT="91425" marB="91425"/>
                </a:tc>
                <a:tc>
                  <a:txBody>
                    <a:bodyPr/>
                    <a:lstStyle/>
                    <a:p>
                      <a:pPr marL="0" lvl="0" indent="0" algn="l" rtl="0">
                        <a:spcBef>
                          <a:spcPts val="0"/>
                        </a:spcBef>
                        <a:spcAft>
                          <a:spcPts val="0"/>
                        </a:spcAft>
                        <a:buNone/>
                      </a:pPr>
                      <a:r>
                        <a:rPr lang="en">
                          <a:solidFill>
                            <a:schemeClr val="dk1"/>
                          </a:solidFill>
                          <a:latin typeface="Average"/>
                          <a:ea typeface="Average"/>
                          <a:cs typeface="Average"/>
                          <a:sym typeface="Average"/>
                        </a:rPr>
                        <a:t>Email address of the secondary recipients.</a:t>
                      </a:r>
                      <a:endParaRPr>
                        <a:solidFill>
                          <a:schemeClr val="dk1"/>
                        </a:solidFill>
                        <a:latin typeface="Average"/>
                        <a:ea typeface="Average"/>
                        <a:cs typeface="Average"/>
                        <a:sym typeface="Average"/>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a:solidFill>
                            <a:schemeClr val="dk1"/>
                          </a:solidFill>
                          <a:latin typeface="Average"/>
                          <a:ea typeface="Average"/>
                          <a:cs typeface="Average"/>
                          <a:sym typeface="Average"/>
                        </a:rPr>
                        <a:t>Bcc</a:t>
                      </a:r>
                      <a:endParaRPr>
                        <a:solidFill>
                          <a:schemeClr val="dk1"/>
                        </a:solidFill>
                        <a:latin typeface="Average"/>
                        <a:ea typeface="Average"/>
                        <a:cs typeface="Average"/>
                        <a:sym typeface="Average"/>
                      </a:endParaRPr>
                    </a:p>
                  </a:txBody>
                  <a:tcPr marL="91425" marR="91425" marT="91425" marB="91425"/>
                </a:tc>
                <a:tc>
                  <a:txBody>
                    <a:bodyPr/>
                    <a:lstStyle/>
                    <a:p>
                      <a:pPr marL="0" lvl="0" indent="0" algn="l" rtl="0">
                        <a:spcBef>
                          <a:spcPts val="0"/>
                        </a:spcBef>
                        <a:spcAft>
                          <a:spcPts val="0"/>
                        </a:spcAft>
                        <a:buNone/>
                      </a:pPr>
                      <a:r>
                        <a:rPr lang="en">
                          <a:solidFill>
                            <a:schemeClr val="dk1"/>
                          </a:solidFill>
                          <a:latin typeface="Average"/>
                          <a:ea typeface="Average"/>
                          <a:cs typeface="Average"/>
                          <a:sym typeface="Average"/>
                        </a:rPr>
                        <a:t>Email address for blind carbon copies.</a:t>
                      </a:r>
                      <a:endParaRPr>
                        <a:solidFill>
                          <a:schemeClr val="dk1"/>
                        </a:solidFill>
                        <a:latin typeface="Average"/>
                        <a:ea typeface="Average"/>
                        <a:cs typeface="Average"/>
                        <a:sym typeface="Average"/>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
                          <a:solidFill>
                            <a:schemeClr val="dk1"/>
                          </a:solidFill>
                          <a:latin typeface="Average"/>
                          <a:ea typeface="Average"/>
                          <a:cs typeface="Average"/>
                          <a:sym typeface="Average"/>
                        </a:rPr>
                        <a:t>From-</a:t>
                      </a:r>
                      <a:endParaRPr>
                        <a:solidFill>
                          <a:schemeClr val="dk1"/>
                        </a:solidFill>
                        <a:latin typeface="Average"/>
                        <a:ea typeface="Average"/>
                        <a:cs typeface="Average"/>
                        <a:sym typeface="Average"/>
                      </a:endParaRPr>
                    </a:p>
                  </a:txBody>
                  <a:tcPr marL="91425" marR="91425" marT="91425" marB="91425"/>
                </a:tc>
                <a:tc>
                  <a:txBody>
                    <a:bodyPr/>
                    <a:lstStyle/>
                    <a:p>
                      <a:pPr marL="0" lvl="0" indent="0" algn="l" rtl="0">
                        <a:spcBef>
                          <a:spcPts val="0"/>
                        </a:spcBef>
                        <a:spcAft>
                          <a:spcPts val="0"/>
                        </a:spcAft>
                        <a:buNone/>
                      </a:pPr>
                      <a:r>
                        <a:rPr lang="en">
                          <a:solidFill>
                            <a:schemeClr val="dk1"/>
                          </a:solidFill>
                          <a:latin typeface="Average"/>
                          <a:ea typeface="Average"/>
                          <a:cs typeface="Average"/>
                          <a:sym typeface="Average"/>
                        </a:rPr>
                        <a:t>Person who created the message.</a:t>
                      </a:r>
                      <a:endParaRPr>
                        <a:solidFill>
                          <a:schemeClr val="dk1"/>
                        </a:solidFill>
                        <a:latin typeface="Average"/>
                        <a:ea typeface="Average"/>
                        <a:cs typeface="Average"/>
                        <a:sym typeface="Average"/>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None/>
                      </a:pPr>
                      <a:r>
                        <a:rPr lang="en">
                          <a:solidFill>
                            <a:schemeClr val="dk1"/>
                          </a:solidFill>
                          <a:latin typeface="Average"/>
                          <a:ea typeface="Average"/>
                          <a:cs typeface="Average"/>
                          <a:sym typeface="Average"/>
                        </a:rPr>
                        <a:t>Sender</a:t>
                      </a:r>
                      <a:endParaRPr>
                        <a:solidFill>
                          <a:schemeClr val="dk1"/>
                        </a:solidFill>
                        <a:latin typeface="Average"/>
                        <a:ea typeface="Average"/>
                        <a:cs typeface="Average"/>
                        <a:sym typeface="Average"/>
                      </a:endParaRPr>
                    </a:p>
                  </a:txBody>
                  <a:tcPr marL="91425" marR="91425" marT="91425" marB="91425"/>
                </a:tc>
                <a:tc>
                  <a:txBody>
                    <a:bodyPr/>
                    <a:lstStyle/>
                    <a:p>
                      <a:pPr marL="0" lvl="0" indent="0" algn="l" rtl="0">
                        <a:spcBef>
                          <a:spcPts val="0"/>
                        </a:spcBef>
                        <a:spcAft>
                          <a:spcPts val="0"/>
                        </a:spcAft>
                        <a:buNone/>
                      </a:pPr>
                      <a:r>
                        <a:rPr lang="en">
                          <a:solidFill>
                            <a:schemeClr val="dk1"/>
                          </a:solidFill>
                          <a:latin typeface="Average"/>
                          <a:ea typeface="Average"/>
                          <a:cs typeface="Average"/>
                          <a:sym typeface="Average"/>
                        </a:rPr>
                        <a:t>Email address of the actual sender.</a:t>
                      </a:r>
                      <a:endParaRPr>
                        <a:solidFill>
                          <a:schemeClr val="dk1"/>
                        </a:solidFill>
                        <a:latin typeface="Average"/>
                        <a:ea typeface="Average"/>
                        <a:cs typeface="Average"/>
                        <a:sym typeface="Average"/>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lgn="ctr" rtl="0">
                        <a:spcBef>
                          <a:spcPts val="0"/>
                        </a:spcBef>
                        <a:spcAft>
                          <a:spcPts val="0"/>
                        </a:spcAft>
                        <a:buNone/>
                      </a:pPr>
                      <a:r>
                        <a:rPr lang="en">
                          <a:solidFill>
                            <a:schemeClr val="dk1"/>
                          </a:solidFill>
                          <a:latin typeface="Average"/>
                          <a:ea typeface="Average"/>
                          <a:cs typeface="Average"/>
                          <a:sym typeface="Average"/>
                        </a:rPr>
                        <a:t>Received</a:t>
                      </a:r>
                      <a:endParaRPr>
                        <a:solidFill>
                          <a:schemeClr val="dk1"/>
                        </a:solidFill>
                        <a:latin typeface="Average"/>
                        <a:ea typeface="Average"/>
                        <a:cs typeface="Average"/>
                        <a:sym typeface="Average"/>
                      </a:endParaRPr>
                    </a:p>
                  </a:txBody>
                  <a:tcPr marL="91425" marR="91425" marT="91425" marB="91425"/>
                </a:tc>
                <a:tc>
                  <a:txBody>
                    <a:bodyPr/>
                    <a:lstStyle/>
                    <a:p>
                      <a:pPr marL="0" lvl="0" indent="0" algn="l" rtl="0">
                        <a:spcBef>
                          <a:spcPts val="0"/>
                        </a:spcBef>
                        <a:spcAft>
                          <a:spcPts val="0"/>
                        </a:spcAft>
                        <a:buNone/>
                      </a:pPr>
                      <a:r>
                        <a:rPr lang="en">
                          <a:solidFill>
                            <a:schemeClr val="dk1"/>
                          </a:solidFill>
                          <a:latin typeface="Average"/>
                          <a:ea typeface="Average"/>
                          <a:cs typeface="Average"/>
                          <a:sym typeface="Average"/>
                        </a:rPr>
                        <a:t>Line inserted by each transfer agent along the route.</a:t>
                      </a:r>
                      <a:endParaRPr>
                        <a:solidFill>
                          <a:schemeClr val="dk1"/>
                        </a:solidFill>
                        <a:latin typeface="Average"/>
                        <a:ea typeface="Average"/>
                        <a:cs typeface="Average"/>
                        <a:sym typeface="Average"/>
                      </a:endParaRPr>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5"/>
          <p:cNvSpPr txBox="1">
            <a:spLocks noGrp="1"/>
          </p:cNvSpPr>
          <p:nvPr>
            <p:ph type="title"/>
          </p:nvPr>
        </p:nvSpPr>
        <p:spPr>
          <a:xfrm>
            <a:off x="311700" y="445025"/>
            <a:ext cx="8520600" cy="4185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THANK YOU</a:t>
            </a:r>
            <a:endParaRPr/>
          </a:p>
          <a:p>
            <a:pPr marL="0" lvl="0" indent="0" algn="ctr" rtl="0">
              <a:spcBef>
                <a:spcPts val="0"/>
              </a:spcBef>
              <a:spcAft>
                <a:spcPts val="0"/>
              </a:spcAft>
              <a:buNone/>
            </a:pPr>
            <a:r>
              <a:rPr lang="en"/>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200"/>
              <a:t>E-MAIL</a:t>
            </a:r>
            <a:endParaRPr sz="3200"/>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400050" algn="l" rtl="0">
              <a:spcBef>
                <a:spcPts val="0"/>
              </a:spcBef>
              <a:spcAft>
                <a:spcPts val="0"/>
              </a:spcAft>
              <a:buSzPts val="2700"/>
              <a:buChar char="➔"/>
            </a:pPr>
            <a:r>
              <a:rPr lang="en" sz="2700"/>
              <a:t>Email is an electronic way to send or retrieve personal or business-related messages, including text and pictures.</a:t>
            </a:r>
            <a:endParaRPr sz="2700"/>
          </a:p>
          <a:p>
            <a:pPr marL="457200" lvl="0" indent="-400050" algn="l" rtl="0">
              <a:spcBef>
                <a:spcPts val="0"/>
              </a:spcBef>
              <a:spcAft>
                <a:spcPts val="0"/>
              </a:spcAft>
              <a:buSzPts val="2700"/>
              <a:buChar char="➔"/>
            </a:pPr>
            <a:r>
              <a:rPr lang="en" sz="2700"/>
              <a:t>E-mail system consists of two parts</a:t>
            </a:r>
            <a:endParaRPr sz="2700"/>
          </a:p>
          <a:p>
            <a:pPr marL="914400" lvl="1" indent="-374650" algn="l" rtl="0">
              <a:spcBef>
                <a:spcPts val="0"/>
              </a:spcBef>
              <a:spcAft>
                <a:spcPts val="0"/>
              </a:spcAft>
              <a:buSzPts val="2300"/>
              <a:buChar char="◆"/>
            </a:pPr>
            <a:r>
              <a:rPr lang="en" sz="2300"/>
              <a:t>User agents, which allow people to read and send email.</a:t>
            </a:r>
            <a:endParaRPr sz="2300"/>
          </a:p>
          <a:p>
            <a:pPr marL="914400" lvl="1" indent="-374650" algn="l" rtl="0">
              <a:spcBef>
                <a:spcPts val="0"/>
              </a:spcBef>
              <a:spcAft>
                <a:spcPts val="0"/>
              </a:spcAft>
              <a:buSzPts val="2300"/>
              <a:buChar char="◆"/>
            </a:pPr>
            <a:r>
              <a:rPr lang="en" sz="2300"/>
              <a:t>Message transfer agents, which move the messages from source to destination.</a:t>
            </a:r>
            <a:endParaRPr sz="23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Email Protocols</a:t>
            </a:r>
            <a:endParaRPr/>
          </a:p>
        </p:txBody>
      </p:sp>
      <p:sp>
        <p:nvSpPr>
          <p:cNvPr id="72" name="Google Shape;72;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Email is delivered through a client/server architecture.</a:t>
            </a:r>
            <a:endParaRPr sz="2000"/>
          </a:p>
          <a:p>
            <a:pPr marL="457200" lvl="0" indent="-355600" algn="l" rtl="0">
              <a:spcBef>
                <a:spcPts val="0"/>
              </a:spcBef>
              <a:spcAft>
                <a:spcPts val="0"/>
              </a:spcAft>
              <a:buSzPts val="2000"/>
              <a:buChar char="●"/>
            </a:pPr>
            <a:r>
              <a:rPr lang="en" sz="2000"/>
              <a:t>An email message is created using a mail client program.</a:t>
            </a:r>
            <a:endParaRPr sz="2000"/>
          </a:p>
          <a:p>
            <a:pPr marL="457200" lvl="0" indent="-355600" algn="l" rtl="0">
              <a:spcBef>
                <a:spcPts val="0"/>
              </a:spcBef>
              <a:spcAft>
                <a:spcPts val="0"/>
              </a:spcAft>
              <a:buSzPts val="2000"/>
              <a:buChar char="●"/>
            </a:pPr>
            <a:r>
              <a:rPr lang="en" sz="2000"/>
              <a:t>This program then sends the message to a server.</a:t>
            </a:r>
            <a:endParaRPr sz="2000"/>
          </a:p>
          <a:p>
            <a:pPr marL="457200" lvl="0" indent="-355600" algn="l" rtl="0">
              <a:spcBef>
                <a:spcPts val="0"/>
              </a:spcBef>
              <a:spcAft>
                <a:spcPts val="0"/>
              </a:spcAft>
              <a:buSzPts val="2000"/>
              <a:buChar char="●"/>
            </a:pPr>
            <a:r>
              <a:rPr lang="en" sz="2000"/>
              <a:t>The server then forwards the message to the recipient’s email server, where the message is then supplied to the recipient’s email client.</a:t>
            </a:r>
            <a:endParaRPr sz="2000"/>
          </a:p>
          <a:p>
            <a:pPr marL="457200" lvl="0" indent="-355600" algn="l" rtl="0">
              <a:spcBef>
                <a:spcPts val="0"/>
              </a:spcBef>
              <a:spcAft>
                <a:spcPts val="0"/>
              </a:spcAft>
              <a:buSzPts val="2000"/>
              <a:buChar char="●"/>
            </a:pPr>
            <a:r>
              <a:rPr lang="en" sz="2000"/>
              <a:t>To enable this process,  a variety of standard network protocols are used;</a:t>
            </a:r>
            <a:endParaRPr sz="2000"/>
          </a:p>
          <a:p>
            <a:pPr marL="457200" lvl="0" indent="-355600" algn="l" rtl="0">
              <a:spcBef>
                <a:spcPts val="0"/>
              </a:spcBef>
              <a:spcAft>
                <a:spcPts val="0"/>
              </a:spcAft>
              <a:buSzPts val="2000"/>
              <a:buChar char="●"/>
            </a:pPr>
            <a:r>
              <a:rPr lang="en" sz="2000"/>
              <a:t>The most commonly discussed protocols used in the transfer of email</a:t>
            </a:r>
            <a:endParaRPr sz="2000"/>
          </a:p>
          <a:p>
            <a:pPr marL="457200" lvl="0" indent="-355600" algn="l" rtl="0">
              <a:spcBef>
                <a:spcPts val="0"/>
              </a:spcBef>
              <a:spcAft>
                <a:spcPts val="0"/>
              </a:spcAft>
              <a:buSzPts val="2000"/>
              <a:buAutoNum type="arabicPeriod"/>
            </a:pPr>
            <a:r>
              <a:rPr lang="en" sz="2000"/>
              <a:t>Mail transport protocols(SMTP).</a:t>
            </a:r>
            <a:endParaRPr sz="2000"/>
          </a:p>
          <a:p>
            <a:pPr marL="457200" lvl="0" indent="-355600" algn="l" rtl="0">
              <a:spcBef>
                <a:spcPts val="0"/>
              </a:spcBef>
              <a:spcAft>
                <a:spcPts val="0"/>
              </a:spcAft>
              <a:buSzPts val="2000"/>
              <a:buAutoNum type="arabicPeriod"/>
            </a:pPr>
            <a:r>
              <a:rPr lang="en" sz="2000"/>
              <a:t>Mail access protocols(POP, IMAP).</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SMTP</a:t>
            </a:r>
            <a:endParaRPr/>
          </a:p>
        </p:txBody>
      </p:sp>
      <p:sp>
        <p:nvSpPr>
          <p:cNvPr id="78" name="Google Shape;78;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Char char="●"/>
            </a:pPr>
            <a:r>
              <a:rPr lang="en" sz="1900"/>
              <a:t>The primary purpose of SMTP is to transfer email between mail servers.</a:t>
            </a:r>
            <a:endParaRPr sz="1900"/>
          </a:p>
          <a:p>
            <a:pPr marL="457200" lvl="0" indent="-349250" algn="l" rtl="0">
              <a:spcBef>
                <a:spcPts val="0"/>
              </a:spcBef>
              <a:spcAft>
                <a:spcPts val="0"/>
              </a:spcAft>
              <a:buSzPts val="1900"/>
              <a:buChar char="●"/>
            </a:pPr>
            <a:r>
              <a:rPr lang="en" sz="1900"/>
              <a:t>The client sends the message to an outgoing mail server, which in turn contacts the destination mail server for delivery.</a:t>
            </a:r>
            <a:endParaRPr sz="1900"/>
          </a:p>
          <a:p>
            <a:pPr marL="457200" lvl="0" indent="-349250" algn="l" rtl="0">
              <a:spcBef>
                <a:spcPts val="0"/>
              </a:spcBef>
              <a:spcAft>
                <a:spcPts val="0"/>
              </a:spcAft>
              <a:buSzPts val="1900"/>
              <a:buChar char="●"/>
            </a:pPr>
            <a:r>
              <a:rPr lang="en" sz="1900"/>
              <a:t>It is necessary to specify an SMTP server when configuring an email client.</a:t>
            </a:r>
            <a:endParaRPr sz="1900"/>
          </a:p>
          <a:p>
            <a:pPr marL="457200" lvl="0" indent="-349250" algn="l" rtl="0">
              <a:spcBef>
                <a:spcPts val="0"/>
              </a:spcBef>
              <a:spcAft>
                <a:spcPts val="0"/>
              </a:spcAft>
              <a:buSzPts val="1900"/>
              <a:buChar char="●"/>
            </a:pPr>
            <a:r>
              <a:rPr lang="en" sz="1900"/>
              <a:t>It does not require authentication.</a:t>
            </a:r>
            <a:endParaRPr sz="1900"/>
          </a:p>
          <a:p>
            <a:pPr marL="457200" lvl="0" indent="-349250" algn="l" rtl="0">
              <a:spcBef>
                <a:spcPts val="0"/>
              </a:spcBef>
              <a:spcAft>
                <a:spcPts val="0"/>
              </a:spcAft>
              <a:buSzPts val="1900"/>
              <a:buChar char="●"/>
            </a:pPr>
            <a:r>
              <a:rPr lang="en" sz="1900"/>
              <a:t>It uses Transfer control protocol.</a:t>
            </a:r>
            <a:endParaRPr sz="1900"/>
          </a:p>
          <a:p>
            <a:pPr marL="457200" lvl="0" indent="-349250" algn="l" rtl="0">
              <a:spcBef>
                <a:spcPts val="0"/>
              </a:spcBef>
              <a:spcAft>
                <a:spcPts val="0"/>
              </a:spcAft>
              <a:buSzPts val="1900"/>
              <a:buChar char="●"/>
            </a:pPr>
            <a:r>
              <a:rPr lang="en" sz="1900"/>
              <a:t>The three phases of transfer are;</a:t>
            </a:r>
            <a:endParaRPr sz="1900"/>
          </a:p>
          <a:p>
            <a:pPr marL="457200" lvl="0" indent="-349250" algn="l" rtl="0">
              <a:spcBef>
                <a:spcPts val="0"/>
              </a:spcBef>
              <a:spcAft>
                <a:spcPts val="0"/>
              </a:spcAft>
              <a:buSzPts val="1900"/>
              <a:buAutoNum type="arabicPeriod"/>
            </a:pPr>
            <a:r>
              <a:rPr lang="en" sz="1900"/>
              <a:t>Handshaking(Greeting).</a:t>
            </a:r>
            <a:endParaRPr sz="1900"/>
          </a:p>
          <a:p>
            <a:pPr marL="457200" lvl="0" indent="-349250" algn="l" rtl="0">
              <a:spcBef>
                <a:spcPts val="0"/>
              </a:spcBef>
              <a:spcAft>
                <a:spcPts val="0"/>
              </a:spcAft>
              <a:buSzPts val="1900"/>
              <a:buAutoNum type="arabicPeriod"/>
            </a:pPr>
            <a:r>
              <a:rPr lang="en" sz="1900"/>
              <a:t>Transfer of messages.</a:t>
            </a:r>
            <a:endParaRPr sz="1900"/>
          </a:p>
          <a:p>
            <a:pPr marL="457200" lvl="0" indent="-349250" algn="l" rtl="0">
              <a:spcBef>
                <a:spcPts val="0"/>
              </a:spcBef>
              <a:spcAft>
                <a:spcPts val="0"/>
              </a:spcAft>
              <a:buSzPts val="1900"/>
              <a:buAutoNum type="arabicPeriod"/>
            </a:pPr>
            <a:r>
              <a:rPr lang="en" sz="1900"/>
              <a:t>closure.</a:t>
            </a:r>
            <a:endParaRPr sz="19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SMTP</a:t>
            </a:r>
            <a:endParaRPr/>
          </a:p>
        </p:txBody>
      </p:sp>
      <p:pic>
        <p:nvPicPr>
          <p:cNvPr id="84" name="Google Shape;84;p17"/>
          <p:cNvPicPr preferRelativeResize="0"/>
          <p:nvPr/>
        </p:nvPicPr>
        <p:blipFill>
          <a:blip r:embed="rId3">
            <a:alphaModFix/>
          </a:blip>
          <a:stretch>
            <a:fillRect/>
          </a:stretch>
        </p:blipFill>
        <p:spPr>
          <a:xfrm>
            <a:off x="856401" y="1386400"/>
            <a:ext cx="7456077" cy="3064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Mail Access Protocols</a:t>
            </a:r>
            <a:endParaRPr/>
          </a:p>
        </p:txBody>
      </p:sp>
      <p:sp>
        <p:nvSpPr>
          <p:cNvPr id="90" name="Google Shape;90;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74650" algn="l" rtl="0">
              <a:spcBef>
                <a:spcPts val="0"/>
              </a:spcBef>
              <a:spcAft>
                <a:spcPts val="0"/>
              </a:spcAft>
              <a:buSzPts val="2300"/>
              <a:buChar char="●"/>
            </a:pPr>
            <a:r>
              <a:rPr lang="en" sz="2300"/>
              <a:t>There are two primary protocols used by email client application to retrieve email from mail servers are;</a:t>
            </a:r>
            <a:endParaRPr sz="2300"/>
          </a:p>
          <a:p>
            <a:pPr marL="457200" lvl="0" indent="-374650" algn="l" rtl="0">
              <a:spcBef>
                <a:spcPts val="0"/>
              </a:spcBef>
              <a:spcAft>
                <a:spcPts val="0"/>
              </a:spcAft>
              <a:buSzPts val="2300"/>
              <a:buAutoNum type="arabicPeriod"/>
            </a:pPr>
            <a:r>
              <a:rPr lang="en" sz="2300"/>
              <a:t>Post Office Protocol(POP).</a:t>
            </a:r>
            <a:endParaRPr sz="2300"/>
          </a:p>
          <a:p>
            <a:pPr marL="457200" lvl="0" indent="-374650" algn="l" rtl="0">
              <a:spcBef>
                <a:spcPts val="0"/>
              </a:spcBef>
              <a:spcAft>
                <a:spcPts val="0"/>
              </a:spcAft>
              <a:buSzPts val="2300"/>
              <a:buAutoNum type="arabicPeriod"/>
            </a:pPr>
            <a:r>
              <a:rPr lang="en" sz="2300"/>
              <a:t>Internet Message Access Protocol(IMAP).</a:t>
            </a:r>
            <a:endParaRPr sz="2300"/>
          </a:p>
          <a:p>
            <a:pPr marL="457200" lvl="0" indent="-374650" algn="l" rtl="0">
              <a:spcBef>
                <a:spcPts val="0"/>
              </a:spcBef>
              <a:spcAft>
                <a:spcPts val="0"/>
              </a:spcAft>
              <a:buSzPts val="2300"/>
              <a:buChar char="●"/>
            </a:pPr>
            <a:r>
              <a:rPr lang="en" sz="2300"/>
              <a:t>Authentication is required.</a:t>
            </a:r>
            <a:endParaRPr sz="2300"/>
          </a:p>
          <a:p>
            <a:pPr marL="457200" lvl="0" indent="0" algn="l" rtl="0">
              <a:spcBef>
                <a:spcPts val="120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POP3</a:t>
            </a:r>
            <a:endParaRPr/>
          </a:p>
        </p:txBody>
      </p:sp>
      <p:sp>
        <p:nvSpPr>
          <p:cNvPr id="96" name="Google Shape;96;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Mail access starts with the client whr the user needs to download email from the mailbox on the mail server.</a:t>
            </a:r>
            <a:endParaRPr sz="2200"/>
          </a:p>
          <a:p>
            <a:pPr marL="457200" lvl="0" indent="-368300" algn="l" rtl="0">
              <a:spcBef>
                <a:spcPts val="0"/>
              </a:spcBef>
              <a:spcAft>
                <a:spcPts val="0"/>
              </a:spcAft>
              <a:buSzPts val="2200"/>
              <a:buChar char="●"/>
            </a:pPr>
            <a:r>
              <a:rPr lang="en" sz="2200"/>
              <a:t>The client opens a connection to the server on TCP port 110.</a:t>
            </a:r>
            <a:endParaRPr sz="2200"/>
          </a:p>
          <a:p>
            <a:pPr marL="457200" lvl="0" indent="-368300" algn="l" rtl="0">
              <a:spcBef>
                <a:spcPts val="0"/>
              </a:spcBef>
              <a:spcAft>
                <a:spcPts val="0"/>
              </a:spcAft>
              <a:buSzPts val="2200"/>
              <a:buChar char="●"/>
            </a:pPr>
            <a:r>
              <a:rPr lang="en" sz="2200"/>
              <a:t>It sends its username and password to access the mailbox.</a:t>
            </a:r>
            <a:endParaRPr sz="2200"/>
          </a:p>
          <a:p>
            <a:pPr marL="457200" lvl="0" indent="-368300" algn="l" rtl="0">
              <a:spcBef>
                <a:spcPts val="0"/>
              </a:spcBef>
              <a:spcAft>
                <a:spcPts val="0"/>
              </a:spcAft>
              <a:buSzPts val="2200"/>
              <a:buChar char="●"/>
            </a:pPr>
            <a:r>
              <a:rPr lang="en" sz="2200"/>
              <a:t>The user can then list and retrieve the email messages, one by one.</a:t>
            </a:r>
            <a:endParaRPr sz="2200"/>
          </a:p>
          <a:p>
            <a:pPr marL="457200" lvl="0" indent="-368300" algn="l" rtl="0">
              <a:spcBef>
                <a:spcPts val="0"/>
              </a:spcBef>
              <a:spcAft>
                <a:spcPts val="0"/>
              </a:spcAft>
              <a:buSzPts val="2200"/>
              <a:buChar char="●"/>
            </a:pPr>
            <a:r>
              <a:rPr lang="en" sz="2200"/>
              <a:t>POP3 has two modes: the delete mode and the keep mode. In the delete mode, the mail is deleted from the mailbox after each retrieval.</a:t>
            </a:r>
            <a:endParaRPr sz="2200"/>
          </a:p>
          <a:p>
            <a:pPr marL="457200" lvl="0" indent="-368300" algn="l" rtl="0">
              <a:spcBef>
                <a:spcPts val="0"/>
              </a:spcBef>
              <a:spcAft>
                <a:spcPts val="0"/>
              </a:spcAft>
              <a:buSzPts val="2200"/>
              <a:buChar char="●"/>
            </a:pPr>
            <a:r>
              <a:rPr lang="en" sz="2200"/>
              <a:t>In the keep mode, the mail remains in the mailbox after retrieval.</a:t>
            </a:r>
            <a:endParaRPr sz="2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IMAP(Internet Mail Access Protocol)</a:t>
            </a:r>
            <a:endParaRPr/>
          </a:p>
        </p:txBody>
      </p:sp>
      <p:sp>
        <p:nvSpPr>
          <p:cNvPr id="102" name="Google Shape;102;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74650" algn="l" rtl="0">
              <a:spcBef>
                <a:spcPts val="0"/>
              </a:spcBef>
              <a:spcAft>
                <a:spcPts val="0"/>
              </a:spcAft>
              <a:buSzPts val="2300"/>
              <a:buChar char="●"/>
            </a:pPr>
            <a:r>
              <a:rPr lang="en" sz="2300"/>
              <a:t>IMAP is similar to POP3, but it has more features. IMAP4 is more powerful and more complex.</a:t>
            </a:r>
            <a:endParaRPr sz="2300"/>
          </a:p>
          <a:p>
            <a:pPr marL="457200" lvl="0" indent="-374650" algn="l" rtl="0">
              <a:spcBef>
                <a:spcPts val="0"/>
              </a:spcBef>
              <a:spcAft>
                <a:spcPts val="0"/>
              </a:spcAft>
              <a:buSzPts val="2300"/>
              <a:buChar char="●"/>
            </a:pPr>
            <a:r>
              <a:rPr lang="en" sz="2300"/>
              <a:t>A user can check the email header prior to downloading.</a:t>
            </a:r>
            <a:endParaRPr sz="2300"/>
          </a:p>
          <a:p>
            <a:pPr marL="457200" lvl="0" indent="-374650" algn="l" rtl="0">
              <a:spcBef>
                <a:spcPts val="0"/>
              </a:spcBef>
              <a:spcAft>
                <a:spcPts val="0"/>
              </a:spcAft>
              <a:buSzPts val="2300"/>
              <a:buChar char="●"/>
            </a:pPr>
            <a:r>
              <a:rPr lang="en" sz="2300"/>
              <a:t>A user can partially download email.</a:t>
            </a:r>
            <a:endParaRPr sz="2300"/>
          </a:p>
          <a:p>
            <a:pPr marL="457200" lvl="0" indent="-374650" algn="l" rtl="0">
              <a:spcBef>
                <a:spcPts val="0"/>
              </a:spcBef>
              <a:spcAft>
                <a:spcPts val="0"/>
              </a:spcAft>
              <a:buSzPts val="2300"/>
              <a:buChar char="●"/>
            </a:pPr>
            <a:r>
              <a:rPr lang="en" sz="2300"/>
              <a:t>A user can create, delete, or rename mailboxes on the mail server.</a:t>
            </a:r>
            <a:endParaRPr sz="2300"/>
          </a:p>
          <a:p>
            <a:pPr marL="457200" lvl="0" indent="-374650" algn="l" rtl="0">
              <a:spcBef>
                <a:spcPts val="0"/>
              </a:spcBef>
              <a:spcAft>
                <a:spcPts val="0"/>
              </a:spcAft>
              <a:buSzPts val="2300"/>
              <a:buChar char="●"/>
            </a:pPr>
            <a:r>
              <a:rPr lang="en" sz="2300"/>
              <a:t>A user can create a hierarchy of mailboxes in a folder for email storage.</a:t>
            </a:r>
            <a:endParaRPr sz="23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POP vs IMAP  </a:t>
            </a:r>
            <a:endParaRPr/>
          </a:p>
        </p:txBody>
      </p:sp>
      <p:sp>
        <p:nvSpPr>
          <p:cNvPr id="108" name="Google Shape;108;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20000"/>
          </a:bodyPr>
          <a:lstStyle/>
          <a:p>
            <a:pPr marL="457200" lvl="0" indent="-374332" algn="l" rtl="0">
              <a:spcBef>
                <a:spcPts val="600"/>
              </a:spcBef>
              <a:spcAft>
                <a:spcPts val="0"/>
              </a:spcAft>
              <a:buClr>
                <a:schemeClr val="dk2"/>
              </a:buClr>
              <a:buSzPct val="100000"/>
              <a:buChar char="➔"/>
            </a:pPr>
            <a:r>
              <a:rPr lang="en" sz="2700" b="1">
                <a:solidFill>
                  <a:schemeClr val="dk2"/>
                </a:solidFill>
              </a:rPr>
              <a:t>POP3 is deficient in several ways</a:t>
            </a:r>
            <a:endParaRPr sz="2700" b="1">
              <a:solidFill>
                <a:schemeClr val="dk2"/>
              </a:solidFill>
            </a:endParaRPr>
          </a:p>
          <a:p>
            <a:pPr marL="457200" lvl="0" indent="-374332" algn="l" rtl="0">
              <a:spcBef>
                <a:spcPts val="0"/>
              </a:spcBef>
              <a:spcAft>
                <a:spcPts val="0"/>
              </a:spcAft>
              <a:buClr>
                <a:schemeClr val="dk2"/>
              </a:buClr>
              <a:buSzPct val="100000"/>
              <a:buChar char="➔"/>
            </a:pPr>
            <a:r>
              <a:rPr lang="en" sz="2700" b="1">
                <a:solidFill>
                  <a:schemeClr val="dk2"/>
                </a:solidFill>
              </a:rPr>
              <a:t>POP3 does not allow the user to organize her mail on the server</a:t>
            </a:r>
            <a:endParaRPr sz="2700" b="1">
              <a:solidFill>
                <a:schemeClr val="dk2"/>
              </a:solidFill>
            </a:endParaRPr>
          </a:p>
          <a:p>
            <a:pPr marL="457200" lvl="0" indent="-374332" algn="l" rtl="0">
              <a:spcBef>
                <a:spcPts val="0"/>
              </a:spcBef>
              <a:spcAft>
                <a:spcPts val="0"/>
              </a:spcAft>
              <a:buClr>
                <a:schemeClr val="dk2"/>
              </a:buClr>
              <a:buSzPct val="100000"/>
              <a:buChar char="➔"/>
            </a:pPr>
            <a:r>
              <a:rPr lang="en" sz="2700" b="1">
                <a:solidFill>
                  <a:schemeClr val="dk2"/>
                </a:solidFill>
              </a:rPr>
              <a:t>POP3 does not allow the user to partially check the contents of mail before downloading</a:t>
            </a:r>
            <a:endParaRPr sz="2700" b="1">
              <a:solidFill>
                <a:schemeClr val="dk2"/>
              </a:solidFill>
            </a:endParaRPr>
          </a:p>
          <a:p>
            <a:pPr marL="457200" lvl="0" indent="-374332" algn="l" rtl="0">
              <a:spcBef>
                <a:spcPts val="0"/>
              </a:spcBef>
              <a:spcAft>
                <a:spcPts val="0"/>
              </a:spcAft>
              <a:buClr>
                <a:schemeClr val="dk2"/>
              </a:buClr>
              <a:buSzPct val="100000"/>
              <a:buChar char="➔"/>
            </a:pPr>
            <a:r>
              <a:rPr lang="en" sz="2700" b="1">
                <a:solidFill>
                  <a:schemeClr val="dk2"/>
                </a:solidFill>
              </a:rPr>
              <a:t>With IMAP4, the user can check the email header prior to downloading</a:t>
            </a:r>
            <a:endParaRPr sz="2700" b="1">
              <a:solidFill>
                <a:schemeClr val="dk2"/>
              </a:solidFill>
            </a:endParaRPr>
          </a:p>
          <a:p>
            <a:pPr marL="457200" lvl="0" indent="-374332" algn="l" rtl="0">
              <a:spcBef>
                <a:spcPts val="0"/>
              </a:spcBef>
              <a:spcAft>
                <a:spcPts val="0"/>
              </a:spcAft>
              <a:buClr>
                <a:schemeClr val="dk2"/>
              </a:buClr>
              <a:buSzPct val="100000"/>
              <a:buChar char="➔"/>
            </a:pPr>
            <a:r>
              <a:rPr lang="en" sz="2700" b="1">
                <a:solidFill>
                  <a:schemeClr val="dk2"/>
                </a:solidFill>
              </a:rPr>
              <a:t>With IMAP4, the user can search the contents of the email for a specific string of characters prior to downloading</a:t>
            </a:r>
            <a:endParaRPr sz="2700" b="1">
              <a:solidFill>
                <a:schemeClr val="dk2"/>
              </a:solidFill>
            </a:endParaRPr>
          </a:p>
          <a:p>
            <a:pPr marL="457200" lvl="0" indent="-374332" algn="l" rtl="0">
              <a:spcBef>
                <a:spcPts val="0"/>
              </a:spcBef>
              <a:spcAft>
                <a:spcPts val="0"/>
              </a:spcAft>
              <a:buClr>
                <a:schemeClr val="dk2"/>
              </a:buClr>
              <a:buSzPct val="100000"/>
              <a:buChar char="➔"/>
            </a:pPr>
            <a:r>
              <a:rPr lang="en" sz="2700" b="1">
                <a:solidFill>
                  <a:schemeClr val="dk2"/>
                </a:solidFill>
              </a:rPr>
              <a:t>With IMAP4, the user can partially download e-mail</a:t>
            </a:r>
            <a:endParaRPr sz="2700" b="1">
              <a:solidFill>
                <a:schemeClr val="dk2"/>
              </a:solidFill>
            </a:endParaRPr>
          </a:p>
          <a:p>
            <a:pPr marL="0" lvl="0" indent="0" algn="l" rtl="0">
              <a:spcBef>
                <a:spcPts val="0"/>
              </a:spcBef>
              <a:spcAft>
                <a:spcPts val="1200"/>
              </a:spcAft>
              <a:buNone/>
            </a:pPr>
            <a:endParaRPr b="1">
              <a:solidFill>
                <a:schemeClr val="dk2"/>
              </a:solidFill>
            </a:endParaRPr>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657</Words>
  <Application>Microsoft Office PowerPoint</Application>
  <PresentationFormat>On-screen Show (16:9)</PresentationFormat>
  <Paragraphs>74</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Average</vt:lpstr>
      <vt:lpstr>Oswald</vt:lpstr>
      <vt:lpstr>Arial</vt:lpstr>
      <vt:lpstr>Slate</vt:lpstr>
      <vt:lpstr>ELECTRONIC MAIL</vt:lpstr>
      <vt:lpstr>E-MAIL</vt:lpstr>
      <vt:lpstr>Email Protocols</vt:lpstr>
      <vt:lpstr>SMTP</vt:lpstr>
      <vt:lpstr>SMTP</vt:lpstr>
      <vt:lpstr>Mail Access Protocols</vt:lpstr>
      <vt:lpstr>POP3</vt:lpstr>
      <vt:lpstr>IMAP(Internet Mail Access Protocol)</vt:lpstr>
      <vt:lpstr>POP vs IMAP  </vt:lpstr>
      <vt:lpstr>POP vs IMAP</vt:lpstr>
      <vt:lpstr>Format</vt:lpstr>
      <vt:lpstr>Headers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ELECTRONIC MAIL</dc:title>
  <cp:lastModifiedBy>ASIET</cp:lastModifiedBy>
  <cp:revision>1</cp:revision>
  <dcterms:modified xsi:type="dcterms:W3CDTF">2023-10-28T04:15:06Z</dcterms:modified>
</cp:coreProperties>
</file>