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1" r:id="rId3"/>
    <p:sldId id="279" r:id="rId4"/>
    <p:sldId id="297" r:id="rId5"/>
    <p:sldId id="298" r:id="rId6"/>
    <p:sldId id="299" r:id="rId7"/>
    <p:sldId id="278" r:id="rId8"/>
    <p:sldId id="257" r:id="rId9"/>
    <p:sldId id="316" r:id="rId10"/>
    <p:sldId id="283" r:id="rId11"/>
    <p:sldId id="302" r:id="rId12"/>
    <p:sldId id="260" r:id="rId13"/>
    <p:sldId id="261" r:id="rId14"/>
    <p:sldId id="300" r:id="rId15"/>
    <p:sldId id="303" r:id="rId16"/>
    <p:sldId id="285" r:id="rId17"/>
    <p:sldId id="304" r:id="rId18"/>
    <p:sldId id="305" r:id="rId19"/>
    <p:sldId id="291" r:id="rId20"/>
    <p:sldId id="306" r:id="rId21"/>
    <p:sldId id="272" r:id="rId22"/>
    <p:sldId id="292" r:id="rId23"/>
    <p:sldId id="273" r:id="rId24"/>
    <p:sldId id="308" r:id="rId25"/>
    <p:sldId id="307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0E1B6F-4725-4869-930A-B0ED0292C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296275" y="63801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8459788" y="625951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23793BAC-1D63-4B48-AA03-05C841D40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228600" y="219075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600" i="1"/>
          </a:p>
        </p:txBody>
      </p:sp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1868488" y="1566863"/>
            <a:ext cx="48006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5400" b="1" i="1">
                <a:solidFill>
                  <a:srgbClr val="0000FF"/>
                </a:solidFill>
                <a:latin typeface="Tahoma" pitchFamily="34" charset="0"/>
              </a:rPr>
              <a:t>Subnetting</a:t>
            </a:r>
          </a:p>
          <a:p>
            <a:pPr algn="just"/>
            <a:r>
              <a:rPr lang="en-US" sz="5400" b="1" i="1">
                <a:solidFill>
                  <a:srgbClr val="0000FF"/>
                </a:solidFill>
                <a:latin typeface="Tahoma" pitchFamily="34" charset="0"/>
              </a:rPr>
              <a:t>and</a:t>
            </a:r>
          </a:p>
          <a:p>
            <a:pPr algn="just"/>
            <a:r>
              <a:rPr lang="en-US" sz="5400" b="1" i="1">
                <a:solidFill>
                  <a:srgbClr val="0000FF"/>
                </a:solidFill>
                <a:latin typeface="Tahoma" pitchFamily="34" charset="0"/>
              </a:rPr>
              <a:t>Supernetting	</a:t>
            </a:r>
          </a:p>
          <a:p>
            <a:pPr algn="just"/>
            <a:r>
              <a:rPr lang="en-US" sz="5400" b="1" i="1">
                <a:solidFill>
                  <a:srgbClr val="0000FF"/>
                </a:solidFill>
                <a:latin typeface="Tahoma" pitchFamily="34" charset="0"/>
              </a:rPr>
              <a:t>					</a:t>
            </a:r>
          </a:p>
          <a:p>
            <a:pPr algn="just"/>
            <a:r>
              <a:rPr lang="en-US" sz="5400" b="1" i="1">
                <a:solidFill>
                  <a:srgbClr val="0000FF"/>
                </a:solidFill>
                <a:latin typeface="Tahoma" pitchFamily="34" charset="0"/>
              </a:rPr>
              <a:t>		</a:t>
            </a:r>
            <a:endParaRPr lang="en-US" b="1" i="1">
              <a:solidFill>
                <a:srgbClr val="0000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ahoma" pitchFamily="34" charset="0"/>
              </a:rPr>
              <a:t>Masking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 process that </a:t>
            </a:r>
            <a:r>
              <a:rPr lang="en-US" smtClean="0">
                <a:solidFill>
                  <a:srgbClr val="0000FF"/>
                </a:solidFill>
              </a:rPr>
              <a:t>extracts</a:t>
            </a:r>
            <a:r>
              <a:rPr lang="en-US" smtClean="0"/>
              <a:t> the address of the physical network from IP address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be done whether we have subnet or not.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Not have subnet</a:t>
            </a:r>
            <a:r>
              <a:rPr lang="en-US" smtClean="0"/>
              <a:t>: masking extract the network address from an IP address.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Have subnet</a:t>
            </a:r>
            <a:r>
              <a:rPr lang="en-US" smtClean="0"/>
              <a:t>: masking extract the subnet address from IP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ahoma" pitchFamily="34" charset="0"/>
              </a:rPr>
              <a:t>Subnet Mask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lnSpc>
                <a:spcPct val="150000"/>
              </a:lnSpc>
            </a:pPr>
            <a:r>
              <a:rPr lang="en-US" sz="2400" smtClean="0"/>
              <a:t>A 32 bit number used for masking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Part of masking </a:t>
            </a:r>
            <a:r>
              <a:rPr lang="en-US" b="1" i="1" smtClean="0"/>
              <a:t>containing 1s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 defines netid orcombination of netid and subnetid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sym typeface="Wingdings" pitchFamily="2" charset="2"/>
              </a:rPr>
              <a:t>Part of making </a:t>
            </a:r>
            <a:r>
              <a:rPr lang="en-US" b="1" i="1" smtClean="0">
                <a:sym typeface="Wingdings" pitchFamily="2" charset="2"/>
              </a:rPr>
              <a:t>containing 0s</a:t>
            </a:r>
            <a:r>
              <a:rPr lang="en-US" smtClean="0">
                <a:sym typeface="Wingdings" pitchFamily="2" charset="2"/>
              </a:rPr>
              <a:t> defines hostid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>
                <a:sym typeface="Wingdings" pitchFamily="2" charset="2"/>
              </a:rPr>
              <a:t>To get the network and subnet address, we must apply the </a:t>
            </a:r>
            <a:r>
              <a:rPr lang="en-US" b="1" i="1" smtClean="0">
                <a:sym typeface="Wingdings" pitchFamily="2" charset="2"/>
              </a:rPr>
              <a:t>bit-wise-and </a:t>
            </a:r>
            <a:r>
              <a:rPr lang="en-US" smtClean="0">
                <a:sym typeface="Wingdings" pitchFamily="2" charset="2"/>
              </a:rPr>
              <a:t> operation on IP address and the mask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71563"/>
            <a:ext cx="7110413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633413"/>
            <a:ext cx="7881937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87450" y="106363"/>
            <a:ext cx="683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latin typeface="Tahoma" pitchFamily="34" charset="0"/>
              </a:rPr>
              <a:t>Applying bit-wise-and operation to achieve masking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63" y="642938"/>
            <a:ext cx="46037" cy="714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063" y="642938"/>
            <a:ext cx="7858125" cy="250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000FF"/>
                </a:solidFill>
              </a:rPr>
              <a:t>Subnetting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 algn="just">
              <a:buFontTx/>
              <a:buNone/>
            </a:pPr>
            <a:r>
              <a:rPr lang="en-US" smtClean="0"/>
              <a:t>	In subnetting, add bits from the host part to network part to define subnet address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000FF"/>
                </a:solidFill>
              </a:rPr>
              <a:t>Designing Subnets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Deciding the number of subnets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C00000"/>
                </a:solidFill>
              </a:rPr>
              <a:t>The number of subnets must be a power of 2</a:t>
            </a:r>
          </a:p>
          <a:p>
            <a:r>
              <a:rPr lang="en-US" smtClean="0"/>
              <a:t>Finding  the subnet mask</a:t>
            </a:r>
          </a:p>
          <a:p>
            <a:r>
              <a:rPr lang="en-US" smtClean="0"/>
              <a:t>Finding the range of address in each subnet</a:t>
            </a:r>
          </a:p>
          <a:p>
            <a:endParaRPr lang="en-US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404813"/>
            <a:ext cx="8229600" cy="5472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b="1" u="sng" smtClean="0"/>
              <a:t>Example :</a:t>
            </a:r>
          </a:p>
          <a:p>
            <a:pPr lvl="1" eaLnBrk="1" hangingPunct="1"/>
            <a:r>
              <a:rPr lang="en-US" smtClean="0"/>
              <a:t>A organization with a class A needs a least  1000 subnetworks. Find the subnet mask and configuration of each network</a:t>
            </a:r>
          </a:p>
          <a:p>
            <a:pPr eaLnBrk="1" hangingPunct="1">
              <a:buFontTx/>
              <a:buNone/>
            </a:pPr>
            <a:r>
              <a:rPr lang="en-US" b="1" u="sng" smtClean="0"/>
              <a:t>Solution:</a:t>
            </a:r>
            <a:endParaRPr lang="en-US" smtClean="0"/>
          </a:p>
          <a:p>
            <a:pPr lvl="2" eaLnBrk="1" hangingPunct="1"/>
            <a:r>
              <a:rPr lang="en-US" smtClean="0"/>
              <a:t>This means that the minimum number of bits to be allocated for subnetting should be 10 (2</a:t>
            </a:r>
            <a:r>
              <a:rPr lang="en-US" baseline="30000" smtClean="0"/>
              <a:t>9</a:t>
            </a:r>
            <a:r>
              <a:rPr lang="en-US" smtClean="0"/>
              <a:t> &lt; 1,000&lt;  2</a:t>
            </a:r>
            <a:r>
              <a:rPr lang="en-US" baseline="30000" smtClean="0"/>
              <a:t>10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/>
              <a:t>Fourteen bits are left to define the hostid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357188" y="42862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u="sng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smtClean="0"/>
              <a:t>	</a:t>
            </a:r>
            <a:r>
              <a:rPr lang="en-US" b="1" u="sng" smtClean="0"/>
              <a:t> Example :</a:t>
            </a:r>
            <a:endParaRPr lang="en-US" smtClean="0"/>
          </a:p>
          <a:p>
            <a:pPr algn="just">
              <a:buFontTx/>
              <a:buNone/>
            </a:pPr>
            <a:r>
              <a:rPr lang="en-US" smtClean="0">
                <a:latin typeface="Times"/>
              </a:rPr>
              <a:t>	A company is granted the site address 201.70.64.0 (class C). The company needs 8 subnets. Design the subnets. 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2150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313" y="857250"/>
            <a:ext cx="6643687" cy="4911725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Variable-length subnetting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The internet allows a site to use variable-length subnetting.</a:t>
            </a:r>
          </a:p>
          <a:p>
            <a:pPr eaLnBrk="1" hangingPunct="1"/>
            <a:r>
              <a:rPr lang="en-US" sz="2400" b="1" smtClean="0"/>
              <a:t>For an example of when this may be desirable, consider a site that is granted a class C address and needs to have five subnets with the following number of host: 60,60,60,30,30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400" smtClean="0"/>
              <a:t>This site can not use a subnet mask with only two bits in the subnets section because this allows only four subnet with 62 hosts ( 256/4  - 2 = 62). </a:t>
            </a:r>
          </a:p>
          <a:p>
            <a:pPr lvl="1" eaLnBrk="1" hangingPunct="1"/>
            <a:r>
              <a:rPr lang="en-US" sz="2400" smtClean="0"/>
              <a:t>Nor can the site use a subnet mask with three bits in the subnet section, because this allows 8 subnets with 30 hosts (256/8 -2 = </a:t>
            </a:r>
            <a:r>
              <a:rPr lang="en-US" sz="2000" smtClean="0"/>
              <a:t>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49275"/>
            <a:ext cx="8229600" cy="5576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mtClean="0"/>
              <a:t>In </a:t>
            </a:r>
            <a:r>
              <a:rPr lang="en-US" b="1" i="1" smtClean="0">
                <a:solidFill>
                  <a:srgbClr val="FF0000"/>
                </a:solidFill>
              </a:rPr>
              <a:t>subnetting</a:t>
            </a:r>
            <a:r>
              <a:rPr lang="en-US" smtClean="0"/>
              <a:t>, a network is divided into smaller subnetworks with each subnet having its own subnet address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In </a:t>
            </a:r>
            <a:r>
              <a:rPr lang="en-US" b="1" i="1" smtClean="0">
                <a:solidFill>
                  <a:srgbClr val="FF0000"/>
                </a:solidFill>
              </a:rPr>
              <a:t>supernetting</a:t>
            </a:r>
            <a:r>
              <a:rPr lang="en-US" smtClean="0"/>
              <a:t>, a organization can combine several class C to create a large range of addresses. In other word, several networks are combined to create a supernetwork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000FF"/>
                </a:solidFill>
              </a:rPr>
              <a:t>Variable-length subnetting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/>
            <a:r>
              <a:rPr lang="en-US" sz="2400" b="1" u="sng" smtClean="0">
                <a:solidFill>
                  <a:srgbClr val="0000FF"/>
                </a:solidFill>
              </a:rPr>
              <a:t>Solution for the problem: </a:t>
            </a:r>
            <a:r>
              <a:rPr lang="en-US" sz="2400" i="1" smtClean="0">
                <a:solidFill>
                  <a:srgbClr val="C00000"/>
                </a:solidFill>
              </a:rPr>
              <a:t>variable length subnetting.</a:t>
            </a:r>
          </a:p>
          <a:p>
            <a:pPr lvl="2" algn="just" eaLnBrk="1" hangingPunct="1"/>
            <a:r>
              <a:rPr lang="en-US" smtClean="0"/>
              <a:t>The router uses two different masks, one applied after the other</a:t>
            </a:r>
          </a:p>
          <a:p>
            <a:pPr lvl="2" algn="just" eaLnBrk="1" hangingPunct="1">
              <a:buFontTx/>
              <a:buNone/>
            </a:pPr>
            <a:endParaRPr lang="en-US" smtClean="0"/>
          </a:p>
          <a:p>
            <a:pPr lvl="2" algn="just" eaLnBrk="1" hangingPunct="1"/>
            <a:r>
              <a:rPr lang="en-US" smtClean="0"/>
              <a:t>First mask uses the mask with 26 1s (11111111 11111111 11111111 1100000 or 255.255.255.255.192) to divide the network into four subnets</a:t>
            </a:r>
          </a:p>
          <a:p>
            <a:pPr lvl="2" algn="just" eaLnBrk="1" hangingPunct="1"/>
            <a:endParaRPr lang="en-US" smtClean="0"/>
          </a:p>
          <a:p>
            <a:pPr lvl="2" algn="just" eaLnBrk="1" hangingPunct="1"/>
            <a:r>
              <a:rPr lang="en-US" smtClean="0"/>
              <a:t>Then it applies the second mask with 27 1s (255.255.255.224) to one of the subnets to divide it into two smaller subnets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668338"/>
            <a:ext cx="7569200" cy="52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31775" y="425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43000" y="188913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Variable length subnetting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b="1" smtClean="0">
                <a:solidFill>
                  <a:srgbClr val="0000FF"/>
                </a:solidFill>
              </a:rPr>
              <a:t>Supernetting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mtClean="0"/>
              <a:t>Depend on the need of an organization</a:t>
            </a:r>
          </a:p>
          <a:p>
            <a:pPr algn="just" eaLnBrk="1" hangingPunct="1"/>
            <a:r>
              <a:rPr lang="en-US" smtClean="0"/>
              <a:t>One or more classes c can be jointed to make one supernetwork</a:t>
            </a:r>
          </a:p>
          <a:p>
            <a:pPr algn="just" eaLnBrk="1" hangingPunct="1"/>
            <a:r>
              <a:rPr lang="en-US" smtClean="0"/>
              <a:t>Example: an organization that needs 1000 address can be granted four class c addresses. The organization can then use these address in one supernetwork, in four network, or in more then four networks.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" y="1057275"/>
            <a:ext cx="8756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Figure  5-18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Assigning addresses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	When combine set of c blocks into  a  large network</a:t>
            </a:r>
          </a:p>
          <a:p>
            <a:pPr>
              <a:buFontTx/>
              <a:buNone/>
            </a:pPr>
            <a:r>
              <a:rPr lang="en-US" smtClean="0"/>
              <a:t>		 2 choices</a:t>
            </a:r>
          </a:p>
          <a:p>
            <a:pPr>
              <a:buFontTx/>
              <a:buNone/>
            </a:pPr>
            <a:r>
              <a:rPr lang="en-US" smtClean="0"/>
              <a:t>	</a:t>
            </a:r>
          </a:p>
          <a:p>
            <a:pPr>
              <a:buFontTx/>
              <a:buNone/>
            </a:pPr>
            <a:r>
              <a:rPr lang="en-US" smtClean="0"/>
              <a:t>1. </a:t>
            </a:r>
            <a:r>
              <a:rPr lang="en-US" sz="2800" smtClean="0"/>
              <a:t>choose the blocks randomly based on some rules</a:t>
            </a:r>
          </a:p>
          <a:p>
            <a:pPr algn="just">
              <a:buFontTx/>
              <a:buNone/>
            </a:pPr>
            <a:r>
              <a:rPr lang="en-US" sz="2800" smtClean="0"/>
              <a:t>		</a:t>
            </a:r>
            <a:r>
              <a:rPr lang="en-US" sz="2400" smtClean="0"/>
              <a:t>if do so, the routers outside the organaization treat</a:t>
            </a:r>
          </a:p>
          <a:p>
            <a:pPr algn="just">
              <a:buFontTx/>
              <a:buNone/>
            </a:pPr>
            <a:r>
              <a:rPr lang="en-US" sz="2400" smtClean="0"/>
              <a:t>		each block separately</a:t>
            </a:r>
          </a:p>
          <a:p>
            <a:pPr algn="just">
              <a:buFontTx/>
              <a:buNone/>
            </a:pPr>
            <a:r>
              <a:rPr lang="en-US" sz="2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Assigning addresses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2. Make a superblock out of the block, so that each routing table has only one entry in the table </a:t>
            </a:r>
          </a:p>
          <a:p>
            <a:pPr lvl="5">
              <a:defRPr/>
            </a:pPr>
            <a:r>
              <a:rPr lang="en-US" sz="2400" dirty="0" smtClean="0"/>
              <a:t>follow  a set of rules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Assigning addresses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Tx/>
              <a:buAutoNum type="arabicPeriod"/>
            </a:pPr>
            <a:r>
              <a:rPr lang="en-US" smtClean="0"/>
              <a:t>The number of blocks must be a power of  2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The blocks must be contiguous in the address space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The third byte of the first address in the superblock  must be evenly divisible by the number of blocks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Supernet mask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dirty="0" smtClean="0">
                <a:latin typeface="Times" charset="0"/>
              </a:rPr>
              <a:t>	In </a:t>
            </a:r>
            <a:r>
              <a:rPr lang="en-US" dirty="0" err="1" smtClean="0">
                <a:latin typeface="Times" charset="0"/>
              </a:rPr>
              <a:t>supernetting</a:t>
            </a:r>
            <a:r>
              <a:rPr lang="en-US" dirty="0" smtClean="0">
                <a:latin typeface="Times" charset="0"/>
              </a:rPr>
              <a:t>, </a:t>
            </a:r>
            <a:br>
              <a:rPr lang="en-US" dirty="0" smtClean="0">
                <a:latin typeface="Times" charset="0"/>
              </a:rPr>
            </a:br>
            <a:r>
              <a:rPr lang="en-US" dirty="0" smtClean="0">
                <a:latin typeface="Times" charset="0"/>
              </a:rPr>
              <a:t> need the first address of </a:t>
            </a:r>
            <a:br>
              <a:rPr lang="en-US" dirty="0" smtClean="0">
                <a:latin typeface="Times" charset="0"/>
              </a:rPr>
            </a:br>
            <a:r>
              <a:rPr lang="en-US" dirty="0" smtClean="0">
                <a:latin typeface="Times" charset="0"/>
              </a:rPr>
              <a:t>the </a:t>
            </a:r>
            <a:r>
              <a:rPr lang="en-US" dirty="0" err="1" smtClean="0">
                <a:latin typeface="Times" charset="0"/>
              </a:rPr>
              <a:t>supernet</a:t>
            </a:r>
            <a:r>
              <a:rPr lang="en-US" dirty="0" smtClean="0">
                <a:latin typeface="Times" charset="0"/>
              </a:rPr>
              <a:t> </a:t>
            </a:r>
            <a:br>
              <a:rPr lang="en-US" dirty="0" smtClean="0">
                <a:latin typeface="Times" charset="0"/>
              </a:rPr>
            </a:br>
            <a:r>
              <a:rPr lang="en-US" dirty="0" smtClean="0">
                <a:latin typeface="Times" charset="0"/>
              </a:rPr>
              <a:t>and the </a:t>
            </a:r>
            <a:r>
              <a:rPr lang="en-US" dirty="0" err="1" smtClean="0">
                <a:latin typeface="Times" charset="0"/>
              </a:rPr>
              <a:t>supernet</a:t>
            </a:r>
            <a:r>
              <a:rPr lang="en-US" dirty="0" smtClean="0">
                <a:latin typeface="Times" charset="0"/>
              </a:rPr>
              <a:t> mask to </a:t>
            </a:r>
            <a:br>
              <a:rPr lang="en-US" dirty="0" smtClean="0">
                <a:latin typeface="Times" charset="0"/>
              </a:rPr>
            </a:br>
            <a:r>
              <a:rPr lang="en-US" dirty="0" smtClean="0">
                <a:latin typeface="Times" charset="0"/>
              </a:rPr>
              <a:t>define the range of addresses.</a:t>
            </a:r>
            <a:endParaRPr lang="en-US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" charset="0"/>
            </a:endParaRPr>
          </a:p>
          <a:p>
            <a:pPr algn="ctr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Comparison of subnet, default, </a:t>
            </a:r>
            <a:br>
              <a:rPr lang="en-US" sz="3200" smtClean="0">
                <a:solidFill>
                  <a:schemeClr val="accent2"/>
                </a:solidFill>
              </a:rPr>
            </a:br>
            <a:r>
              <a:rPr lang="en-US" sz="3200" smtClean="0">
                <a:solidFill>
                  <a:schemeClr val="accent2"/>
                </a:solidFill>
              </a:rPr>
              <a:t>and supernet masks</a:t>
            </a:r>
            <a:r>
              <a:rPr lang="en-US" smtClean="0">
                <a:solidFill>
                  <a:schemeClr val="accent2"/>
                </a:solidFill>
              </a:rPr>
              <a:t/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/>
          </a:p>
        </p:txBody>
      </p:sp>
      <p:pic>
        <p:nvPicPr>
          <p:cNvPr id="3174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650" y="1600200"/>
            <a:ext cx="7378700" cy="4525963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xfrm>
            <a:off x="500063" y="714375"/>
            <a:ext cx="8229600" cy="54117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smtClean="0">
                <a:latin typeface="Times"/>
              </a:rPr>
              <a:t>	</a:t>
            </a:r>
            <a:r>
              <a:rPr lang="en-US" b="1" u="sng" smtClean="0"/>
              <a:t>Example :</a:t>
            </a:r>
          </a:p>
          <a:p>
            <a:pPr algn="just">
              <a:buFontTx/>
              <a:buNone/>
            </a:pPr>
            <a:r>
              <a:rPr lang="en-US" b="1" smtClean="0">
                <a:latin typeface="Times"/>
              </a:rPr>
              <a:t>	We need to make a supernetwork out of 16 class C blocks. What is the supernet mask?</a:t>
            </a:r>
          </a:p>
          <a:p>
            <a:pPr algn="just">
              <a:buFontTx/>
              <a:buNone/>
            </a:pPr>
            <a:r>
              <a:rPr lang="en-US" smtClean="0">
                <a:latin typeface="Times"/>
              </a:rPr>
              <a:t>	</a:t>
            </a:r>
            <a:r>
              <a:rPr lang="en-US" b="1" u="sng" smtClean="0"/>
              <a:t>Solution:</a:t>
            </a:r>
            <a:endParaRPr lang="en-US" smtClean="0"/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sz="2400" smtClean="0">
                <a:solidFill>
                  <a:srgbClr val="C00000"/>
                </a:solidFill>
                <a:latin typeface="Times"/>
              </a:rPr>
              <a:t>	</a:t>
            </a:r>
            <a:r>
              <a:rPr lang="en-US" sz="2400" smtClean="0">
                <a:latin typeface="Times"/>
              </a:rPr>
              <a:t>We need 16 blocks. For 16 blocks we need to change four 1s to 0s in the default mask. So the mask is </a:t>
            </a:r>
          </a:p>
          <a:p>
            <a:pPr algn="just">
              <a:spcBef>
                <a:spcPts val="700"/>
              </a:spcBef>
              <a:buFontTx/>
              <a:buNone/>
            </a:pPr>
            <a:r>
              <a:rPr lang="en-US" sz="2400" smtClean="0">
                <a:latin typeface="Times"/>
              </a:rPr>
              <a:t>	11111111   11111111   11110000  00000000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400" smtClean="0">
                <a:latin typeface="Times"/>
              </a:rPr>
              <a:t>	or</a:t>
            </a:r>
          </a:p>
          <a:p>
            <a:pPr algn="just">
              <a:spcBef>
                <a:spcPct val="50000"/>
              </a:spcBef>
              <a:spcAft>
                <a:spcPts val="700"/>
              </a:spcAft>
              <a:buFontTx/>
              <a:buNone/>
            </a:pPr>
            <a:r>
              <a:rPr lang="en-US" sz="2400" smtClean="0">
                <a:latin typeface="Times"/>
              </a:rPr>
              <a:t>	255.255.240.0</a:t>
            </a:r>
          </a:p>
          <a:p>
            <a:pPr>
              <a:buFontTx/>
              <a:buNone/>
            </a:pPr>
            <a:endParaRPr lang="en-US" sz="2400" smtClean="0">
              <a:latin typeface="Times"/>
            </a:endParaRPr>
          </a:p>
          <a:p>
            <a:pPr>
              <a:buFontTx/>
              <a:buNone/>
            </a:pPr>
            <a:endParaRPr lang="en-US" sz="2400" smtClean="0">
              <a:latin typeface="Times"/>
            </a:endParaRP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28625"/>
            <a:ext cx="8215313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	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	IP address </a:t>
            </a:r>
            <a:r>
              <a:rPr lang="en-US" dirty="0" smtClean="0">
                <a:latin typeface="+mj-lt"/>
              </a:rPr>
              <a:t>– The identifier used in the IP layer of the TCP/IP PROTOCOL suit to identify each device connected to the internet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	32 bit long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85750"/>
            <a:ext cx="8229600" cy="5840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sz="2800" smtClean="0">
                <a:latin typeface="Times"/>
              </a:rPr>
              <a:t>	</a:t>
            </a:r>
          </a:p>
          <a:p>
            <a:pPr algn="just">
              <a:buFontTx/>
              <a:buNone/>
            </a:pPr>
            <a:r>
              <a:rPr lang="en-US" sz="2800" b="1" smtClean="0"/>
              <a:t>	</a:t>
            </a:r>
            <a:r>
              <a:rPr lang="en-US" sz="2800" b="1" u="sng" smtClean="0"/>
              <a:t>Example :</a:t>
            </a:r>
            <a:endParaRPr lang="en-US" sz="2800" b="1" smtClean="0">
              <a:latin typeface="Times"/>
            </a:endParaRPr>
          </a:p>
          <a:p>
            <a:pPr algn="just">
              <a:buFontTx/>
              <a:buNone/>
            </a:pPr>
            <a:r>
              <a:rPr lang="en-US" sz="2800" b="1" smtClean="0">
                <a:latin typeface="Times"/>
              </a:rPr>
              <a:t>	A supernet has a first address of 205.16.32.0 and a supernet mask of 255.255.248.0. How many blocks are in this supernet and what is the range of addresses?</a:t>
            </a:r>
          </a:p>
          <a:p>
            <a:pPr algn="just">
              <a:buFontTx/>
              <a:buNone/>
            </a:pPr>
            <a:r>
              <a:rPr lang="en-US" sz="2800" smtClean="0">
                <a:latin typeface="Times"/>
              </a:rPr>
              <a:t>	</a:t>
            </a:r>
            <a:r>
              <a:rPr lang="en-US" sz="2800" b="1" u="sng" smtClean="0"/>
              <a:t> Solution:</a:t>
            </a:r>
            <a:endParaRPr lang="en-US" sz="2800" smtClean="0">
              <a:solidFill>
                <a:srgbClr val="C00000"/>
              </a:solidFill>
              <a:latin typeface="Times"/>
            </a:endParaRPr>
          </a:p>
          <a:p>
            <a:pPr algn="just">
              <a:buFontTx/>
              <a:buNone/>
            </a:pPr>
            <a:r>
              <a:rPr lang="en-US" sz="2800" smtClean="0">
                <a:latin typeface="Times"/>
              </a:rPr>
              <a:t>	</a:t>
            </a:r>
            <a:r>
              <a:rPr lang="en-US" sz="2400" smtClean="0">
                <a:latin typeface="Times"/>
              </a:rPr>
              <a:t>The supernet has 21 1s. The default mask has 24 1s. Since the difference is 3, there are 2</a:t>
            </a:r>
            <a:r>
              <a:rPr lang="en-US" sz="2400" baseline="30000" smtClean="0">
                <a:latin typeface="Times"/>
              </a:rPr>
              <a:t>3</a:t>
            </a:r>
            <a:r>
              <a:rPr lang="en-US" sz="2400" smtClean="0">
                <a:latin typeface="Times"/>
              </a:rPr>
              <a:t> or 8 blocks in this supernet. The blocks are 205.16.32.0 to 205.16.39.0. The first address is 205.16.32.0. The last address is 205.16.39.255.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28625"/>
            <a:ext cx="8215313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Classful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addressing – </a:t>
            </a:r>
            <a:r>
              <a:rPr lang="en-US" dirty="0" smtClean="0">
                <a:latin typeface="+mj-lt"/>
              </a:rPr>
              <a:t>An architecture that defines the IP address space</a:t>
            </a:r>
          </a:p>
        </p:txBody>
      </p:sp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786063"/>
            <a:ext cx="808990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INTRODUCTION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Generally: class A, B, C  two levels of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hierarchy</a:t>
            </a:r>
          </a:p>
          <a:p>
            <a:pPr eaLnBrk="1" hangingPunct="1">
              <a:buFontTx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Sometimes two levels is </a:t>
            </a:r>
            <a:r>
              <a:rPr lang="en-US" b="1" u="sng" smtClean="0">
                <a:sym typeface="Wingdings" pitchFamily="2" charset="2"/>
              </a:rPr>
              <a:t>not enough</a:t>
            </a:r>
          </a:p>
          <a:p>
            <a:pPr eaLnBrk="1" hangingPunct="1">
              <a:buFontTx/>
              <a:buNone/>
            </a:pPr>
            <a:endParaRPr lang="en-US" b="1" u="sng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b="1" u="sng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Solution -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subnetting</a:t>
            </a:r>
          </a:p>
          <a:p>
            <a:pPr eaLnBrk="1" hangingPunct="1">
              <a:buFontTx/>
              <a:buNone/>
            </a:pPr>
            <a:endParaRPr lang="en-US" b="1" u="sng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b="1" u="sng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b="1" u="sng" smtClean="0">
              <a:sym typeface="Wingdings" pitchFamily="2" charset="2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SUBNETTING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smtClean="0"/>
              <a:t>	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Subnetting</a:t>
            </a:r>
            <a:r>
              <a:rPr lang="en-US" smtClean="0"/>
              <a:t> – A network is divided into smaller networks with each network having its own addresses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1220788"/>
            <a:ext cx="8437562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203575" y="4581525"/>
            <a:ext cx="2717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Without subnetting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50950"/>
            <a:ext cx="8839200" cy="400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887538" y="5610225"/>
            <a:ext cx="229393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With subnetting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0000FF"/>
                </a:solidFill>
                <a:latin typeface="Tahoma" pitchFamily="34" charset="0"/>
              </a:rPr>
              <a:t>Three levels of heirachy</a:t>
            </a:r>
            <a:r>
              <a:rPr lang="en-US" b="1" smtClean="0">
                <a:latin typeface="Tahoma" pitchFamily="34" charset="0"/>
              </a:rPr>
              <a:t/>
            </a:r>
            <a:br>
              <a:rPr lang="en-US" b="1" smtClean="0">
                <a:latin typeface="Tahoma" pitchFamily="34" charset="0"/>
              </a:rPr>
            </a:br>
            <a:endParaRPr lang="en-US" smtClean="0"/>
          </a:p>
        </p:txBody>
      </p:sp>
      <p:pic>
        <p:nvPicPr>
          <p:cNvPr id="1024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2925" y="1600200"/>
            <a:ext cx="5518150" cy="4525963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575</Words>
  <Application>Microsoft PowerPoint</Application>
  <PresentationFormat>On-screen Show (4:3)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Times New Roman</vt:lpstr>
      <vt:lpstr>Arial</vt:lpstr>
      <vt:lpstr>Tahoma</vt:lpstr>
      <vt:lpstr>Wingdings</vt:lpstr>
      <vt:lpstr>Times</vt:lpstr>
      <vt:lpstr>Default Design</vt:lpstr>
      <vt:lpstr>Slide 1</vt:lpstr>
      <vt:lpstr>Slide 2</vt:lpstr>
      <vt:lpstr>INTRODUCTION</vt:lpstr>
      <vt:lpstr>INTRODUCTION</vt:lpstr>
      <vt:lpstr>INTRODUCTION</vt:lpstr>
      <vt:lpstr>SUBNETTING</vt:lpstr>
      <vt:lpstr>Slide 7</vt:lpstr>
      <vt:lpstr>Slide 8</vt:lpstr>
      <vt:lpstr>Three levels of heirachy </vt:lpstr>
      <vt:lpstr>Masking</vt:lpstr>
      <vt:lpstr>Subnet Mask</vt:lpstr>
      <vt:lpstr>Slide 12</vt:lpstr>
      <vt:lpstr>Slide 13</vt:lpstr>
      <vt:lpstr>Subnetting</vt:lpstr>
      <vt:lpstr>Designing Subnets</vt:lpstr>
      <vt:lpstr>Slide 16</vt:lpstr>
      <vt:lpstr>Slide 17</vt:lpstr>
      <vt:lpstr>Slide 18</vt:lpstr>
      <vt:lpstr>Variable-length subnetting</vt:lpstr>
      <vt:lpstr>Variable-length subnetting</vt:lpstr>
      <vt:lpstr>Slide 21</vt:lpstr>
      <vt:lpstr>Supernetting</vt:lpstr>
      <vt:lpstr>Slide 23</vt:lpstr>
      <vt:lpstr>Assigning addresses</vt:lpstr>
      <vt:lpstr>Assigning addresses</vt:lpstr>
      <vt:lpstr>Assigning addresses</vt:lpstr>
      <vt:lpstr>Supernet mask</vt:lpstr>
      <vt:lpstr>Comparison of subnet, default,  and supernet masks </vt:lpstr>
      <vt:lpstr> 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Windows User</cp:lastModifiedBy>
  <cp:revision>69</cp:revision>
  <dcterms:created xsi:type="dcterms:W3CDTF">2000-01-15T04:50:39Z</dcterms:created>
  <dcterms:modified xsi:type="dcterms:W3CDTF">2023-11-23T01:38:18Z</dcterms:modified>
</cp:coreProperties>
</file>