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F71A-C4AE-436F-8A2A-E86FC1C9E4F3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DDDE-85D0-465D-85A7-4FB7B2C65B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F71A-C4AE-436F-8A2A-E86FC1C9E4F3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DDDE-85D0-465D-85A7-4FB7B2C65B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F71A-C4AE-436F-8A2A-E86FC1C9E4F3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DDDE-85D0-465D-85A7-4FB7B2C65B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F71A-C4AE-436F-8A2A-E86FC1C9E4F3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DDDE-85D0-465D-85A7-4FB7B2C65B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F71A-C4AE-436F-8A2A-E86FC1C9E4F3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DDDE-85D0-465D-85A7-4FB7B2C65B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F71A-C4AE-436F-8A2A-E86FC1C9E4F3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DDDE-85D0-465D-85A7-4FB7B2C65B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F71A-C4AE-436F-8A2A-E86FC1C9E4F3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DDDE-85D0-465D-85A7-4FB7B2C65B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F71A-C4AE-436F-8A2A-E86FC1C9E4F3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DDDE-85D0-465D-85A7-4FB7B2C65B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F71A-C4AE-436F-8A2A-E86FC1C9E4F3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DDDE-85D0-465D-85A7-4FB7B2C65B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F71A-C4AE-436F-8A2A-E86FC1C9E4F3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DDDE-85D0-465D-85A7-4FB7B2C65B7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F71A-C4AE-436F-8A2A-E86FC1C9E4F3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43DDDE-85D0-465D-85A7-4FB7B2C65B7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543DDDE-85D0-465D-85A7-4FB7B2C65B7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B66F71A-C4AE-436F-8A2A-E86FC1C9E4F3}" type="datetimeFigureOut">
              <a:rPr lang="en-US" smtClean="0"/>
              <a:t>2/19/2020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IEEE standards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IEEE 802.3 </a:t>
            </a:r>
            <a:r>
              <a:rPr lang="en-US" dirty="0" smtClean="0"/>
              <a:t>Ethernet</a:t>
            </a:r>
          </a:p>
          <a:p>
            <a:r>
              <a:rPr lang="en-US" dirty="0" smtClean="0"/>
              <a:t>802.4</a:t>
            </a:r>
          </a:p>
          <a:p>
            <a:r>
              <a:rPr lang="en-US" dirty="0" smtClean="0"/>
              <a:t>802.5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878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Souparnika pc\Desktop\Untitle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6200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582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Bus (IEEE 802.4)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8382000" cy="55626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Garamond" panose="02020404030301010803" pitchFamily="18" charset="0"/>
              </a:rPr>
              <a:t>is a popular standard for the token passing LANs</a:t>
            </a:r>
            <a:r>
              <a:rPr lang="en-US" sz="2400" dirty="0" smtClean="0">
                <a:latin typeface="Garamond" panose="02020404030301010803" pitchFamily="18" charset="0"/>
              </a:rPr>
              <a:t>.</a:t>
            </a:r>
          </a:p>
          <a:p>
            <a:endParaRPr lang="en-US" sz="2400" dirty="0">
              <a:latin typeface="Garamond" panose="02020404030301010803" pitchFamily="18" charset="0"/>
            </a:endParaRPr>
          </a:p>
          <a:p>
            <a:r>
              <a:rPr lang="en-US" sz="2400" dirty="0" smtClean="0">
                <a:latin typeface="Garamond" panose="02020404030301010803" pitchFamily="18" charset="0"/>
              </a:rPr>
              <a:t>Signal </a:t>
            </a:r>
            <a:r>
              <a:rPr lang="en-US" sz="2400" dirty="0">
                <a:latin typeface="Garamond" panose="02020404030301010803" pitchFamily="18" charset="0"/>
              </a:rPr>
              <a:t>speeds in the range 1 Mbps, 5 Mbps, and 10 Mbps are achievable</a:t>
            </a:r>
            <a:r>
              <a:rPr lang="en-US" sz="2400" dirty="0" smtClean="0">
                <a:latin typeface="Garamond" panose="02020404030301010803" pitchFamily="18" charset="0"/>
              </a:rPr>
              <a:t>.</a:t>
            </a:r>
          </a:p>
          <a:p>
            <a:endParaRPr lang="en-US" sz="2400" dirty="0" smtClean="0">
              <a:latin typeface="Garamond" panose="02020404030301010803" pitchFamily="18" charset="0"/>
            </a:endParaRPr>
          </a:p>
          <a:p>
            <a:r>
              <a:rPr lang="en-US" sz="2400" dirty="0" smtClean="0">
                <a:latin typeface="Garamond" panose="02020404030301010803" pitchFamily="18" charset="0"/>
              </a:rPr>
              <a:t>Cabling used is coax cable</a:t>
            </a:r>
          </a:p>
          <a:p>
            <a:endParaRPr lang="en-US" sz="2400" dirty="0" smtClean="0">
              <a:latin typeface="Garamond" panose="02020404030301010803" pitchFamily="18" charset="0"/>
            </a:endParaRPr>
          </a:p>
          <a:p>
            <a:r>
              <a:rPr lang="en-US" sz="2400" dirty="0" smtClean="0">
                <a:latin typeface="Garamond" panose="02020404030301010803" pitchFamily="18" charset="0"/>
              </a:rPr>
              <a:t>Is </a:t>
            </a:r>
            <a:r>
              <a:rPr lang="en-US" sz="2400" dirty="0" smtClean="0">
                <a:latin typeface="Garamond" panose="02020404030301010803" pitchFamily="18" charset="0"/>
              </a:rPr>
              <a:t>a broadband </a:t>
            </a:r>
            <a:r>
              <a:rPr lang="en-US" sz="2400" dirty="0">
                <a:latin typeface="Garamond" panose="02020404030301010803" pitchFamily="18" charset="0"/>
              </a:rPr>
              <a:t>computer </a:t>
            </a:r>
            <a:r>
              <a:rPr lang="en-US" sz="2400" dirty="0" smtClean="0">
                <a:latin typeface="Garamond" panose="02020404030301010803" pitchFamily="18" charset="0"/>
              </a:rPr>
              <a:t>networks.</a:t>
            </a:r>
          </a:p>
          <a:p>
            <a:endParaRPr lang="en-US" sz="2400" dirty="0" smtClean="0">
              <a:latin typeface="Garamond" panose="02020404030301010803" pitchFamily="18" charset="0"/>
            </a:endParaRPr>
          </a:p>
          <a:p>
            <a:r>
              <a:rPr lang="en-US" sz="2400" dirty="0" smtClean="0">
                <a:latin typeface="Garamond" panose="02020404030301010803" pitchFamily="18" charset="0"/>
              </a:rPr>
              <a:t>In </a:t>
            </a:r>
            <a:r>
              <a:rPr lang="en-US" sz="2400" dirty="0">
                <a:latin typeface="Garamond" panose="02020404030301010803" pitchFamily="18" charset="0"/>
              </a:rPr>
              <a:t>a token bus LAN, the physical </a:t>
            </a:r>
            <a:r>
              <a:rPr lang="en-US" sz="2400" dirty="0" smtClean="0">
                <a:latin typeface="Garamond" panose="02020404030301010803" pitchFamily="18" charset="0"/>
              </a:rPr>
              <a:t>topology  </a:t>
            </a:r>
            <a:r>
              <a:rPr lang="en-US" sz="2400" dirty="0">
                <a:latin typeface="Garamond" panose="02020404030301010803" pitchFamily="18" charset="0"/>
              </a:rPr>
              <a:t>is a bus or a </a:t>
            </a:r>
            <a:r>
              <a:rPr lang="en-US" sz="2400" dirty="0" smtClean="0">
                <a:latin typeface="Garamond" panose="02020404030301010803" pitchFamily="18" charset="0"/>
              </a:rPr>
              <a:t>tree</a:t>
            </a:r>
          </a:p>
          <a:p>
            <a:pPr marL="114300" indent="0">
              <a:buNone/>
            </a:pPr>
            <a:r>
              <a:rPr lang="en-US" sz="2400" dirty="0" smtClean="0">
                <a:latin typeface="Garamond" panose="02020404030301010803" pitchFamily="18" charset="0"/>
              </a:rPr>
              <a:t> </a:t>
            </a:r>
            <a:r>
              <a:rPr lang="en-US" sz="2400" dirty="0">
                <a:latin typeface="Garamond" panose="02020404030301010803" pitchFamily="18" charset="0"/>
              </a:rPr>
              <a:t>and a logical ring is created using coaxial cable</a:t>
            </a:r>
            <a:r>
              <a:rPr lang="en-US" sz="2400" dirty="0" smtClean="0">
                <a:latin typeface="Garamond" panose="02020404030301010803" pitchFamily="18" charset="0"/>
              </a:rPr>
              <a:t>.</a:t>
            </a:r>
          </a:p>
          <a:p>
            <a:endParaRPr lang="en-US" sz="2400" dirty="0" smtClean="0">
              <a:latin typeface="Garamond" panose="02020404030301010803" pitchFamily="18" charset="0"/>
            </a:endParaRPr>
          </a:p>
          <a:p>
            <a:r>
              <a:rPr lang="en-US" sz="2400" dirty="0">
                <a:latin typeface="Garamond" panose="02020404030301010803" pitchFamily="18" charset="0"/>
              </a:rPr>
              <a:t>The token is passed from one user to other in a </a:t>
            </a:r>
            <a:r>
              <a:rPr lang="en-US" sz="2400" dirty="0" smtClean="0">
                <a:latin typeface="Garamond" panose="02020404030301010803" pitchFamily="18" charset="0"/>
              </a:rPr>
              <a:t>sequence.</a:t>
            </a:r>
          </a:p>
          <a:p>
            <a:endParaRPr lang="en-US" sz="2400" dirty="0" smtClean="0">
              <a:latin typeface="Garamond" panose="02020404030301010803" pitchFamily="18" charset="0"/>
            </a:endParaRPr>
          </a:p>
          <a:p>
            <a:r>
              <a:rPr lang="en-US" sz="2400" dirty="0">
                <a:latin typeface="Garamond" panose="02020404030301010803" pitchFamily="18" charset="0"/>
              </a:rPr>
              <a:t>A station can only transmit data when it has the token</a:t>
            </a:r>
          </a:p>
        </p:txBody>
      </p:sp>
    </p:spTree>
    <p:extLst>
      <p:ext uri="{BB962C8B-B14F-4D97-AF65-F5344CB8AC3E}">
        <p14:creationId xmlns:p14="http://schemas.microsoft.com/office/powerpoint/2010/main" val="101604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S6 CS\mod2\2323-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2001"/>
            <a:ext cx="7391399" cy="385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175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Frame Format: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 descr="D:\S6 CS\mod2\5555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83058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278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077200" cy="6400800"/>
          </a:xfrm>
        </p:spPr>
        <p:txBody>
          <a:bodyPr/>
          <a:lstStyle/>
          <a:p>
            <a:endParaRPr lang="en-US" b="1" dirty="0" smtClean="0">
              <a:latin typeface="Garamond" panose="02020404030301010803" pitchFamily="18" charset="0"/>
            </a:endParaRPr>
          </a:p>
          <a:p>
            <a:r>
              <a:rPr lang="en-US" b="1" dirty="0" smtClean="0">
                <a:latin typeface="Garamond" panose="02020404030301010803" pitchFamily="18" charset="0"/>
              </a:rPr>
              <a:t>Preamble</a:t>
            </a:r>
            <a:r>
              <a:rPr lang="en-US" b="1" dirty="0">
                <a:latin typeface="Garamond" panose="02020404030301010803" pitchFamily="18" charset="0"/>
              </a:rPr>
              <a:t>:</a:t>
            </a:r>
            <a:r>
              <a:rPr lang="en-US" dirty="0">
                <a:latin typeface="Garamond" panose="02020404030301010803" pitchFamily="18" charset="0"/>
              </a:rPr>
              <a:t> 1 byte for synchronization.</a:t>
            </a:r>
          </a:p>
          <a:p>
            <a:r>
              <a:rPr lang="en-US" b="1" dirty="0">
                <a:latin typeface="Garamond" panose="02020404030301010803" pitchFamily="18" charset="0"/>
              </a:rPr>
              <a:t>Start Delimiter:</a:t>
            </a:r>
            <a:r>
              <a:rPr lang="en-US" dirty="0">
                <a:latin typeface="Garamond" panose="02020404030301010803" pitchFamily="18" charset="0"/>
              </a:rPr>
              <a:t> 1 byte that marks the beginning of the frame.</a:t>
            </a:r>
          </a:p>
          <a:p>
            <a:r>
              <a:rPr lang="en-US" b="1" dirty="0">
                <a:latin typeface="Garamond" panose="02020404030301010803" pitchFamily="18" charset="0"/>
              </a:rPr>
              <a:t>Frame Control:</a:t>
            </a:r>
            <a:r>
              <a:rPr lang="en-US" dirty="0">
                <a:latin typeface="Garamond" panose="02020404030301010803" pitchFamily="18" charset="0"/>
              </a:rPr>
              <a:t> 1 byte that specifies whether this is a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data frame or control frame.</a:t>
            </a:r>
          </a:p>
          <a:p>
            <a:r>
              <a:rPr lang="en-US" b="1" dirty="0">
                <a:latin typeface="Garamond" panose="02020404030301010803" pitchFamily="18" charset="0"/>
              </a:rPr>
              <a:t>Destination Address:</a:t>
            </a:r>
            <a:r>
              <a:rPr lang="en-US" dirty="0">
                <a:latin typeface="Garamond" panose="02020404030301010803" pitchFamily="18" charset="0"/>
              </a:rPr>
              <a:t> 2-6 bytes that specifies address of destination station.</a:t>
            </a:r>
          </a:p>
          <a:p>
            <a:r>
              <a:rPr lang="en-US" b="1" dirty="0">
                <a:latin typeface="Garamond" panose="02020404030301010803" pitchFamily="18" charset="0"/>
              </a:rPr>
              <a:t>Source Address:</a:t>
            </a:r>
            <a:r>
              <a:rPr lang="en-US" dirty="0">
                <a:latin typeface="Garamond" panose="02020404030301010803" pitchFamily="18" charset="0"/>
              </a:rPr>
              <a:t> 2-6 bytes that specifies address of source station.</a:t>
            </a:r>
          </a:p>
          <a:p>
            <a:r>
              <a:rPr lang="en-US" b="1" dirty="0">
                <a:latin typeface="Garamond" panose="02020404030301010803" pitchFamily="18" charset="0"/>
              </a:rPr>
              <a:t>Payload:</a:t>
            </a:r>
            <a:r>
              <a:rPr lang="en-US" dirty="0">
                <a:latin typeface="Garamond" panose="02020404030301010803" pitchFamily="18" charset="0"/>
              </a:rPr>
              <a:t> A variable length field that carries the data from the network layer.</a:t>
            </a:r>
          </a:p>
          <a:p>
            <a:r>
              <a:rPr lang="en-US" b="1" dirty="0">
                <a:latin typeface="Garamond" panose="02020404030301010803" pitchFamily="18" charset="0"/>
              </a:rPr>
              <a:t>Checksum: </a:t>
            </a:r>
            <a:r>
              <a:rPr lang="en-US" dirty="0">
                <a:latin typeface="Garamond" panose="02020404030301010803" pitchFamily="18" charset="0"/>
              </a:rPr>
              <a:t>4 bytes frame check sequence for error detection.</a:t>
            </a:r>
          </a:p>
          <a:p>
            <a:r>
              <a:rPr lang="en-US" b="1" dirty="0">
                <a:latin typeface="Garamond" panose="02020404030301010803" pitchFamily="18" charset="0"/>
              </a:rPr>
              <a:t>End Delimiter:</a:t>
            </a:r>
            <a:r>
              <a:rPr lang="en-US" dirty="0">
                <a:latin typeface="Garamond" panose="02020404030301010803" pitchFamily="18" charset="0"/>
              </a:rPr>
              <a:t> 1 byte that marks the end of the frame.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259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458200" cy="4800600"/>
          </a:xfrm>
        </p:spPr>
        <p:txBody>
          <a:bodyPr/>
          <a:lstStyle/>
          <a:p>
            <a:r>
              <a:rPr lang="en-US" dirty="0"/>
              <a:t>In 1985, the Computer </a:t>
            </a:r>
            <a:r>
              <a:rPr lang="en-US" dirty="0" err="1"/>
              <a:t>Computer</a:t>
            </a:r>
            <a:r>
              <a:rPr lang="en-US" dirty="0"/>
              <a:t> Society </a:t>
            </a:r>
            <a:r>
              <a:rPr lang="en-US" dirty="0" err="1"/>
              <a:t>Society</a:t>
            </a:r>
            <a:r>
              <a:rPr lang="en-US" dirty="0"/>
              <a:t> of the IEEE started </a:t>
            </a:r>
            <a:r>
              <a:rPr lang="en-US" dirty="0" err="1"/>
              <a:t>started</a:t>
            </a:r>
            <a:r>
              <a:rPr lang="en-US" dirty="0"/>
              <a:t> a project, project, called Project </a:t>
            </a:r>
            <a:r>
              <a:rPr lang="en-US" dirty="0" err="1"/>
              <a:t>Project</a:t>
            </a:r>
            <a:r>
              <a:rPr lang="en-US" dirty="0"/>
              <a:t> 802, to set standards </a:t>
            </a:r>
            <a:r>
              <a:rPr lang="en-US" dirty="0" err="1"/>
              <a:t>standards</a:t>
            </a:r>
            <a:r>
              <a:rPr lang="en-US" dirty="0"/>
              <a:t> to enable intercommunication </a:t>
            </a:r>
            <a:r>
              <a:rPr lang="en-US" dirty="0" err="1"/>
              <a:t>intercommunication</a:t>
            </a:r>
            <a:r>
              <a:rPr lang="en-US" dirty="0"/>
              <a:t> among equipment </a:t>
            </a:r>
            <a:r>
              <a:rPr lang="en-US" dirty="0" err="1"/>
              <a:t>equipment</a:t>
            </a:r>
            <a:r>
              <a:rPr lang="en-US" dirty="0"/>
              <a:t> from a variety </a:t>
            </a:r>
            <a:r>
              <a:rPr lang="en-US" dirty="0" err="1"/>
              <a:t>variety</a:t>
            </a:r>
            <a:r>
              <a:rPr lang="en-US" dirty="0"/>
              <a:t> of manufacturers </a:t>
            </a:r>
            <a:r>
              <a:rPr lang="en-US" dirty="0" err="1"/>
              <a:t>manufacturers</a:t>
            </a:r>
            <a:r>
              <a:rPr lang="en-US" dirty="0"/>
              <a:t>. Project </a:t>
            </a:r>
            <a:r>
              <a:rPr lang="en-US" dirty="0" err="1"/>
              <a:t>Project</a:t>
            </a:r>
            <a:r>
              <a:rPr lang="en-US" dirty="0"/>
              <a:t> 802 is a way of specifying </a:t>
            </a:r>
            <a:r>
              <a:rPr lang="en-US" dirty="0" err="1"/>
              <a:t>specifying</a:t>
            </a:r>
            <a:r>
              <a:rPr lang="en-US" dirty="0"/>
              <a:t> functions </a:t>
            </a:r>
            <a:r>
              <a:rPr lang="en-US" dirty="0" err="1"/>
              <a:t>functions</a:t>
            </a:r>
            <a:r>
              <a:rPr lang="en-US" dirty="0"/>
              <a:t> of the physical </a:t>
            </a:r>
            <a:r>
              <a:rPr lang="en-US" dirty="0" err="1"/>
              <a:t>physical</a:t>
            </a:r>
            <a:r>
              <a:rPr lang="en-US" dirty="0"/>
              <a:t> layer and the data link layer of major LAN protocols </a:t>
            </a:r>
            <a:r>
              <a:rPr lang="en-US" dirty="0" err="1"/>
              <a:t>protocols</a:t>
            </a:r>
            <a:r>
              <a:rPr lang="en-US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18938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 802.3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305800" cy="5334000"/>
          </a:xfrm>
        </p:spPr>
        <p:txBody>
          <a:bodyPr/>
          <a:lstStyle/>
          <a:p>
            <a:r>
              <a:rPr lang="en-US" b="1" dirty="0" smtClean="0"/>
              <a:t>LAN</a:t>
            </a:r>
            <a:r>
              <a:rPr lang="en-US" dirty="0" smtClean="0"/>
              <a:t> technology</a:t>
            </a:r>
          </a:p>
          <a:p>
            <a:r>
              <a:rPr lang="en-US" dirty="0" smtClean="0"/>
              <a:t>Topology used – </a:t>
            </a:r>
            <a:r>
              <a:rPr lang="en-US" b="1" dirty="0" smtClean="0"/>
              <a:t>bus</a:t>
            </a:r>
          </a:p>
          <a:p>
            <a:r>
              <a:rPr lang="en-US" dirty="0" smtClean="0"/>
              <a:t>Media Access control method- </a:t>
            </a:r>
            <a:r>
              <a:rPr lang="en-US" b="1" dirty="0" smtClean="0"/>
              <a:t>CSMA /CD</a:t>
            </a:r>
          </a:p>
          <a:p>
            <a:r>
              <a:rPr lang="en-US" dirty="0" smtClean="0"/>
              <a:t>Data rate </a:t>
            </a:r>
            <a:r>
              <a:rPr lang="en-US" b="1" dirty="0" smtClean="0"/>
              <a:t>:10 Mbps,100 Mbps,1 Gbps,10Gbps</a:t>
            </a:r>
          </a:p>
          <a:p>
            <a:r>
              <a:rPr lang="en-US" dirty="0" smtClean="0"/>
              <a:t>Encoding techniques used </a:t>
            </a:r>
            <a:r>
              <a:rPr lang="en-US" b="1" dirty="0" smtClean="0"/>
              <a:t>: Manchester Encoding</a:t>
            </a:r>
          </a:p>
          <a:p>
            <a:r>
              <a:rPr lang="en-US" dirty="0" smtClean="0"/>
              <a:t>Ethernet Address </a:t>
            </a:r>
            <a:r>
              <a:rPr lang="en-US" b="1" dirty="0" smtClean="0"/>
              <a:t>: MAC Address</a:t>
            </a:r>
          </a:p>
          <a:p>
            <a:r>
              <a:rPr lang="en-US" dirty="0"/>
              <a:t>baseband transmission technique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60211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8382000" cy="5257800"/>
          </a:xfrm>
        </p:spPr>
        <p:txBody>
          <a:bodyPr>
            <a:normAutofit/>
          </a:bodyPr>
          <a:lstStyle/>
          <a:p>
            <a:r>
              <a:rPr lang="en-US" altLang="en-US" sz="2400" b="1" dirty="0">
                <a:solidFill>
                  <a:srgbClr val="000066"/>
                </a:solidFill>
                <a:latin typeface="Garamond" panose="02020404030301010803" pitchFamily="18" charset="0"/>
              </a:rPr>
              <a:t>End nodes are identified by their Ethernet Addresses (MAC Address or Hardware Address) which is a unique 6 Byte address</a:t>
            </a:r>
            <a:endParaRPr lang="en-US" altLang="en-US" sz="2400" b="1" dirty="0" smtClean="0">
              <a:solidFill>
                <a:srgbClr val="000066"/>
              </a:solidFill>
              <a:latin typeface="Garamond" panose="02020404030301010803" pitchFamily="18" charset="0"/>
            </a:endParaRPr>
          </a:p>
          <a:p>
            <a:r>
              <a:rPr lang="en-US" altLang="en-US" sz="2400" b="1" dirty="0" smtClean="0">
                <a:solidFill>
                  <a:srgbClr val="000066"/>
                </a:solidFill>
                <a:latin typeface="Garamond" panose="02020404030301010803" pitchFamily="18" charset="0"/>
              </a:rPr>
              <a:t>MAC </a:t>
            </a:r>
            <a:r>
              <a:rPr lang="en-US" altLang="en-US" sz="2400" b="1" dirty="0">
                <a:solidFill>
                  <a:srgbClr val="000066"/>
                </a:solidFill>
                <a:latin typeface="Garamond" panose="02020404030301010803" pitchFamily="18" charset="0"/>
              </a:rPr>
              <a:t>Address is represented in </a:t>
            </a:r>
            <a:r>
              <a:rPr lang="en-US" altLang="en-US" sz="2400" b="1" dirty="0" err="1">
                <a:solidFill>
                  <a:srgbClr val="000066"/>
                </a:solidFill>
                <a:latin typeface="Garamond" panose="02020404030301010803" pitchFamily="18" charset="0"/>
              </a:rPr>
              <a:t>Hexa</a:t>
            </a:r>
            <a:r>
              <a:rPr lang="en-US" altLang="en-US" sz="2400" b="1" dirty="0">
                <a:solidFill>
                  <a:srgbClr val="000066"/>
                </a:solidFill>
                <a:latin typeface="Garamond" panose="02020404030301010803" pitchFamily="18" charset="0"/>
              </a:rPr>
              <a:t> Decimal format </a:t>
            </a:r>
            <a:r>
              <a:rPr lang="en-US" altLang="en-US" sz="2400" b="1" dirty="0" err="1">
                <a:solidFill>
                  <a:srgbClr val="000066"/>
                </a:solidFill>
                <a:latin typeface="Garamond" panose="02020404030301010803" pitchFamily="18" charset="0"/>
              </a:rPr>
              <a:t>e.g</a:t>
            </a:r>
            <a:r>
              <a:rPr lang="en-US" altLang="en-US" sz="2400" b="1" dirty="0">
                <a:solidFill>
                  <a:srgbClr val="000066"/>
                </a:solidFill>
                <a:latin typeface="Garamond" panose="02020404030301010803" pitchFamily="18" charset="0"/>
              </a:rPr>
              <a:t> </a:t>
            </a:r>
            <a:r>
              <a:rPr lang="en-US" altLang="en-US" sz="2400" b="1" dirty="0" smtClean="0">
                <a:solidFill>
                  <a:srgbClr val="000066"/>
                </a:solidFill>
                <a:latin typeface="Garamond" panose="02020404030301010803" pitchFamily="18" charset="0"/>
              </a:rPr>
              <a:t>    	</a:t>
            </a:r>
            <a:r>
              <a:rPr lang="en-US" altLang="en-US" sz="3200" b="1" dirty="0" smtClean="0">
                <a:solidFill>
                  <a:srgbClr val="000066"/>
                </a:solidFill>
                <a:latin typeface="Garamond" panose="02020404030301010803" pitchFamily="18" charset="0"/>
              </a:rPr>
              <a:t>00:05:5D:FE:10:0A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endParaRPr lang="en-US" altLang="en-US" sz="2400" b="1" dirty="0">
              <a:solidFill>
                <a:srgbClr val="000066"/>
              </a:solidFill>
              <a:latin typeface="Garamond" panose="02020404030301010803" pitchFamily="18" charset="0"/>
            </a:endParaRPr>
          </a:p>
          <a:p>
            <a:r>
              <a:rPr lang="en-US" altLang="en-US" sz="2400" b="1" dirty="0">
                <a:solidFill>
                  <a:srgbClr val="000066"/>
                </a:solidFill>
                <a:latin typeface="Garamond" panose="02020404030301010803" pitchFamily="18" charset="0"/>
              </a:rPr>
              <a:t>The first 3 bytes identify a vendor (also called prefix) and the last 3 bytes are unique for every host or device  </a:t>
            </a:r>
          </a:p>
          <a:p>
            <a:endParaRPr lang="en-US" sz="2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373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b="1" dirty="0">
                <a:solidFill>
                  <a:srgbClr val="E4005C"/>
                </a:solidFill>
              </a:rPr>
              <a:t>Ethernet Frame Structure</a:t>
            </a:r>
            <a:endParaRPr lang="en-US" dirty="0"/>
          </a:p>
        </p:txBody>
      </p:sp>
      <p:pic>
        <p:nvPicPr>
          <p:cNvPr id="1026" name="Picture 2" descr="D:\S6 CS\mod2\Ethernet-Frame-Format-IEEE-802.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31502"/>
            <a:ext cx="7620000" cy="2833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438400" y="2971800"/>
            <a:ext cx="3276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27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458200" cy="6858000"/>
          </a:xfrm>
        </p:spPr>
        <p:txBody>
          <a:bodyPr>
            <a:normAutofit/>
          </a:bodyPr>
          <a:lstStyle/>
          <a:p>
            <a:r>
              <a:rPr lang="en-US" altLang="en-US" sz="2800" b="1" dirty="0">
                <a:solidFill>
                  <a:srgbClr val="000066"/>
                </a:solidFill>
                <a:latin typeface="Garamond" panose="02020404030301010803" pitchFamily="18" charset="0"/>
              </a:rPr>
              <a:t>Preamble: </a:t>
            </a:r>
          </a:p>
          <a:p>
            <a:pPr lvl="1"/>
            <a:r>
              <a:rPr lang="en-US" altLang="en-US" sz="2400" dirty="0">
                <a:latin typeface="Garamond" panose="02020404030301010803" pitchFamily="18" charset="0"/>
              </a:rPr>
              <a:t>7 bytes with pattern </a:t>
            </a:r>
            <a:r>
              <a:rPr lang="en-US" altLang="en-US" sz="2400" dirty="0" smtClean="0">
                <a:latin typeface="Garamond" panose="02020404030301010803" pitchFamily="18" charset="0"/>
              </a:rPr>
              <a:t>10101010</a:t>
            </a:r>
          </a:p>
          <a:p>
            <a:pPr lvl="1"/>
            <a:r>
              <a:rPr lang="en-US" sz="2400" dirty="0">
                <a:latin typeface="Garamond" panose="02020404030301010803" pitchFamily="18" charset="0"/>
              </a:rPr>
              <a:t>indicates starting of the frame and allow sender and receiver to establish bit synchronization</a:t>
            </a:r>
            <a:r>
              <a:rPr lang="en-US" sz="2400" dirty="0" smtClean="0">
                <a:latin typeface="Garamond" panose="02020404030301010803" pitchFamily="18" charset="0"/>
              </a:rPr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2400" dirty="0">
              <a:latin typeface="Garamond" panose="02020404030301010803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400" dirty="0" smtClean="0">
              <a:latin typeface="Garamond" panose="02020404030301010803" pitchFamily="18" charset="0"/>
            </a:endParaRPr>
          </a:p>
          <a:p>
            <a:pPr marL="411480" lvl="1" indent="0">
              <a:buNone/>
            </a:pPr>
            <a:r>
              <a:rPr lang="en-US" sz="2400" b="1" dirty="0" smtClean="0">
                <a:latin typeface="Garamond" panose="02020404030301010803" pitchFamily="18" charset="0"/>
              </a:rPr>
              <a:t>SFD</a:t>
            </a:r>
          </a:p>
          <a:p>
            <a:pPr lvl="1"/>
            <a:r>
              <a:rPr lang="en-US" sz="2400" dirty="0" smtClean="0">
                <a:latin typeface="Garamond" panose="02020404030301010803" pitchFamily="18" charset="0"/>
              </a:rPr>
              <a:t>Start Frame Delimiter</a:t>
            </a:r>
          </a:p>
          <a:p>
            <a:pPr lvl="1"/>
            <a:r>
              <a:rPr lang="en-US" sz="2400" dirty="0" smtClean="0">
                <a:latin typeface="Garamond" panose="02020404030301010803" pitchFamily="18" charset="0"/>
              </a:rPr>
              <a:t>Signals the beginning of the frame</a:t>
            </a:r>
          </a:p>
          <a:p>
            <a:pPr lvl="1"/>
            <a:r>
              <a:rPr lang="en-US" sz="2400" dirty="0" smtClean="0">
                <a:latin typeface="Garamond" panose="02020404030301010803" pitchFamily="18" charset="0"/>
              </a:rPr>
              <a:t>10101011</a:t>
            </a:r>
          </a:p>
          <a:p>
            <a:pPr lvl="1"/>
            <a:r>
              <a:rPr lang="en-US" sz="2400" dirty="0" smtClean="0">
                <a:latin typeface="Garamond" panose="02020404030301010803" pitchFamily="18" charset="0"/>
              </a:rPr>
              <a:t>Alerts the receiver that the next field is the destination address</a:t>
            </a:r>
          </a:p>
          <a:p>
            <a:pPr lvl="1"/>
            <a:endParaRPr lang="en-US" sz="2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461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458200" cy="68580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  Destination </a:t>
            </a:r>
            <a:r>
              <a:rPr lang="en-US" sz="2400" b="1" dirty="0"/>
              <a:t>Address –</a:t>
            </a:r>
            <a:r>
              <a:rPr lang="en-US" sz="2400" dirty="0"/>
              <a:t> </a:t>
            </a:r>
            <a:endParaRPr lang="en-US" sz="2400" dirty="0" smtClean="0"/>
          </a:p>
          <a:p>
            <a:pPr lvl="1"/>
            <a:r>
              <a:rPr lang="en-US" sz="2400" dirty="0" smtClean="0"/>
              <a:t>This </a:t>
            </a:r>
            <a:r>
              <a:rPr lang="en-US" sz="2400" dirty="0"/>
              <a:t>is 6-Byte field which contains the MAC address of machine for which data is destined</a:t>
            </a:r>
            <a:r>
              <a:rPr lang="en-US" sz="2400" dirty="0" smtClean="0"/>
              <a:t>.</a:t>
            </a:r>
          </a:p>
          <a:p>
            <a:pPr lvl="1"/>
            <a:endParaRPr lang="en-US" sz="2400" dirty="0"/>
          </a:p>
          <a:p>
            <a:pPr lvl="1"/>
            <a:r>
              <a:rPr lang="en-US" sz="2400" b="1" dirty="0" smtClean="0"/>
              <a:t>Source </a:t>
            </a:r>
            <a:r>
              <a:rPr lang="en-US" sz="2400" b="1" dirty="0"/>
              <a:t>Address –</a:t>
            </a:r>
            <a:r>
              <a:rPr lang="en-US" sz="2400" dirty="0"/>
              <a:t> This is a 6-Byte field which contains the MAC address of source machine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As Source Address is always an individual address (Unicast), the least significant bit of first byte is always 0</a:t>
            </a:r>
            <a:r>
              <a:rPr lang="en-US" sz="2400" dirty="0" smtClean="0"/>
              <a:t>.</a:t>
            </a:r>
          </a:p>
          <a:p>
            <a:pPr lvl="1"/>
            <a:endParaRPr lang="en-US" sz="2400" dirty="0"/>
          </a:p>
          <a:p>
            <a:pPr lvl="1"/>
            <a:r>
              <a:rPr lang="en-US" sz="2400" b="1" dirty="0" smtClean="0"/>
              <a:t>Length </a:t>
            </a:r>
            <a:r>
              <a:rPr lang="en-US" sz="2400" b="1" dirty="0"/>
              <a:t>– </a:t>
            </a:r>
            <a:r>
              <a:rPr lang="en-US" sz="2400" dirty="0"/>
              <a:t>Length is a 2-Byte field, which indicates the length of entire Ethernet frame. </a:t>
            </a:r>
            <a:endParaRPr lang="en-US" sz="2400" dirty="0" smtClean="0"/>
          </a:p>
          <a:p>
            <a:pPr lvl="2"/>
            <a:r>
              <a:rPr lang="en-US" sz="2400" dirty="0"/>
              <a:t>This 16-bit field can hold the length value between 0 to 65534, </a:t>
            </a:r>
            <a:endParaRPr lang="en-US" sz="2400" dirty="0" smtClean="0"/>
          </a:p>
          <a:p>
            <a:pPr lvl="2"/>
            <a:r>
              <a:rPr lang="en-US" sz="2400" dirty="0" smtClean="0"/>
              <a:t> </a:t>
            </a:r>
            <a:r>
              <a:rPr lang="en-US" sz="2400" dirty="0"/>
              <a:t>length cannot be larger than 1500 because of some own limitations of Ethernet.</a:t>
            </a:r>
          </a:p>
        </p:txBody>
      </p:sp>
    </p:spTree>
    <p:extLst>
      <p:ext uri="{BB962C8B-B14F-4D97-AF65-F5344CB8AC3E}">
        <p14:creationId xmlns:p14="http://schemas.microsoft.com/office/powerpoint/2010/main" val="3751367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458200" cy="6858000"/>
          </a:xfrm>
        </p:spPr>
        <p:txBody>
          <a:bodyPr>
            <a:normAutofit lnSpcReduction="10000"/>
          </a:bodyPr>
          <a:lstStyle/>
          <a:p>
            <a:r>
              <a:rPr lang="en-US" sz="2800" b="1" dirty="0"/>
              <a:t>Data –</a:t>
            </a:r>
            <a:r>
              <a:rPr lang="en-US" sz="2800" dirty="0"/>
              <a:t> </a:t>
            </a:r>
            <a:endParaRPr lang="en-US" sz="2800" dirty="0" smtClean="0"/>
          </a:p>
          <a:p>
            <a:pPr lvl="1"/>
            <a:r>
              <a:rPr lang="en-US" sz="2400" dirty="0" smtClean="0"/>
              <a:t>This </a:t>
            </a:r>
            <a:r>
              <a:rPr lang="en-US" sz="2400" dirty="0"/>
              <a:t>is the place where actual data is inserted, also known as </a:t>
            </a:r>
            <a:r>
              <a:rPr lang="en-US" sz="2400" b="1" dirty="0"/>
              <a:t>Payload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This field carries data encapsulated from the upper layer protocol.</a:t>
            </a:r>
          </a:p>
          <a:p>
            <a:pPr lvl="1"/>
            <a:r>
              <a:rPr lang="en-US" sz="2400" b="1" dirty="0" smtClean="0"/>
              <a:t>Minimum of 46  and maximum of 1500 bytes.</a:t>
            </a:r>
          </a:p>
          <a:p>
            <a:pPr lvl="1"/>
            <a:endParaRPr lang="en-US" sz="2400" b="1" dirty="0"/>
          </a:p>
          <a:p>
            <a:pPr lvl="1"/>
            <a:endParaRPr lang="en-US" sz="2400" b="1" dirty="0" smtClean="0"/>
          </a:p>
          <a:p>
            <a:pPr marL="411480" lvl="1" indent="0">
              <a:buNone/>
            </a:pPr>
            <a:r>
              <a:rPr lang="en-US" sz="2800" b="1" dirty="0"/>
              <a:t>Cyclic Redundancy Check (CRC)</a:t>
            </a:r>
            <a:r>
              <a:rPr lang="en-US" sz="2400" b="1" dirty="0"/>
              <a:t> </a:t>
            </a:r>
            <a:endParaRPr lang="en-US" sz="2400" b="1" dirty="0" smtClean="0"/>
          </a:p>
          <a:p>
            <a:pPr lvl="1"/>
            <a:r>
              <a:rPr lang="en-US" sz="2400" b="1" dirty="0"/>
              <a:t>	</a:t>
            </a:r>
            <a:r>
              <a:rPr lang="en-US" sz="2400" dirty="0" smtClean="0"/>
              <a:t>error detection information</a:t>
            </a:r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Note </a:t>
            </a:r>
            <a:r>
              <a:rPr lang="en-US" sz="2400" dirty="0">
                <a:solidFill>
                  <a:srgbClr val="0070C0"/>
                </a:solidFill>
                <a:latin typeface="Comic Sans MS" panose="030F0702030302020204" pitchFamily="66" charset="0"/>
              </a:rPr>
              <a:t>– Size of frame of Ethernet IEEE 802.3 varies 64 bytes to 1518 bytes including data length (46 to 1500 bytes).</a:t>
            </a:r>
          </a:p>
        </p:txBody>
      </p:sp>
    </p:spTree>
    <p:extLst>
      <p:ext uri="{BB962C8B-B14F-4D97-AF65-F5344CB8AC3E}">
        <p14:creationId xmlns:p14="http://schemas.microsoft.com/office/powerpoint/2010/main" val="832143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Souparnika pc\Desktop\Untitle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89322"/>
            <a:ext cx="7620000" cy="382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8811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108</TotalTime>
  <Words>297</Words>
  <Application>Microsoft Office PowerPoint</Application>
  <PresentationFormat>On-screen Show (4:3)</PresentationFormat>
  <Paragraphs>74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Adjacency</vt:lpstr>
      <vt:lpstr>IEEE standards</vt:lpstr>
      <vt:lpstr>PowerPoint Presentation</vt:lpstr>
      <vt:lpstr>Ethernet 802.3</vt:lpstr>
      <vt:lpstr>Ethernet Address</vt:lpstr>
      <vt:lpstr>Ethernet Frame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Token Bus (IEEE 802.4) </vt:lpstr>
      <vt:lpstr>PowerPoint Presentation</vt:lpstr>
      <vt:lpstr>Frame Format: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IEEE 802.3 Ethernet</dc:title>
  <dc:creator>Windows User</dc:creator>
  <cp:lastModifiedBy>Windows User</cp:lastModifiedBy>
  <cp:revision>31</cp:revision>
  <dcterms:created xsi:type="dcterms:W3CDTF">2020-02-18T04:22:29Z</dcterms:created>
  <dcterms:modified xsi:type="dcterms:W3CDTF">2020-02-19T02:21:50Z</dcterms:modified>
</cp:coreProperties>
</file>