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2/25/2025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2/25/2025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Harikrishnangv/steganography.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a:t>
            </a:r>
            <a:r>
              <a:rPr lang="en-US" sz="2000" b="1" dirty="0" err="1">
                <a:solidFill>
                  <a:schemeClr val="accent1">
                    <a:lumMod val="75000"/>
                  </a:schemeClr>
                </a:solidFill>
                <a:latin typeface="Arial"/>
                <a:cs typeface="Arial"/>
              </a:rPr>
              <a:t>Harikrishnan</a:t>
            </a:r>
            <a:r>
              <a:rPr lang="en-US" sz="2000" b="1" dirty="0">
                <a:solidFill>
                  <a:schemeClr val="accent1">
                    <a:lumMod val="75000"/>
                  </a:schemeClr>
                </a:solidFill>
                <a:latin typeface="Arial"/>
                <a:cs typeface="Arial"/>
              </a:rPr>
              <a:t> G V</a:t>
            </a:r>
          </a:p>
          <a:p>
            <a:r>
              <a:rPr lang="en-US" sz="2000" b="1" dirty="0">
                <a:solidFill>
                  <a:schemeClr val="accent1">
                    <a:lumMod val="75000"/>
                  </a:schemeClr>
                </a:solidFill>
                <a:latin typeface="Arial"/>
                <a:cs typeface="Arial"/>
              </a:rPr>
              <a:t>College Name  : RVS Technical Campus Coimbatore</a:t>
            </a:r>
          </a:p>
          <a:p>
            <a:r>
              <a:rPr lang="en-US" sz="2000" b="1" dirty="0">
                <a:solidFill>
                  <a:schemeClr val="accent1">
                    <a:lumMod val="75000"/>
                  </a:schemeClr>
                </a:solidFill>
                <a:latin typeface="Arial"/>
                <a:cs typeface="Arial"/>
              </a:rPr>
              <a:t>Department      : BE. Computer Science Engineering</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432000" indent="-324000">
              <a:spcBef>
                <a:spcPts val="1417"/>
              </a:spcBef>
              <a:buClr>
                <a:srgbClr val="000000"/>
              </a:buClr>
              <a:buSzPct val="45000"/>
              <a:buFont typeface="Wingdings" charset="2"/>
              <a:buChar char=""/>
            </a:pPr>
            <a:r>
              <a:rPr lang="en-US" sz="1700" b="0" strike="noStrike" spc="-1" dirty="0">
                <a:solidFill>
                  <a:srgbClr val="404040"/>
                </a:solidFill>
                <a:latin typeface="Franklin Gothic Book"/>
              </a:rPr>
              <a:t>🖥️ Graphical User Interface (GUI) – Develop a user-friendly GUI to make embedding and extracting messages easier.</a:t>
            </a:r>
          </a:p>
          <a:p>
            <a:pPr marL="432000" indent="-324000">
              <a:spcBef>
                <a:spcPts val="1417"/>
              </a:spcBef>
              <a:buClr>
                <a:srgbClr val="000000"/>
              </a:buClr>
              <a:buSzPct val="45000"/>
              <a:buFont typeface="Wingdings" charset="2"/>
              <a:buChar char=""/>
            </a:pPr>
            <a:r>
              <a:rPr lang="en-US" sz="1700" b="0" strike="noStrike" spc="-1" dirty="0">
                <a:solidFill>
                  <a:srgbClr val="404040"/>
                </a:solidFill>
                <a:latin typeface="Franklin Gothic Book"/>
              </a:rPr>
              <a:t>📂 Drag and Drop Support – Allow users to select images and messages through a simple drag-and-drop interface.</a:t>
            </a:r>
          </a:p>
          <a:p>
            <a:pPr marL="432000" indent="-324000">
              <a:spcBef>
                <a:spcPts val="1417"/>
              </a:spcBef>
              <a:buClr>
                <a:srgbClr val="000000"/>
              </a:buClr>
              <a:buSzPct val="45000"/>
              <a:buFont typeface="Wingdings" charset="2"/>
              <a:buChar char=""/>
            </a:pPr>
            <a:r>
              <a:rPr lang="en-US" sz="1700" b="0" strike="noStrike" spc="-1" dirty="0">
                <a:solidFill>
                  <a:srgbClr val="404040"/>
                </a:solidFill>
                <a:latin typeface="Franklin Gothic Book"/>
              </a:rPr>
              <a:t>🛠️ Customization Options – Provide settings for users to adjust the encoding method and choose different bit depths.</a:t>
            </a:r>
          </a:p>
          <a:p>
            <a:pPr marL="432000" indent="-324000">
              <a:spcBef>
                <a:spcPts val="1417"/>
              </a:spcBef>
              <a:buClr>
                <a:srgbClr val="000000"/>
              </a:buClr>
              <a:buSzPct val="45000"/>
              <a:buFont typeface="Wingdings" charset="2"/>
              <a:buChar char=""/>
            </a:pPr>
            <a:r>
              <a:rPr lang="en-US" sz="1700" b="0" strike="noStrike" spc="-1" dirty="0">
                <a:solidFill>
                  <a:srgbClr val="404040"/>
                </a:solidFill>
                <a:latin typeface="Franklin Gothic Book"/>
              </a:rPr>
              <a:t>📊 Real-time Preview – Show a preview of the image before and after steganography is applied.</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85000" lnSpcReduction="10000"/>
          </a:bodyPr>
          <a:lstStyle/>
          <a:p>
            <a:r>
              <a:rPr lang="en-US" sz="3200" dirty="0"/>
              <a:t>The objective of this project is to develop a method for securely hiding sensitive data within digital images using steganography, with an emphasis on encryption and decryption. The primary goals are to embed secret information within an image without noticeably altering its appearance and to reliably extract and decrypt the hidden data when needed. By using encryption techniques in conjunction with steganography, the hidden data will be protected against unauthorized access and tampering. A practical application of this project is securely transmitting confidential information over the internet by embedding it within images, thereby reducing the risk of interception and unauthorized access.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81000" y="1232452"/>
            <a:ext cx="11613485" cy="5563973"/>
          </a:xfrm>
        </p:spPr>
        <p:txBody>
          <a:bodyPr vert="horz" lIns="91440" tIns="45720" rIns="91440" bIns="45720" rtlCol="0" anchor="ctr">
            <a:noAutofit/>
          </a:bodyPr>
          <a:lstStyle/>
          <a:p>
            <a:r>
              <a:rPr lang="en-US" b="1" dirty="0"/>
              <a:t>Platform</a:t>
            </a:r>
          </a:p>
          <a:p>
            <a:pPr>
              <a:buFont typeface="Arial" panose="020B0604020202020204" pitchFamily="34" charset="0"/>
              <a:buChar char="•"/>
            </a:pPr>
            <a:r>
              <a:rPr lang="en-US" b="1" dirty="0"/>
              <a:t>Windows11</a:t>
            </a:r>
            <a:r>
              <a:rPr lang="en-US" dirty="0"/>
              <a:t>: The code is written to run on the Windows operating system.</a:t>
            </a:r>
          </a:p>
          <a:p>
            <a:r>
              <a:rPr lang="en-US" b="1" dirty="0"/>
              <a:t>Python Programming Language</a:t>
            </a:r>
          </a:p>
          <a:p>
            <a:pPr>
              <a:buFont typeface="Arial" panose="020B0604020202020204" pitchFamily="34" charset="0"/>
              <a:buChar char="•"/>
            </a:pPr>
            <a:r>
              <a:rPr lang="en-US" dirty="0"/>
              <a:t>Used for writing the code.</a:t>
            </a:r>
          </a:p>
          <a:p>
            <a:r>
              <a:rPr lang="en-US" b="1" dirty="0"/>
              <a:t>OpenCV Library</a:t>
            </a:r>
          </a:p>
          <a:p>
            <a:pPr>
              <a:buFont typeface="Arial" panose="020B0604020202020204" pitchFamily="34" charset="0"/>
              <a:buChar char="•"/>
            </a:pPr>
            <a:r>
              <a:rPr lang="en-US" dirty="0"/>
              <a:t>Used for reading and writing images.</a:t>
            </a:r>
          </a:p>
          <a:p>
            <a:r>
              <a:rPr lang="en-US" b="1" dirty="0"/>
              <a:t>Dictionaries</a:t>
            </a:r>
          </a:p>
          <a:p>
            <a:pPr>
              <a:buFont typeface="Arial" panose="020B0604020202020204" pitchFamily="34" charset="0"/>
              <a:buChar char="•"/>
            </a:pPr>
            <a:r>
              <a:rPr lang="en-US" dirty="0"/>
              <a:t>Convert characters to numbers and back.</a:t>
            </a:r>
          </a:p>
          <a:p>
            <a:r>
              <a:rPr lang="en-US" b="1" dirty="0"/>
              <a:t>Steganography Technique</a:t>
            </a:r>
          </a:p>
          <a:p>
            <a:pPr>
              <a:buFont typeface="Arial" panose="020B0604020202020204" pitchFamily="34" charset="0"/>
              <a:buChar char="•"/>
            </a:pPr>
            <a:r>
              <a:rPr lang="en-US" dirty="0"/>
              <a:t>Hide data inside image pixels.</a:t>
            </a:r>
          </a:p>
          <a:p>
            <a:r>
              <a:rPr lang="en-US" b="1" dirty="0"/>
              <a:t>Encryption</a:t>
            </a:r>
          </a:p>
          <a:p>
            <a:pPr>
              <a:buFont typeface="Arial" panose="020B0604020202020204" pitchFamily="34" charset="0"/>
              <a:buChar char="•"/>
            </a:pPr>
            <a:r>
              <a:rPr lang="en-US" dirty="0"/>
              <a:t>Protects hidden data with a passcode.</a:t>
            </a:r>
          </a:p>
          <a:p>
            <a:r>
              <a:rPr lang="en-US" b="1" dirty="0"/>
              <a:t>User Input</a:t>
            </a:r>
          </a:p>
          <a:p>
            <a:pPr>
              <a:buFont typeface="Arial" panose="020B0604020202020204" pitchFamily="34" charset="0"/>
              <a:buChar char="•"/>
            </a:pPr>
            <a:r>
              <a:rPr lang="en-US" dirty="0"/>
              <a:t>Enter secret message and passcode.</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92500"/>
          </a:bodyPr>
          <a:lstStyle/>
          <a:p>
            <a:pPr>
              <a:buFont typeface="Wingdings" panose="05000000000000000000" pitchFamily="2" charset="2"/>
              <a:buChar char="q"/>
            </a:pPr>
            <a:r>
              <a:rPr lang="en-US" sz="2000" b="1" dirty="0"/>
              <a:t>Combination of Steganography and Encryption:</a:t>
            </a:r>
          </a:p>
          <a:p>
            <a:pPr>
              <a:buFont typeface="Courier New" panose="02070309020205020404" pitchFamily="49" charset="0"/>
              <a:buChar char="o"/>
            </a:pPr>
            <a:r>
              <a:rPr lang="en-US" sz="2000" dirty="0"/>
              <a:t>Integrates both techniques to securely hide and protect data within images.</a:t>
            </a:r>
          </a:p>
          <a:p>
            <a:pPr>
              <a:buFont typeface="Wingdings" panose="05000000000000000000" pitchFamily="2" charset="2"/>
              <a:buChar char="q"/>
            </a:pPr>
            <a:r>
              <a:rPr lang="en-US" sz="2000" b="1" dirty="0"/>
              <a:t> User-Friendly Interaction:</a:t>
            </a:r>
          </a:p>
          <a:p>
            <a:pPr>
              <a:buFont typeface="Courier New" panose="02070309020205020404" pitchFamily="49" charset="0"/>
              <a:buChar char="o"/>
            </a:pPr>
            <a:r>
              <a:rPr lang="en-US" sz="2000" dirty="0"/>
              <a:t>Simple and interactive user input for entering secret messages and passcodes.</a:t>
            </a:r>
          </a:p>
          <a:p>
            <a:pPr>
              <a:buFont typeface="Wingdings" panose="05000000000000000000" pitchFamily="2" charset="2"/>
              <a:buChar char="q"/>
            </a:pPr>
            <a:r>
              <a:rPr lang="en-US" sz="2000" b="1" dirty="0"/>
              <a:t>Maintained Image Quality:</a:t>
            </a:r>
          </a:p>
          <a:p>
            <a:pPr>
              <a:buFont typeface="Courier New" panose="02070309020205020404" pitchFamily="49" charset="0"/>
              <a:buChar char="o"/>
            </a:pPr>
            <a:r>
              <a:rPr lang="en-US" sz="2000" dirty="0"/>
              <a:t>Secret data is embedded without noticeably altering the image's appearance, preserving its quality.</a:t>
            </a:r>
          </a:p>
          <a:p>
            <a:pPr>
              <a:buFont typeface="Wingdings" panose="05000000000000000000" pitchFamily="2" charset="2"/>
              <a:buChar char="q"/>
            </a:pPr>
            <a:r>
              <a:rPr lang="en-US" sz="2000" b="1" dirty="0"/>
              <a:t>Robust Security:</a:t>
            </a:r>
          </a:p>
          <a:p>
            <a:pPr>
              <a:buFont typeface="Courier New" panose="02070309020205020404" pitchFamily="49" charset="0"/>
              <a:buChar char="o"/>
            </a:pPr>
            <a:r>
              <a:rPr lang="en-US" sz="2000" dirty="0"/>
              <a:t>Hidden data is encrypted and requires a passcode for decryption, ensuring authorized access only.</a:t>
            </a:r>
          </a:p>
          <a:p>
            <a:pPr>
              <a:buFont typeface="Wingdings" panose="05000000000000000000" pitchFamily="2" charset="2"/>
              <a:buChar char="q"/>
            </a:pPr>
            <a:r>
              <a:rPr lang="en-US" sz="2000" b="1" dirty="0"/>
              <a:t>Efficient Implementation:</a:t>
            </a:r>
          </a:p>
          <a:p>
            <a:pPr>
              <a:buFont typeface="Courier New" panose="02070309020205020404" pitchFamily="49" charset="0"/>
              <a:buChar char="o"/>
            </a:pPr>
            <a:r>
              <a:rPr lang="en-US" sz="2000" dirty="0"/>
              <a:t>Uses Python and OpenCV for efficient image processing and manipulation.</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4" name="TextShape 2">
            <a:extLst>
              <a:ext uri="{FF2B5EF4-FFF2-40B4-BE49-F238E27FC236}">
                <a16:creationId xmlns:a16="http://schemas.microsoft.com/office/drawing/2014/main" id="{C8996037-630D-1F09-09CD-4BD1EDC0C33D}"/>
              </a:ext>
            </a:extLst>
          </p:cNvPr>
          <p:cNvSpPr txBox="1">
            <a:spLocks noGrp="1"/>
          </p:cNvSpPr>
          <p:nvPr>
            <p:ph idx="1"/>
          </p:nvPr>
        </p:nvSpPr>
        <p:spPr>
          <a:xfrm>
            <a:off x="581025" y="1301750"/>
            <a:ext cx="11029950" cy="4673600"/>
          </a:xfrm>
          <a:prstGeom prst="rect">
            <a:avLst/>
          </a:prstGeom>
          <a:noFill/>
          <a:ln>
            <a:noFill/>
          </a:ln>
        </p:spPr>
        <p:txBody>
          <a:bodyPr anchor="ctr">
            <a:noAutofit/>
          </a:bodyPr>
          <a:lstStyle/>
          <a:p>
            <a:pPr marL="0" indent="0">
              <a:lnSpc>
                <a:spcPct val="110000"/>
              </a:lnSpc>
              <a:spcBef>
                <a:spcPts val="340"/>
              </a:spcBef>
              <a:spcAft>
                <a:spcPts val="601"/>
              </a:spcAft>
              <a:buNone/>
            </a:pPr>
            <a:r>
              <a:rPr lang="en-IN" sz="1700" b="0" strike="noStrike" spc="-1" dirty="0">
                <a:solidFill>
                  <a:srgbClr val="404040"/>
                </a:solidFill>
                <a:latin typeface="Franklin Gothic Book"/>
              </a:rPr>
              <a:t>1️⃣ </a:t>
            </a:r>
            <a:r>
              <a:rPr lang="en-IN" sz="1700" b="1" strike="noStrike" spc="-1" dirty="0">
                <a:solidFill>
                  <a:srgbClr val="404040"/>
                </a:solidFill>
                <a:latin typeface="Franklin Gothic Book"/>
              </a:rPr>
              <a:t>Cybersecurity Professionals</a:t>
            </a:r>
            <a:r>
              <a:rPr lang="en-IN" sz="1700" b="0" strike="noStrike" spc="-1" dirty="0">
                <a:solidFill>
                  <a:srgbClr val="404040"/>
                </a:solidFill>
                <a:latin typeface="Franklin Gothic Book"/>
              </a:rPr>
              <a:t> – Use steganography for secure data transmission and covert communication.</a:t>
            </a:r>
            <a:endParaRPr lang="en-US" sz="1700" b="0" strike="noStrike" spc="-1" dirty="0">
              <a:solidFill>
                <a:srgbClr val="404040"/>
              </a:solidFill>
              <a:latin typeface="Franklin Gothic Book"/>
            </a:endParaRPr>
          </a:p>
          <a:p>
            <a:pPr>
              <a:lnSpc>
                <a:spcPct val="110000"/>
              </a:lnSpc>
              <a:spcBef>
                <a:spcPts val="340"/>
              </a:spcBef>
              <a:spcAft>
                <a:spcPts val="601"/>
              </a:spcAft>
            </a:pPr>
            <a:endParaRPr lang="en-US" sz="1700" b="0" strike="noStrike" spc="-1" dirty="0">
              <a:solidFill>
                <a:srgbClr val="404040"/>
              </a:solidFill>
              <a:latin typeface="Franklin Gothic Book"/>
            </a:endParaRPr>
          </a:p>
          <a:p>
            <a:pPr marL="0" indent="0">
              <a:lnSpc>
                <a:spcPct val="110000"/>
              </a:lnSpc>
              <a:spcBef>
                <a:spcPts val="340"/>
              </a:spcBef>
              <a:spcAft>
                <a:spcPts val="601"/>
              </a:spcAft>
              <a:buNone/>
            </a:pPr>
            <a:r>
              <a:rPr lang="en-IN" sz="1700" b="0" strike="noStrike" spc="-1" dirty="0">
                <a:solidFill>
                  <a:srgbClr val="404040"/>
                </a:solidFill>
                <a:latin typeface="Franklin Gothic Book"/>
              </a:rPr>
              <a:t>2️⃣ </a:t>
            </a:r>
            <a:r>
              <a:rPr lang="en-IN" sz="1700" b="1" strike="noStrike" spc="-1" dirty="0">
                <a:solidFill>
                  <a:srgbClr val="404040"/>
                </a:solidFill>
                <a:latin typeface="Franklin Gothic Book"/>
              </a:rPr>
              <a:t>Forensic Experts</a:t>
            </a:r>
            <a:r>
              <a:rPr lang="en-IN" sz="1700" b="0" strike="noStrike" spc="-1" dirty="0">
                <a:solidFill>
                  <a:srgbClr val="404040"/>
                </a:solidFill>
                <a:latin typeface="Franklin Gothic Book"/>
              </a:rPr>
              <a:t> – Extract hidden information from images for digital investigations.</a:t>
            </a:r>
            <a:endParaRPr lang="en-US" sz="1700" b="0" strike="noStrike" spc="-1" dirty="0">
              <a:solidFill>
                <a:srgbClr val="404040"/>
              </a:solidFill>
              <a:latin typeface="Franklin Gothic Book"/>
            </a:endParaRPr>
          </a:p>
          <a:p>
            <a:pPr>
              <a:lnSpc>
                <a:spcPct val="110000"/>
              </a:lnSpc>
              <a:spcBef>
                <a:spcPts val="340"/>
              </a:spcBef>
              <a:spcAft>
                <a:spcPts val="601"/>
              </a:spcAft>
            </a:pPr>
            <a:endParaRPr lang="en-US" sz="1700" b="0" strike="noStrike" spc="-1" dirty="0">
              <a:solidFill>
                <a:srgbClr val="404040"/>
              </a:solidFill>
              <a:latin typeface="Franklin Gothic Book"/>
            </a:endParaRPr>
          </a:p>
          <a:p>
            <a:pPr marL="0" indent="0">
              <a:lnSpc>
                <a:spcPct val="110000"/>
              </a:lnSpc>
              <a:spcBef>
                <a:spcPts val="340"/>
              </a:spcBef>
              <a:spcAft>
                <a:spcPts val="601"/>
              </a:spcAft>
              <a:buNone/>
            </a:pPr>
            <a:r>
              <a:rPr lang="en-IN" sz="1700" b="0" strike="noStrike" spc="-1" dirty="0">
                <a:solidFill>
                  <a:srgbClr val="404040"/>
                </a:solidFill>
                <a:latin typeface="Franklin Gothic Book"/>
              </a:rPr>
              <a:t>3️⃣ </a:t>
            </a:r>
            <a:r>
              <a:rPr lang="en-IN" sz="1700" b="1" strike="noStrike" spc="-1" dirty="0">
                <a:solidFill>
                  <a:srgbClr val="404040"/>
                </a:solidFill>
                <a:latin typeface="Franklin Gothic Book"/>
              </a:rPr>
              <a:t>Government &amp; </a:t>
            </a:r>
            <a:r>
              <a:rPr lang="en-IN" sz="1700" b="1" strike="noStrike" spc="-1" dirty="0" err="1">
                <a:solidFill>
                  <a:srgbClr val="404040"/>
                </a:solidFill>
                <a:latin typeface="Franklin Gothic Book"/>
              </a:rPr>
              <a:t>Defen</a:t>
            </a:r>
            <a:r>
              <a:rPr lang="en-IN" b="1" spc="-1" dirty="0" err="1">
                <a:solidFill>
                  <a:srgbClr val="404040"/>
                </a:solidFill>
                <a:latin typeface="Franklin Gothic Book"/>
              </a:rPr>
              <a:t>s</a:t>
            </a:r>
            <a:r>
              <a:rPr lang="en-IN" sz="1700" b="1" strike="noStrike" spc="-1" dirty="0" err="1">
                <a:solidFill>
                  <a:srgbClr val="404040"/>
                </a:solidFill>
                <a:latin typeface="Franklin Gothic Book"/>
              </a:rPr>
              <a:t>e</a:t>
            </a:r>
            <a:r>
              <a:rPr lang="en-IN" sz="1700" b="1" strike="noStrike" spc="-1" dirty="0">
                <a:solidFill>
                  <a:srgbClr val="404040"/>
                </a:solidFill>
                <a:latin typeface="Franklin Gothic Book"/>
              </a:rPr>
              <a:t> Agencies</a:t>
            </a:r>
            <a:r>
              <a:rPr lang="en-IN" sz="1700" b="0" strike="noStrike" spc="-1" dirty="0">
                <a:solidFill>
                  <a:srgbClr val="404040"/>
                </a:solidFill>
                <a:latin typeface="Franklin Gothic Book"/>
              </a:rPr>
              <a:t> – Securely embed sensitive data in images for intelligence and confidential operations.</a:t>
            </a:r>
            <a:endParaRPr lang="en-US" sz="1700" b="0" strike="noStrike" spc="-1" dirty="0">
              <a:solidFill>
                <a:srgbClr val="404040"/>
              </a:solidFill>
              <a:latin typeface="Franklin Gothic Book"/>
            </a:endParaRPr>
          </a:p>
          <a:p>
            <a:pPr>
              <a:lnSpc>
                <a:spcPct val="110000"/>
              </a:lnSpc>
              <a:spcBef>
                <a:spcPts val="340"/>
              </a:spcBef>
              <a:spcAft>
                <a:spcPts val="601"/>
              </a:spcAft>
            </a:pPr>
            <a:endParaRPr lang="en-US" sz="1700" b="0" strike="noStrike" spc="-1" dirty="0">
              <a:solidFill>
                <a:srgbClr val="404040"/>
              </a:solidFill>
              <a:latin typeface="Franklin Gothic Book"/>
            </a:endParaRPr>
          </a:p>
          <a:p>
            <a:pPr marL="0" indent="0">
              <a:lnSpc>
                <a:spcPct val="110000"/>
              </a:lnSpc>
              <a:spcBef>
                <a:spcPts val="340"/>
              </a:spcBef>
              <a:spcAft>
                <a:spcPts val="601"/>
              </a:spcAft>
              <a:buNone/>
            </a:pPr>
            <a:r>
              <a:rPr lang="en-IN" sz="1700" b="0" strike="noStrike" spc="-1" dirty="0">
                <a:solidFill>
                  <a:srgbClr val="404040"/>
                </a:solidFill>
                <a:latin typeface="Franklin Gothic Book"/>
              </a:rPr>
              <a:t>4️⃣ </a:t>
            </a:r>
            <a:r>
              <a:rPr lang="en-IN" sz="1700" b="1" strike="noStrike" spc="-1" dirty="0">
                <a:solidFill>
                  <a:srgbClr val="404040"/>
                </a:solidFill>
                <a:latin typeface="Franklin Gothic Book"/>
              </a:rPr>
              <a:t>Researchers &amp; Academics</a:t>
            </a:r>
            <a:r>
              <a:rPr lang="en-IN" sz="1700" b="0" strike="noStrike" spc="-1" dirty="0">
                <a:solidFill>
                  <a:srgbClr val="404040"/>
                </a:solidFill>
                <a:latin typeface="Franklin Gothic Book"/>
              </a:rPr>
              <a:t> – Study and improve steganographic techniques for data security and cryptography.</a:t>
            </a:r>
            <a:endParaRPr lang="en-US" sz="1700" b="0" strike="noStrike" spc="-1" dirty="0">
              <a:solidFill>
                <a:srgbClr val="404040"/>
              </a:solidFill>
              <a:latin typeface="Franklin Gothic Book"/>
            </a:endParaRPr>
          </a:p>
          <a:p>
            <a:pPr marL="0" indent="0">
              <a:lnSpc>
                <a:spcPct val="110000"/>
              </a:lnSpc>
              <a:spcBef>
                <a:spcPts val="340"/>
              </a:spcBef>
              <a:spcAft>
                <a:spcPts val="601"/>
              </a:spcAft>
              <a:buNone/>
            </a:pPr>
            <a:endParaRPr lang="en-US" spc="-1" dirty="0">
              <a:solidFill>
                <a:srgbClr val="404040"/>
              </a:solidFill>
              <a:latin typeface="Franklin Gothic Book"/>
            </a:endParaRPr>
          </a:p>
          <a:p>
            <a:pPr marL="0" indent="0">
              <a:lnSpc>
                <a:spcPct val="110000"/>
              </a:lnSpc>
              <a:spcBef>
                <a:spcPts val="340"/>
              </a:spcBef>
              <a:spcAft>
                <a:spcPts val="601"/>
              </a:spcAft>
              <a:buNone/>
            </a:pPr>
            <a:r>
              <a:rPr lang="en-IN" sz="1700" b="0" strike="noStrike" spc="-1" dirty="0">
                <a:solidFill>
                  <a:srgbClr val="404040"/>
                </a:solidFill>
                <a:latin typeface="Franklin Gothic Book"/>
              </a:rPr>
              <a:t>5️⃣ </a:t>
            </a:r>
            <a:r>
              <a:rPr lang="en-IN" sz="1700" b="1" strike="noStrike" spc="-1" dirty="0">
                <a:solidFill>
                  <a:srgbClr val="404040"/>
                </a:solidFill>
                <a:latin typeface="Franklin Gothic Book"/>
              </a:rPr>
              <a:t>Privacy-Conscious Users</a:t>
            </a:r>
            <a:r>
              <a:rPr lang="en-IN" sz="1700" b="0" strike="noStrike" spc="-1" dirty="0">
                <a:solidFill>
                  <a:srgbClr val="404040"/>
                </a:solidFill>
                <a:latin typeface="Franklin Gothic Book"/>
              </a:rPr>
              <a:t> – Individuals who want to protect personal or confidential information from unauthorized access.</a:t>
            </a:r>
            <a:endParaRPr lang="en-US" sz="1700" b="0" strike="noStrike" spc="-1" dirty="0">
              <a:solidFill>
                <a:srgbClr val="404040"/>
              </a:solidFill>
              <a:latin typeface="Franklin Gothic Book"/>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9" name="Content Placeholder 8">
            <a:extLst>
              <a:ext uri="{FF2B5EF4-FFF2-40B4-BE49-F238E27FC236}">
                <a16:creationId xmlns:a16="http://schemas.microsoft.com/office/drawing/2014/main" id="{363621A6-696C-F8C1-DB07-17A627C1074D}"/>
              </a:ext>
            </a:extLst>
          </p:cNvPr>
          <p:cNvPicPr>
            <a:picLocks noGrp="1" noChangeAspect="1"/>
          </p:cNvPicPr>
          <p:nvPr>
            <p:ph idx="1"/>
          </p:nvPr>
        </p:nvPicPr>
        <p:blipFill>
          <a:blip r:embed="rId2"/>
          <a:stretch>
            <a:fillRect/>
          </a:stretch>
        </p:blipFill>
        <p:spPr>
          <a:xfrm>
            <a:off x="360331" y="1463562"/>
            <a:ext cx="3459315" cy="4809916"/>
          </a:xfrm>
        </p:spPr>
      </p:pic>
      <p:pic>
        <p:nvPicPr>
          <p:cNvPr id="13" name="Picture 12">
            <a:extLst>
              <a:ext uri="{FF2B5EF4-FFF2-40B4-BE49-F238E27FC236}">
                <a16:creationId xmlns:a16="http://schemas.microsoft.com/office/drawing/2014/main" id="{647C983A-09C3-C202-CAAF-5BE271323A66}"/>
              </a:ext>
            </a:extLst>
          </p:cNvPr>
          <p:cNvPicPr>
            <a:picLocks noChangeAspect="1"/>
          </p:cNvPicPr>
          <p:nvPr/>
        </p:nvPicPr>
        <p:blipFill>
          <a:blip r:embed="rId3"/>
          <a:stretch>
            <a:fillRect/>
          </a:stretch>
        </p:blipFill>
        <p:spPr>
          <a:xfrm>
            <a:off x="4444678" y="1463562"/>
            <a:ext cx="3302644" cy="4809916"/>
          </a:xfrm>
          <a:prstGeom prst="rect">
            <a:avLst/>
          </a:prstGeom>
        </p:spPr>
      </p:pic>
      <p:pic>
        <p:nvPicPr>
          <p:cNvPr id="15" name="Picture 14">
            <a:extLst>
              <a:ext uri="{FF2B5EF4-FFF2-40B4-BE49-F238E27FC236}">
                <a16:creationId xmlns:a16="http://schemas.microsoft.com/office/drawing/2014/main" id="{D9AE43AC-4FCB-0732-1CC9-9C9FE55F14DB}"/>
              </a:ext>
            </a:extLst>
          </p:cNvPr>
          <p:cNvPicPr>
            <a:picLocks noChangeAspect="1"/>
          </p:cNvPicPr>
          <p:nvPr/>
        </p:nvPicPr>
        <p:blipFill>
          <a:blip r:embed="rId4"/>
          <a:stretch>
            <a:fillRect/>
          </a:stretch>
        </p:blipFill>
        <p:spPr>
          <a:xfrm>
            <a:off x="8221190" y="1463562"/>
            <a:ext cx="3610479" cy="4809916"/>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dirty="0"/>
              <a:t>In this project, we successfully developed a method for securely hiding sensitive data within digital images using steganography, with an emphasis on encryption and decryption. By embedding secret messages within image pixels and encrypting them with a passcode, we ensured that the hidden data remained protected from unauthorized access and tampering. The project maintained the visual quality of the images, making the hidden data imperceptible to the human eye.</a:t>
            </a:r>
          </a:p>
          <a:p>
            <a:r>
              <a:rPr lang="en-US" dirty="0"/>
              <a:t>Through the use of Python programming, the OpenCV library, and simple user interactions, we created a user-friendly and efficient solution for secure data transmission. This project demonstrates the practical applications of steganography and encryption, providing a valuable tool for privacy enthusiasts, businesses, educators, researchers, and developers.</a:t>
            </a:r>
          </a:p>
          <a:p>
            <a:r>
              <a:rPr lang="en-US" dirty="0"/>
              <a:t>Overall, the project showcases the potential of combining steganography and encryption techniques to enhance data security in today's digital age. It serves as an excellent example of how innovative approaches can be used to protect sensitive information and maintain privacy in digital communications.</a:t>
            </a:r>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154" name="TextShape 2"/>
          <p:cNvSpPr txBox="1">
            <a:spLocks noGrp="1"/>
          </p:cNvSpPr>
          <p:nvPr>
            <p:ph idx="1"/>
          </p:nvPr>
        </p:nvSpPr>
        <p:spPr>
          <a:xfrm>
            <a:off x="581025" y="1301750"/>
            <a:ext cx="11029950" cy="4673600"/>
          </a:xfrm>
          <a:prstGeom prst="rect">
            <a:avLst/>
          </a:prstGeom>
          <a:noFill/>
          <a:ln>
            <a:noFill/>
          </a:ln>
        </p:spPr>
        <p:txBody>
          <a:bodyPr anchor="ctr">
            <a:noAutofit/>
          </a:bodyPr>
          <a:lstStyle/>
          <a:p>
            <a:pPr marL="432000" indent="-324000">
              <a:spcBef>
                <a:spcPts val="1417"/>
              </a:spcBef>
              <a:buClr>
                <a:srgbClr val="000000"/>
              </a:buClr>
              <a:buSzPct val="45000"/>
              <a:buFont typeface="Wingdings" charset="2"/>
              <a:buChar char=""/>
            </a:pPr>
            <a:r>
              <a:rPr lang="en-US" sz="1700" b="0" strike="noStrike" spc="-1">
                <a:solidFill>
                  <a:srgbClr val="A1467E"/>
                </a:solidFill>
                <a:latin typeface="Franklin Gothic Book"/>
                <a:hlinkClick r:id="rId2"/>
              </a:rPr>
              <a:t>https://github.com/Harikrishnangv/steganography.git</a:t>
            </a:r>
            <a:endParaRPr lang="en-US" sz="1700" b="0" strike="noStrike" spc="-1">
              <a:solidFill>
                <a:srgbClr val="A1467E"/>
              </a:solidFill>
              <a:latin typeface="Franklin Gothic Book"/>
            </a:endParaRPr>
          </a:p>
          <a:p>
            <a:pPr marL="432000" indent="-324000">
              <a:spcBef>
                <a:spcPts val="1417"/>
              </a:spcBef>
              <a:buClr>
                <a:srgbClr val="000000"/>
              </a:buClr>
              <a:buSzPct val="45000"/>
              <a:buFont typeface="Wingdings" charset="2"/>
              <a:buChar char=""/>
            </a:pPr>
            <a:r>
              <a:rPr lang="en-US" sz="1700" b="0" strike="noStrike" spc="-1">
                <a:solidFill>
                  <a:srgbClr val="404040"/>
                </a:solidFill>
                <a:latin typeface="Franklin Gothic Book"/>
              </a:rPr>
              <a:t>Description</a:t>
            </a:r>
            <a:r>
              <a:rPr lang="en-US" sz="1700" b="0" strike="noStrike" spc="-1" dirty="0">
                <a:solidFill>
                  <a:srgbClr val="404040"/>
                </a:solidFill>
                <a:latin typeface="Franklin Gothic Book"/>
              </a:rPr>
              <a:t>:</a:t>
            </a:r>
          </a:p>
          <a:p>
            <a:pPr marL="432000" indent="-324000">
              <a:spcBef>
                <a:spcPts val="1417"/>
              </a:spcBef>
              <a:buClr>
                <a:srgbClr val="000000"/>
              </a:buClr>
              <a:buSzPct val="45000"/>
              <a:buFont typeface="Wingdings" charset="2"/>
              <a:buChar char=""/>
            </a:pPr>
            <a:r>
              <a:rPr lang="en-US" sz="1700" b="0" strike="noStrike" spc="-1" dirty="0">
                <a:solidFill>
                  <a:srgbClr val="404040"/>
                </a:solidFill>
                <a:latin typeface="Franklin Gothic Book"/>
              </a:rPr>
              <a:t>This project implements steganography to hide and extract secret messages within images.</a:t>
            </a:r>
          </a:p>
          <a:p>
            <a:pPr marL="432000" indent="-324000">
              <a:spcBef>
                <a:spcPts val="1417"/>
              </a:spcBef>
              <a:buClr>
                <a:srgbClr val="000000"/>
              </a:buClr>
              <a:buSzPct val="45000"/>
              <a:buFont typeface="Wingdings" charset="2"/>
              <a:buChar char=""/>
            </a:pPr>
            <a:endParaRPr lang="en-US" sz="1700" b="0" strike="noStrike" spc="-1" dirty="0">
              <a:solidFill>
                <a:srgbClr val="404040"/>
              </a:solidFill>
              <a:latin typeface="Franklin Gothic Book"/>
            </a:endParaRPr>
          </a:p>
          <a:p>
            <a:pPr marL="432000" indent="-324000">
              <a:spcBef>
                <a:spcPts val="1417"/>
              </a:spcBef>
              <a:buClr>
                <a:srgbClr val="000000"/>
              </a:buClr>
              <a:buSzPct val="45000"/>
              <a:buFont typeface="Wingdings" charset="2"/>
              <a:buChar char=""/>
            </a:pPr>
            <a:r>
              <a:rPr lang="en-US" sz="1700" b="0" strike="noStrike" spc="-1" dirty="0">
                <a:solidFill>
                  <a:srgbClr val="404040"/>
                </a:solidFill>
                <a:latin typeface="Franklin Gothic Book"/>
              </a:rPr>
              <a:t>Repository Contents:</a:t>
            </a:r>
          </a:p>
          <a:p>
            <a:pPr marL="432000" indent="-324000">
              <a:spcBef>
                <a:spcPts val="1417"/>
              </a:spcBef>
              <a:buClr>
                <a:srgbClr val="000000"/>
              </a:buClr>
              <a:buSzPct val="45000"/>
              <a:buFont typeface="Wingdings" charset="2"/>
              <a:buChar char=""/>
            </a:pPr>
            <a:r>
              <a:rPr lang="en-US" sz="1700" b="0" strike="noStrike" spc="-1" dirty="0">
                <a:solidFill>
                  <a:srgbClr val="404040"/>
                </a:solidFill>
                <a:latin typeface="Franklin Gothic Book"/>
              </a:rPr>
              <a:t>📂 Source Code – Python programs for embedding and extracting hidden messages.</a:t>
            </a:r>
          </a:p>
          <a:p>
            <a:pPr marL="432000" indent="-324000">
              <a:spcBef>
                <a:spcPts val="1417"/>
              </a:spcBef>
              <a:buClr>
                <a:srgbClr val="000000"/>
              </a:buClr>
              <a:buSzPct val="45000"/>
              <a:buFont typeface="Wingdings" charset="2"/>
              <a:buChar char=""/>
            </a:pPr>
            <a:r>
              <a:rPr lang="en-US" sz="1700" b="0" strike="noStrike" spc="-1" dirty="0">
                <a:solidFill>
                  <a:srgbClr val="404040"/>
                </a:solidFill>
                <a:latin typeface="Franklin Gothic Book"/>
              </a:rPr>
              <a:t>📂 Sample Images –  images used for testing steganography.</a:t>
            </a:r>
          </a:p>
          <a:p>
            <a:pPr marL="432000" indent="-324000">
              <a:spcBef>
                <a:spcPts val="1417"/>
              </a:spcBef>
              <a:buClr>
                <a:srgbClr val="000000"/>
              </a:buClr>
              <a:buSzPct val="45000"/>
              <a:buFont typeface="Wingdings" charset="2"/>
              <a:buChar char=""/>
            </a:pPr>
            <a:r>
              <a:rPr lang="en-US" sz="1700" b="0" strike="noStrike" spc="-1" dirty="0">
                <a:solidFill>
                  <a:srgbClr val="404040"/>
                </a:solidFill>
                <a:latin typeface="Franklin Gothic Book"/>
              </a:rPr>
              <a:t>📂 Presentation – PPT slides summarizing the project.</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73</TotalTime>
  <Words>718</Words>
  <Application>Microsoft Office PowerPoint</Application>
  <PresentationFormat>Widescreen</PresentationFormat>
  <Paragraphs>75</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Courier New</vt:lpstr>
      <vt:lpstr>Franklin Gothic Book</vt:lpstr>
      <vt:lpstr>Franklin Gothic Demi</vt:lpstr>
      <vt:lpstr>Wingdings</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HARIKRISHNAN G V</cp:lastModifiedBy>
  <cp:revision>29</cp:revision>
  <dcterms:created xsi:type="dcterms:W3CDTF">2021-05-26T16:50:10Z</dcterms:created>
  <dcterms:modified xsi:type="dcterms:W3CDTF">2025-02-24T22:09:28Z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