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95B94-2D8B-47BD-A667-3D3793FC3097}" v="1" dt="2024-12-15T12:45:04.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90" d="100"/>
          <a:sy n="90" d="100"/>
        </p:scale>
        <p:origin x="398"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IKRISHNAN K" userId="fb8609f81e8438bd" providerId="LiveId" clId="{28695B94-2D8B-47BD-A667-3D3793FC3097}"/>
    <pc:docChg chg="undo custSel addSld modSld">
      <pc:chgData name="HARIKRISHNAN K" userId="fb8609f81e8438bd" providerId="LiveId" clId="{28695B94-2D8B-47BD-A667-3D3793FC3097}" dt="2024-12-15T12:45:08.856" v="197" actId="1076"/>
      <pc:docMkLst>
        <pc:docMk/>
      </pc:docMkLst>
      <pc:sldChg chg="modSp mod">
        <pc:chgData name="HARIKRISHNAN K" userId="fb8609f81e8438bd" providerId="LiveId" clId="{28695B94-2D8B-47BD-A667-3D3793FC3097}" dt="2024-12-15T12:29:21.094" v="181" actId="5793"/>
        <pc:sldMkLst>
          <pc:docMk/>
          <pc:sldMk cId="154553199" sldId="257"/>
        </pc:sldMkLst>
        <pc:spChg chg="mod">
          <ac:chgData name="HARIKRISHNAN K" userId="fb8609f81e8438bd" providerId="LiveId" clId="{28695B94-2D8B-47BD-A667-3D3793FC3097}" dt="2024-12-15T12:29:21.094" v="181" actId="5793"/>
          <ac:spMkLst>
            <pc:docMk/>
            <pc:sldMk cId="154553199" sldId="257"/>
            <ac:spMk id="3" creationId="{4E8B0776-777E-6C6C-0774-4F3F772E3641}"/>
          </ac:spMkLst>
        </pc:spChg>
      </pc:sldChg>
      <pc:sldChg chg="modSp mod">
        <pc:chgData name="HARIKRISHNAN K" userId="fb8609f81e8438bd" providerId="LiveId" clId="{28695B94-2D8B-47BD-A667-3D3793FC3097}" dt="2024-12-15T12:29:35.348" v="182" actId="1076"/>
        <pc:sldMkLst>
          <pc:docMk/>
          <pc:sldMk cId="163552924" sldId="261"/>
        </pc:sldMkLst>
        <pc:spChg chg="mod">
          <ac:chgData name="HARIKRISHNAN K" userId="fb8609f81e8438bd" providerId="LiveId" clId="{28695B94-2D8B-47BD-A667-3D3793FC3097}" dt="2024-12-15T12:29:35.348" v="182" actId="1076"/>
          <ac:spMkLst>
            <pc:docMk/>
            <pc:sldMk cId="163552924" sldId="261"/>
            <ac:spMk id="3" creationId="{14D421F1-F433-29C7-A488-EFE0DCAB19B5}"/>
          </ac:spMkLst>
        </pc:spChg>
      </pc:sldChg>
      <pc:sldChg chg="modSp mod">
        <pc:chgData name="HARIKRISHNAN K" userId="fb8609f81e8438bd" providerId="LiveId" clId="{28695B94-2D8B-47BD-A667-3D3793FC3097}" dt="2024-12-15T12:27:25.631" v="1" actId="27636"/>
        <pc:sldMkLst>
          <pc:docMk/>
          <pc:sldMk cId="2389130721" sldId="262"/>
        </pc:sldMkLst>
        <pc:spChg chg="mod">
          <ac:chgData name="HARIKRISHNAN K" userId="fb8609f81e8438bd" providerId="LiveId" clId="{28695B94-2D8B-47BD-A667-3D3793FC3097}" dt="2024-12-15T12:27:25.631" v="1" actId="27636"/>
          <ac:spMkLst>
            <pc:docMk/>
            <pc:sldMk cId="2389130721" sldId="262"/>
            <ac:spMk id="3" creationId="{C27A01EF-7260-F941-7AFF-2854E4121EA6}"/>
          </ac:spMkLst>
        </pc:spChg>
      </pc:sldChg>
      <pc:sldChg chg="addSp delSp modSp new mod">
        <pc:chgData name="HARIKRISHNAN K" userId="fb8609f81e8438bd" providerId="LiveId" clId="{28695B94-2D8B-47BD-A667-3D3793FC3097}" dt="2024-12-15T12:45:08.856" v="197" actId="1076"/>
        <pc:sldMkLst>
          <pc:docMk/>
          <pc:sldMk cId="2857034834" sldId="263"/>
        </pc:sldMkLst>
        <pc:spChg chg="mod">
          <ac:chgData name="HARIKRISHNAN K" userId="fb8609f81e8438bd" providerId="LiveId" clId="{28695B94-2D8B-47BD-A667-3D3793FC3097}" dt="2024-12-15T12:29:56.560" v="194" actId="5793"/>
          <ac:spMkLst>
            <pc:docMk/>
            <pc:sldMk cId="2857034834" sldId="263"/>
            <ac:spMk id="2" creationId="{94ACCD87-CD45-DDB0-A363-1372531DE31B}"/>
          </ac:spMkLst>
        </pc:spChg>
        <pc:spChg chg="del">
          <ac:chgData name="HARIKRISHNAN K" userId="fb8609f81e8438bd" providerId="LiveId" clId="{28695B94-2D8B-47BD-A667-3D3793FC3097}" dt="2024-12-15T12:45:04.252" v="195" actId="931"/>
          <ac:spMkLst>
            <pc:docMk/>
            <pc:sldMk cId="2857034834" sldId="263"/>
            <ac:spMk id="3" creationId="{67829AB3-8A31-D294-E3CF-F6191DA5F2E7}"/>
          </ac:spMkLst>
        </pc:spChg>
        <pc:picChg chg="add mod">
          <ac:chgData name="HARIKRISHNAN K" userId="fb8609f81e8438bd" providerId="LiveId" clId="{28695B94-2D8B-47BD-A667-3D3793FC3097}" dt="2024-12-15T12:45:08.856" v="197" actId="1076"/>
          <ac:picMkLst>
            <pc:docMk/>
            <pc:sldMk cId="2857034834" sldId="263"/>
            <ac:picMk id="5" creationId="{7E5AB759-EE72-76E0-7858-D6861E8D033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dirty="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dirty="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dirty="0"/>
              <a:pPr/>
              <a:t>12/15/2024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12/15/2024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12/15/2024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12/15/2024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dirty="0"/>
              <a:pPr/>
              <a:t>12/15/2024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12/15/2024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12/15/2024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018C-8212-9FE7-91D0-0470330F5AE8}"/>
              </a:ext>
            </a:extLst>
          </p:cNvPr>
          <p:cNvSpPr>
            <a:spLocks noGrp="1"/>
          </p:cNvSpPr>
          <p:nvPr>
            <p:ph type="ctrTitle"/>
          </p:nvPr>
        </p:nvSpPr>
        <p:spPr/>
        <p:txBody>
          <a:bodyPr/>
          <a:lstStyle/>
          <a:p>
            <a:r>
              <a:rPr lang="en-IN" dirty="0"/>
              <a:t>Smart agriculture system 2.0  </a:t>
            </a:r>
          </a:p>
        </p:txBody>
      </p:sp>
      <p:sp>
        <p:nvSpPr>
          <p:cNvPr id="3" name="Subtitle 2">
            <a:extLst>
              <a:ext uri="{FF2B5EF4-FFF2-40B4-BE49-F238E27FC236}">
                <a16:creationId xmlns:a16="http://schemas.microsoft.com/office/drawing/2014/main" id="{7951DE02-5F1B-54D0-234B-6CDB6A511135}"/>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435037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02064-EE1A-3D04-F4C8-4BBD97C17635}"/>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4E8B0776-777E-6C6C-0774-4F3F772E3641}"/>
              </a:ext>
            </a:extLst>
          </p:cNvPr>
          <p:cNvSpPr>
            <a:spLocks noGrp="1"/>
          </p:cNvSpPr>
          <p:nvPr>
            <p:ph idx="1"/>
          </p:nvPr>
        </p:nvSpPr>
        <p:spPr/>
        <p:txBody>
          <a:bodyPr/>
          <a:lstStyle/>
          <a:p>
            <a:r>
              <a:rPr lang="en-IN" dirty="0"/>
              <a:t>Abstract </a:t>
            </a:r>
          </a:p>
          <a:p>
            <a:r>
              <a:rPr lang="en-IN" dirty="0"/>
              <a:t>Components </a:t>
            </a:r>
          </a:p>
          <a:p>
            <a:r>
              <a:rPr lang="en-IN" dirty="0"/>
              <a:t>Working</a:t>
            </a:r>
          </a:p>
          <a:p>
            <a:r>
              <a:rPr lang="en-IN" dirty="0"/>
              <a:t>Functions  and working summary</a:t>
            </a:r>
          </a:p>
          <a:p>
            <a:r>
              <a:rPr lang="en-IN" dirty="0"/>
              <a:t>Diagram  </a:t>
            </a:r>
          </a:p>
          <a:p>
            <a:r>
              <a:rPr lang="en-IN" dirty="0"/>
              <a:t>Conclusion </a:t>
            </a:r>
          </a:p>
        </p:txBody>
      </p:sp>
    </p:spTree>
    <p:extLst>
      <p:ext uri="{BB962C8B-B14F-4D97-AF65-F5344CB8AC3E}">
        <p14:creationId xmlns:p14="http://schemas.microsoft.com/office/powerpoint/2010/main" val="15455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E127-06FF-3FDA-9E00-34C4D8E09292}"/>
              </a:ext>
            </a:extLst>
          </p:cNvPr>
          <p:cNvSpPr>
            <a:spLocks noGrp="1"/>
          </p:cNvSpPr>
          <p:nvPr>
            <p:ph type="title"/>
          </p:nvPr>
        </p:nvSpPr>
        <p:spPr/>
        <p:txBody>
          <a:bodyPr/>
          <a:lstStyle/>
          <a:p>
            <a:r>
              <a:rPr lang="en-IN" dirty="0"/>
              <a:t>Abstract </a:t>
            </a:r>
          </a:p>
        </p:txBody>
      </p:sp>
      <p:sp>
        <p:nvSpPr>
          <p:cNvPr id="3" name="Content Placeholder 2">
            <a:extLst>
              <a:ext uri="{FF2B5EF4-FFF2-40B4-BE49-F238E27FC236}">
                <a16:creationId xmlns:a16="http://schemas.microsoft.com/office/drawing/2014/main" id="{7DFF8FA5-71B9-B6A8-004B-27A2119575D7}"/>
              </a:ext>
            </a:extLst>
          </p:cNvPr>
          <p:cNvSpPr>
            <a:spLocks noGrp="1"/>
          </p:cNvSpPr>
          <p:nvPr>
            <p:ph idx="1"/>
          </p:nvPr>
        </p:nvSpPr>
        <p:spPr>
          <a:xfrm>
            <a:off x="580292" y="2269718"/>
            <a:ext cx="10716794" cy="3783813"/>
          </a:xfrm>
        </p:spPr>
        <p:txBody>
          <a:bodyPr>
            <a:normAutofit fontScale="77500" lnSpcReduction="20000"/>
          </a:bodyPr>
          <a:lstStyle/>
          <a:p>
            <a:r>
              <a:rPr lang="en-US" dirty="0"/>
              <a:t>The </a:t>
            </a:r>
            <a:r>
              <a:rPr lang="en-US" b="1" dirty="0"/>
              <a:t>Smart Agriculture Monitoring System</a:t>
            </a:r>
            <a:r>
              <a:rPr lang="en-US" dirty="0"/>
              <a:t> is an automated solution designed to enhance crop management and irrigation efficiency using IoT technology. This system integrates a variety of sensors, actuators, and a stepper motor mechanism to monitor and manage plant health in a linear agricultural setup.</a:t>
            </a:r>
          </a:p>
          <a:p>
            <a:r>
              <a:rPr lang="en-US" dirty="0"/>
              <a:t>The project features an </a:t>
            </a:r>
            <a:r>
              <a:rPr lang="en-US" b="1" dirty="0"/>
              <a:t>ESP32 microcontroller</a:t>
            </a:r>
            <a:r>
              <a:rPr lang="en-US" dirty="0"/>
              <a:t> as the core controller, interfacing with </a:t>
            </a:r>
            <a:r>
              <a:rPr lang="en-US" b="1" dirty="0"/>
              <a:t>moisture sensors</a:t>
            </a:r>
            <a:r>
              <a:rPr lang="en-US" dirty="0"/>
              <a:t>, a </a:t>
            </a:r>
            <a:r>
              <a:rPr lang="en-US" b="1" dirty="0"/>
              <a:t>temperature sensor</a:t>
            </a:r>
            <a:r>
              <a:rPr lang="en-US" dirty="0"/>
              <a:t>, an </a:t>
            </a:r>
            <a:r>
              <a:rPr lang="en-US" b="1" dirty="0"/>
              <a:t>ultrasonic sensor</a:t>
            </a:r>
            <a:r>
              <a:rPr lang="en-US" dirty="0"/>
              <a:t>, and a </a:t>
            </a:r>
            <a:r>
              <a:rPr lang="en-US" b="1" dirty="0"/>
              <a:t>motion sensor</a:t>
            </a:r>
            <a:r>
              <a:rPr lang="en-US" dirty="0"/>
              <a:t>. Moisture sensors are deployed for three plants arranged in a linear partition, each triggering a response when soil moisture levels drop below a predefined threshold. A </a:t>
            </a:r>
            <a:r>
              <a:rPr lang="en-US" b="1" dirty="0"/>
              <a:t> stepper motor with x axis direction </a:t>
            </a:r>
            <a:r>
              <a:rPr lang="en-US" dirty="0"/>
              <a:t>, driven by an </a:t>
            </a:r>
            <a:r>
              <a:rPr lang="en-US" b="1" dirty="0"/>
              <a:t>A4988 driver</a:t>
            </a:r>
            <a:r>
              <a:rPr lang="en-US" dirty="0"/>
              <a:t>, moves along a 400mm </a:t>
            </a:r>
            <a:r>
              <a:rPr lang="en-US" dirty="0" err="1"/>
              <a:t>ballscrew</a:t>
            </a:r>
            <a:r>
              <a:rPr lang="en-US" dirty="0"/>
              <a:t> to locate the target plant. A mini water pump is activated to spray water at the correct location, ensuring precision irrigation.</a:t>
            </a:r>
          </a:p>
          <a:p>
            <a:r>
              <a:rPr lang="en-US" dirty="0"/>
              <a:t>The ultrasonic sensor monitors the </a:t>
            </a:r>
            <a:r>
              <a:rPr lang="en-US" b="1" dirty="0"/>
              <a:t>water level in the tank</a:t>
            </a:r>
            <a:r>
              <a:rPr lang="en-US" dirty="0"/>
              <a:t>, and a </a:t>
            </a:r>
            <a:r>
              <a:rPr lang="en-US" b="1" dirty="0"/>
              <a:t>buzzer alarm</a:t>
            </a:r>
            <a:r>
              <a:rPr lang="en-US" dirty="0"/>
              <a:t> alerts users if the level becomes critically low. Additionally, the </a:t>
            </a:r>
            <a:r>
              <a:rPr lang="en-US" b="1" dirty="0"/>
              <a:t>temperature sensor</a:t>
            </a:r>
            <a:r>
              <a:rPr lang="en-US" dirty="0"/>
              <a:t> records environmental conditions near the plants, while a </a:t>
            </a:r>
            <a:r>
              <a:rPr lang="en-US" b="1" dirty="0"/>
              <a:t>motion sensor</a:t>
            </a:r>
            <a:r>
              <a:rPr lang="en-US" dirty="0"/>
              <a:t> enhances security by triggering a loud alarm upon detecting unauthorized movement. The system integrates </a:t>
            </a:r>
            <a:r>
              <a:rPr lang="en-US" b="1" dirty="0"/>
              <a:t>Wi-Fi connectivity</a:t>
            </a:r>
            <a:r>
              <a:rPr lang="en-US" dirty="0"/>
              <a:t>, allowing real-time sensor data storage to a cloud platform and enabling remote control via a mobile application.</a:t>
            </a:r>
          </a:p>
          <a:p>
            <a:r>
              <a:rPr lang="en-US" dirty="0"/>
              <a:t>To ensure usability in offline scenarios, the system provides local notifications through </a:t>
            </a:r>
            <a:r>
              <a:rPr lang="en-US" b="1" dirty="0"/>
              <a:t>LED indicators</a:t>
            </a:r>
            <a:r>
              <a:rPr lang="en-US" dirty="0"/>
              <a:t>, a </a:t>
            </a:r>
            <a:r>
              <a:rPr lang="en-US" b="1" dirty="0"/>
              <a:t>buzzer alarm</a:t>
            </a:r>
            <a:r>
              <a:rPr lang="en-US" dirty="0"/>
              <a:t>, and an </a:t>
            </a:r>
            <a:r>
              <a:rPr lang="en-US" b="1" dirty="0"/>
              <a:t>LCD I2C display</a:t>
            </a:r>
            <a:r>
              <a:rPr lang="en-US" dirty="0"/>
              <a:t> that showcases real-time data, including soil moisture levels, water tank levels, temperature, and motor positioning status.</a:t>
            </a:r>
          </a:p>
          <a:p>
            <a:r>
              <a:rPr lang="en-US" dirty="0"/>
              <a:t>This project aims to optimize water usage, reduce manual intervention, and improve agricultural productivity through real-time monitoring and automation, offering an innovative solution for smart farming practices.</a:t>
            </a:r>
          </a:p>
          <a:p>
            <a:endParaRPr lang="en-IN" dirty="0"/>
          </a:p>
        </p:txBody>
      </p:sp>
    </p:spTree>
    <p:extLst>
      <p:ext uri="{BB962C8B-B14F-4D97-AF65-F5344CB8AC3E}">
        <p14:creationId xmlns:p14="http://schemas.microsoft.com/office/powerpoint/2010/main" val="137705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FF19F-BEED-9457-7198-B1A2ABD36B44}"/>
              </a:ext>
            </a:extLst>
          </p:cNvPr>
          <p:cNvSpPr>
            <a:spLocks noGrp="1"/>
          </p:cNvSpPr>
          <p:nvPr>
            <p:ph type="title"/>
          </p:nvPr>
        </p:nvSpPr>
        <p:spPr/>
        <p:txBody>
          <a:bodyPr/>
          <a:lstStyle/>
          <a:p>
            <a:r>
              <a:rPr lang="en-IN" dirty="0"/>
              <a:t>Components required </a:t>
            </a:r>
          </a:p>
        </p:txBody>
      </p:sp>
      <p:sp>
        <p:nvSpPr>
          <p:cNvPr id="3" name="Content Placeholder 2">
            <a:extLst>
              <a:ext uri="{FF2B5EF4-FFF2-40B4-BE49-F238E27FC236}">
                <a16:creationId xmlns:a16="http://schemas.microsoft.com/office/drawing/2014/main" id="{393DAB96-1F8B-009B-7AC9-D3D08C3D8661}"/>
              </a:ext>
            </a:extLst>
          </p:cNvPr>
          <p:cNvSpPr>
            <a:spLocks noGrp="1"/>
          </p:cNvSpPr>
          <p:nvPr>
            <p:ph idx="1"/>
          </p:nvPr>
        </p:nvSpPr>
        <p:spPr>
          <a:xfrm>
            <a:off x="818712" y="2222287"/>
            <a:ext cx="10554574" cy="4483313"/>
          </a:xfrm>
        </p:spPr>
        <p:txBody>
          <a:bodyPr>
            <a:normAutofit fontScale="85000" lnSpcReduction="20000"/>
          </a:bodyPr>
          <a:lstStyle/>
          <a:p>
            <a:r>
              <a:rPr lang="en-IN" dirty="0"/>
              <a:t>Stepper motor </a:t>
            </a:r>
          </a:p>
          <a:p>
            <a:r>
              <a:rPr lang="en-IN" dirty="0"/>
              <a:t>Lead screw thread with lead nut (400mm)</a:t>
            </a:r>
          </a:p>
          <a:p>
            <a:r>
              <a:rPr lang="en-IN" dirty="0"/>
              <a:t>Esp32/esp8266</a:t>
            </a:r>
          </a:p>
          <a:p>
            <a:r>
              <a:rPr lang="en-IN" dirty="0"/>
              <a:t>Motor driver A4988N</a:t>
            </a:r>
          </a:p>
          <a:p>
            <a:r>
              <a:rPr lang="en-IN" dirty="0"/>
              <a:t>Led for indications </a:t>
            </a:r>
          </a:p>
          <a:p>
            <a:r>
              <a:rPr lang="en-IN" dirty="0"/>
              <a:t>Moisture sensor</a:t>
            </a:r>
          </a:p>
          <a:p>
            <a:r>
              <a:rPr lang="en-IN" dirty="0"/>
              <a:t>Ultrasonic sensors </a:t>
            </a:r>
          </a:p>
          <a:p>
            <a:r>
              <a:rPr lang="en-IN" dirty="0" err="1"/>
              <a:t>Pcb</a:t>
            </a:r>
            <a:r>
              <a:rPr lang="en-IN" dirty="0"/>
              <a:t> board </a:t>
            </a:r>
          </a:p>
          <a:p>
            <a:r>
              <a:rPr lang="en-IN" dirty="0"/>
              <a:t>Display i2c </a:t>
            </a:r>
          </a:p>
          <a:p>
            <a:r>
              <a:rPr lang="en-IN" dirty="0"/>
              <a:t>Resister</a:t>
            </a:r>
          </a:p>
          <a:p>
            <a:r>
              <a:rPr lang="en-IN" dirty="0"/>
              <a:t>App for controlling </a:t>
            </a:r>
          </a:p>
          <a:p>
            <a:r>
              <a:rPr lang="en-IN" dirty="0"/>
              <a:t>Water pumps </a:t>
            </a:r>
          </a:p>
          <a:p>
            <a:r>
              <a:rPr lang="en-IN" dirty="0"/>
              <a:t>Temperature sensor</a:t>
            </a:r>
          </a:p>
          <a:p>
            <a:r>
              <a:rPr lang="en-IN" dirty="0"/>
              <a:t>Motion sensor</a:t>
            </a:r>
          </a:p>
          <a:p>
            <a:endParaRPr lang="en-IN" dirty="0"/>
          </a:p>
        </p:txBody>
      </p:sp>
    </p:spTree>
    <p:extLst>
      <p:ext uri="{BB962C8B-B14F-4D97-AF65-F5344CB8AC3E}">
        <p14:creationId xmlns:p14="http://schemas.microsoft.com/office/powerpoint/2010/main" val="138491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AB9C-05DD-FAFE-7379-36EBB03A7741}"/>
              </a:ext>
            </a:extLst>
          </p:cNvPr>
          <p:cNvSpPr>
            <a:spLocks noGrp="1"/>
          </p:cNvSpPr>
          <p:nvPr>
            <p:ph type="title"/>
          </p:nvPr>
        </p:nvSpPr>
        <p:spPr/>
        <p:txBody>
          <a:bodyPr/>
          <a:lstStyle/>
          <a:p>
            <a:r>
              <a:rPr lang="en-IN" dirty="0"/>
              <a:t>Working </a:t>
            </a:r>
          </a:p>
        </p:txBody>
      </p:sp>
      <p:sp>
        <p:nvSpPr>
          <p:cNvPr id="3" name="Content Placeholder 2">
            <a:extLst>
              <a:ext uri="{FF2B5EF4-FFF2-40B4-BE49-F238E27FC236}">
                <a16:creationId xmlns:a16="http://schemas.microsoft.com/office/drawing/2014/main" id="{74A5ACB7-C486-8668-EE56-97249C14735C}"/>
              </a:ext>
            </a:extLst>
          </p:cNvPr>
          <p:cNvSpPr>
            <a:spLocks noGrp="1"/>
          </p:cNvSpPr>
          <p:nvPr>
            <p:ph idx="1"/>
          </p:nvPr>
        </p:nvSpPr>
        <p:spPr/>
        <p:txBody>
          <a:bodyPr>
            <a:normAutofit fontScale="92500" lnSpcReduction="20000"/>
          </a:bodyPr>
          <a:lstStyle/>
          <a:p>
            <a:r>
              <a:rPr lang="en-US" dirty="0"/>
              <a:t>The system utilizes an ESP32 microcontroller to automate irrigation and monitor critical environmental parameters for three plants arranged in a linear configuration. Each plant is equipped with a moisture sensor placed at designated positions along the motorized axis, controlled by a NEMA17 stepper motor and an A4988 driver. The ESP32 calculates the position of the motor's lead nut based on rotational steps and determines the target plant's location when any moisture sensor detects low soil moisture. Once identified, the motor moves to the corresponding plant, and a mini water pump activates to spray water efficiently. Additionally, an ultrasonic sensor monitors the water level in the tank and sends the data to a connected mobile app using a Wi-Fi network, enabling remote access and real-time updates. All sensor values, including moisture levels, temperature readings from a temperature sensor, and water tank levels, are stored in the cloud for future analysis, while the motor can also be remotely controlled via the app. To ensure functionality during offline operation, the system triggers an audible alarm and displays notifications locally through an LCD screen. A motion sensor adds an extra layer of security, which can be toggled on or off via the app; upon detecting movement, it activates a loud sound alert. The display provides real-time status updates, including sensor data, motor operations, and security alerts, making the system a robust and efficient smart agriculture solution.</a:t>
            </a:r>
            <a:endParaRPr lang="en-IN" dirty="0"/>
          </a:p>
        </p:txBody>
      </p:sp>
    </p:spTree>
    <p:extLst>
      <p:ext uri="{BB962C8B-B14F-4D97-AF65-F5344CB8AC3E}">
        <p14:creationId xmlns:p14="http://schemas.microsoft.com/office/powerpoint/2010/main" val="268964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9014-CE2B-2009-A1D5-3DBF8A10ABE2}"/>
              </a:ext>
            </a:extLst>
          </p:cNvPr>
          <p:cNvSpPr>
            <a:spLocks noGrp="1"/>
          </p:cNvSpPr>
          <p:nvPr>
            <p:ph type="title"/>
          </p:nvPr>
        </p:nvSpPr>
        <p:spPr/>
        <p:txBody>
          <a:bodyPr/>
          <a:lstStyle/>
          <a:p>
            <a:r>
              <a:rPr lang="en-IN" dirty="0"/>
              <a:t>Workflow summary  </a:t>
            </a:r>
          </a:p>
        </p:txBody>
      </p:sp>
      <p:sp>
        <p:nvSpPr>
          <p:cNvPr id="3" name="Content Placeholder 2">
            <a:extLst>
              <a:ext uri="{FF2B5EF4-FFF2-40B4-BE49-F238E27FC236}">
                <a16:creationId xmlns:a16="http://schemas.microsoft.com/office/drawing/2014/main" id="{14D421F1-F433-29C7-A488-EFE0DCAB19B5}"/>
              </a:ext>
            </a:extLst>
          </p:cNvPr>
          <p:cNvSpPr>
            <a:spLocks noGrp="1"/>
          </p:cNvSpPr>
          <p:nvPr>
            <p:ph idx="1"/>
          </p:nvPr>
        </p:nvSpPr>
        <p:spPr>
          <a:xfrm>
            <a:off x="827424" y="2408554"/>
            <a:ext cx="10554574" cy="3636511"/>
          </a:xfrm>
        </p:spPr>
        <p:txBody>
          <a:bodyPr>
            <a:normAutofit fontScale="92500" lnSpcReduction="10000"/>
          </a:bodyPr>
          <a:lstStyle/>
          <a:p>
            <a:r>
              <a:rPr lang="en-US" b="1" dirty="0"/>
              <a:t>Workflow Summary</a:t>
            </a:r>
          </a:p>
          <a:p>
            <a:pPr>
              <a:buFont typeface="+mj-lt"/>
              <a:buAutoNum type="arabicPeriod"/>
            </a:pPr>
            <a:r>
              <a:rPr lang="en-US" b="1" dirty="0"/>
              <a:t>Moisture Monitoring</a:t>
            </a:r>
            <a:r>
              <a:rPr lang="en-US" dirty="0"/>
              <a:t>: Sensors check soil moisture. If low, the motor moves to the corresponding plant, and the pump sprays water.</a:t>
            </a:r>
          </a:p>
          <a:p>
            <a:pPr>
              <a:buFont typeface="+mj-lt"/>
              <a:buAutoNum type="arabicPeriod"/>
            </a:pPr>
            <a:r>
              <a:rPr lang="en-US" b="1" dirty="0"/>
              <a:t>Water Tank Monitoring</a:t>
            </a:r>
            <a:r>
              <a:rPr lang="en-US" dirty="0"/>
              <a:t>: Ultrasonic sensor measures water level. Low water triggers alerts (buzzer, app notification).</a:t>
            </a:r>
          </a:p>
          <a:p>
            <a:pPr>
              <a:buFont typeface="+mj-lt"/>
              <a:buAutoNum type="arabicPeriod"/>
            </a:pPr>
            <a:r>
              <a:rPr lang="en-US" b="1" dirty="0"/>
              <a:t>Temperature Monitoring</a:t>
            </a:r>
            <a:r>
              <a:rPr lang="en-US" dirty="0"/>
              <a:t>: Temperature data is displayed and sent to the cloud.</a:t>
            </a:r>
          </a:p>
          <a:p>
            <a:pPr>
              <a:buFont typeface="+mj-lt"/>
              <a:buAutoNum type="arabicPeriod"/>
            </a:pPr>
            <a:r>
              <a:rPr lang="en-US" b="1" dirty="0"/>
              <a:t>Motion Detection</a:t>
            </a:r>
            <a:r>
              <a:rPr lang="en-US" dirty="0"/>
              <a:t>: If enabled, motion triggers an alarm.</a:t>
            </a:r>
          </a:p>
          <a:p>
            <a:pPr>
              <a:buFont typeface="+mj-lt"/>
              <a:buAutoNum type="arabicPeriod"/>
            </a:pPr>
            <a:r>
              <a:rPr lang="en-US" b="1" dirty="0"/>
              <a:t>Display</a:t>
            </a:r>
            <a:r>
              <a:rPr lang="en-US" dirty="0"/>
              <a:t>: Real-time updates of all data on the LCD screen.</a:t>
            </a:r>
          </a:p>
          <a:p>
            <a:pPr>
              <a:buFont typeface="+mj-lt"/>
              <a:buAutoNum type="arabicPeriod"/>
            </a:pPr>
            <a:r>
              <a:rPr lang="en-US" b="1" dirty="0"/>
              <a:t>Cloud and Offline Mode</a:t>
            </a:r>
            <a:r>
              <a:rPr lang="en-US" dirty="0"/>
              <a:t>: Sensor values are sent to the cloud when online. In offline mode, alerts use alarms and LEDs.</a:t>
            </a:r>
          </a:p>
          <a:p>
            <a:pPr>
              <a:buFont typeface="+mj-lt"/>
              <a:buAutoNum type="arabicPeriod"/>
            </a:pPr>
            <a:r>
              <a:rPr lang="en-US" b="1" dirty="0"/>
              <a:t>Water content </a:t>
            </a:r>
            <a:r>
              <a:rPr lang="en-US" b="1" dirty="0" err="1"/>
              <a:t>spary</a:t>
            </a:r>
            <a:r>
              <a:rPr lang="en-US" b="1" dirty="0"/>
              <a:t> based on plant </a:t>
            </a:r>
          </a:p>
          <a:p>
            <a:endParaRPr lang="en-IN" dirty="0"/>
          </a:p>
        </p:txBody>
      </p:sp>
    </p:spTree>
    <p:extLst>
      <p:ext uri="{BB962C8B-B14F-4D97-AF65-F5344CB8AC3E}">
        <p14:creationId xmlns:p14="http://schemas.microsoft.com/office/powerpoint/2010/main" val="16355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CCD87-CD45-DDB0-A363-1372531DE31B}"/>
              </a:ext>
            </a:extLst>
          </p:cNvPr>
          <p:cNvSpPr>
            <a:spLocks noGrp="1"/>
          </p:cNvSpPr>
          <p:nvPr>
            <p:ph type="title"/>
          </p:nvPr>
        </p:nvSpPr>
        <p:spPr/>
        <p:txBody>
          <a:bodyPr/>
          <a:lstStyle/>
          <a:p>
            <a:r>
              <a:rPr lang="en-IN" dirty="0"/>
              <a:t>Diagram </a:t>
            </a:r>
          </a:p>
        </p:txBody>
      </p:sp>
      <p:pic>
        <p:nvPicPr>
          <p:cNvPr id="5" name="Content Placeholder 4">
            <a:extLst>
              <a:ext uri="{FF2B5EF4-FFF2-40B4-BE49-F238E27FC236}">
                <a16:creationId xmlns:a16="http://schemas.microsoft.com/office/drawing/2014/main" id="{7E5AB759-EE72-76E0-7858-D6861E8D033C}"/>
              </a:ext>
            </a:extLst>
          </p:cNvPr>
          <p:cNvPicPr>
            <a:picLocks noGrp="1" noChangeAspect="1"/>
          </p:cNvPicPr>
          <p:nvPr>
            <p:ph idx="1"/>
          </p:nvPr>
        </p:nvPicPr>
        <p:blipFill>
          <a:blip r:embed="rId2"/>
          <a:stretch>
            <a:fillRect/>
          </a:stretch>
        </p:blipFill>
        <p:spPr>
          <a:xfrm>
            <a:off x="2773543" y="2070991"/>
            <a:ext cx="6353523" cy="4482739"/>
          </a:xfrm>
        </p:spPr>
      </p:pic>
    </p:spTree>
    <p:extLst>
      <p:ext uri="{BB962C8B-B14F-4D97-AF65-F5344CB8AC3E}">
        <p14:creationId xmlns:p14="http://schemas.microsoft.com/office/powerpoint/2010/main" val="2857034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2F87-F5A5-E616-E809-A9579E03A347}"/>
              </a:ext>
            </a:extLst>
          </p:cNvPr>
          <p:cNvSpPr>
            <a:spLocks noGrp="1"/>
          </p:cNvSpPr>
          <p:nvPr>
            <p:ph type="title"/>
          </p:nvPr>
        </p:nvSpPr>
        <p:spPr/>
        <p:txBody>
          <a:bodyPr/>
          <a:lstStyle/>
          <a:p>
            <a:r>
              <a:rPr lang="en-IN" dirty="0"/>
              <a:t>Conclusion </a:t>
            </a:r>
          </a:p>
        </p:txBody>
      </p:sp>
      <p:sp>
        <p:nvSpPr>
          <p:cNvPr id="3" name="Content Placeholder 2">
            <a:extLst>
              <a:ext uri="{FF2B5EF4-FFF2-40B4-BE49-F238E27FC236}">
                <a16:creationId xmlns:a16="http://schemas.microsoft.com/office/drawing/2014/main" id="{C27A01EF-7260-F941-7AFF-2854E4121EA6}"/>
              </a:ext>
            </a:extLst>
          </p:cNvPr>
          <p:cNvSpPr>
            <a:spLocks noGrp="1"/>
          </p:cNvSpPr>
          <p:nvPr>
            <p:ph idx="1"/>
          </p:nvPr>
        </p:nvSpPr>
        <p:spPr/>
        <p:txBody>
          <a:bodyPr>
            <a:normAutofit lnSpcReduction="10000"/>
          </a:bodyPr>
          <a:lstStyle/>
          <a:p>
            <a:r>
              <a:rPr lang="en-US" dirty="0"/>
              <a:t>The Smart Agriculture Monitoring System effectively integrates IoT technology and automation to optimize irrigation and environmental monitoring in a linear plant arrangement. By combining sensors, a stepper motor system, and cloud connectivity, the system ensures precise water delivery based on real-time soil moisture data while monitoring critical parameters such as water tank levels and ambient temperature. The inclusion of an ultrasonic sensor for water level detection, motion sensing for security, and an LCD display for real-time updates enhances the system's reliability and </a:t>
            </a:r>
            <a:r>
              <a:rPr lang="en-US" dirty="0" err="1"/>
              <a:t>usability.The</a:t>
            </a:r>
            <a:r>
              <a:rPr lang="en-US" dirty="0"/>
              <a:t> system's ability to operate both online and offline, providing notifications via alarms and cloud-based platforms, ensures consistent functionality regardless of connectivity. This project reduces manual intervention, improves water management, and provides remote monitoring capabilities through Wi-Fi and cloud storage. Ultimately, the Smart Agriculture Monitoring System represents an innovative solution for modern farming, promoting resource efficiency, automation, and improved crop health.</a:t>
            </a:r>
            <a:endParaRPr lang="en-IN" dirty="0"/>
          </a:p>
        </p:txBody>
      </p:sp>
    </p:spTree>
    <p:extLst>
      <p:ext uri="{BB962C8B-B14F-4D97-AF65-F5344CB8AC3E}">
        <p14:creationId xmlns:p14="http://schemas.microsoft.com/office/powerpoint/2010/main" val="2389130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43</TotalTime>
  <Words>896</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2</vt:lpstr>
      <vt:lpstr>Quotable</vt:lpstr>
      <vt:lpstr>Smart agriculture system 2.0  </vt:lpstr>
      <vt:lpstr>index</vt:lpstr>
      <vt:lpstr>Abstract </vt:lpstr>
      <vt:lpstr>Components required </vt:lpstr>
      <vt:lpstr>Working </vt:lpstr>
      <vt:lpstr>Workflow summary  </vt:lpstr>
      <vt:lpstr>Diagram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HARIKRISHNAN K</dc:creator>
  <cp:lastModifiedBy>HARIKRISHNAN K</cp:lastModifiedBy>
  <cp:revision>1</cp:revision>
  <dcterms:created xsi:type="dcterms:W3CDTF">2024-12-15T12:01:43Z</dcterms:created>
  <dcterms:modified xsi:type="dcterms:W3CDTF">2024-12-15T12:45:17Z</dcterms:modified>
</cp:coreProperties>
</file>