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95" r:id="rId4"/>
    <p:sldId id="259" r:id="rId5"/>
    <p:sldId id="260" r:id="rId6"/>
    <p:sldId id="261" r:id="rId7"/>
    <p:sldId id="262" r:id="rId8"/>
    <p:sldId id="270" r:id="rId9"/>
    <p:sldId id="272" r:id="rId10"/>
    <p:sldId id="271" r:id="rId11"/>
    <p:sldId id="293" r:id="rId12"/>
    <p:sldId id="263" r:id="rId13"/>
    <p:sldId id="264" r:id="rId14"/>
    <p:sldId id="265" r:id="rId15"/>
    <p:sldId id="266" r:id="rId16"/>
    <p:sldId id="267" r:id="rId17"/>
    <p:sldId id="282" r:id="rId18"/>
    <p:sldId id="283" r:id="rId19"/>
    <p:sldId id="284" r:id="rId20"/>
    <p:sldId id="285" r:id="rId21"/>
    <p:sldId id="286" r:id="rId22"/>
    <p:sldId id="287" r:id="rId23"/>
    <p:sldId id="288" r:id="rId24"/>
    <p:sldId id="289" r:id="rId25"/>
    <p:sldId id="290" r:id="rId26"/>
    <p:sldId id="291" r:id="rId27"/>
    <p:sldId id="292" r:id="rId28"/>
    <p:sldId id="296" r:id="rId29"/>
    <p:sldId id="273" r:id="rId30"/>
    <p:sldId id="274" r:id="rId31"/>
    <p:sldId id="275" r:id="rId32"/>
    <p:sldId id="276" r:id="rId33"/>
    <p:sldId id="277" r:id="rId34"/>
    <p:sldId id="278" r:id="rId35"/>
    <p:sldId id="279" r:id="rId36"/>
    <p:sldId id="280" r:id="rId37"/>
    <p:sldId id="281" r:id="rId38"/>
    <p:sldId id="297" r:id="rId39"/>
    <p:sldId id="298" r:id="rId40"/>
    <p:sldId id="268" r:id="rId41"/>
    <p:sldId id="269" r:id="rId42"/>
    <p:sldId id="29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2" autoAdjust="0"/>
  </p:normalViewPr>
  <p:slideViewPr>
    <p:cSldViewPr>
      <p:cViewPr>
        <p:scale>
          <a:sx n="80" d="100"/>
          <a:sy n="80" d="100"/>
        </p:scale>
        <p:origin x="-111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222082E-503E-487F-BBDB-E77895F6B34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E00B5-113B-4843-9FAC-0E14B6262DB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2082E-503E-487F-BBDB-E77895F6B34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E00B5-113B-4843-9FAC-0E14B6262DB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22082E-503E-487F-BBDB-E77895F6B34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E00B5-113B-4843-9FAC-0E14B6262DB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222082E-503E-487F-BBDB-E77895F6B34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E00B5-113B-4843-9FAC-0E14B6262DB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A222082E-503E-487F-BBDB-E77895F6B344}" type="datetimeFigureOut">
              <a:rPr lang="en-IN" smtClean="0"/>
              <a:t>18-01-2023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4E00B5-113B-4843-9FAC-0E14B6262DB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22082E-503E-487F-BBDB-E77895F6B344}"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4E00B5-113B-4843-9FAC-0E14B6262DBC}"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222082E-503E-487F-BBDB-E77895F6B344}" type="datetimeFigureOut">
              <a:rPr lang="en-IN" smtClean="0"/>
              <a:t>18-01-2023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4E00B5-113B-4843-9FAC-0E14B6262DB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22082E-503E-487F-BBDB-E77895F6B344}" type="datetimeFigureOut">
              <a:rPr lang="en-IN" smtClean="0"/>
              <a:t>18-01-2023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4E00B5-113B-4843-9FAC-0E14B6262DB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2082E-503E-487F-BBDB-E77895F6B344}" type="datetimeFigureOut">
              <a:rPr lang="en-IN" smtClean="0"/>
              <a:t>18-01-2023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4E00B5-113B-4843-9FAC-0E14B6262DB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A222082E-503E-487F-BBDB-E77895F6B344}" type="datetimeFigureOut">
              <a:rPr lang="en-IN" smtClean="0"/>
              <a:t>18-01-2023</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A4E00B5-113B-4843-9FAC-0E14B6262DB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22082E-503E-487F-BBDB-E77895F6B344}" type="datetimeFigureOut">
              <a:rPr lang="en-IN" smtClean="0"/>
              <a:t>18-01-2023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4E00B5-113B-4843-9FAC-0E14B6262DB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A222082E-503E-487F-BBDB-E77895F6B344}" type="datetimeFigureOut">
              <a:rPr lang="en-IN" smtClean="0"/>
              <a:t>18-01-2023</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A4E00B5-113B-4843-9FAC-0E14B6262DB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lgerian" pitchFamily="82" charset="0"/>
              </a:rPr>
              <a:t>MAN VS BEE</a:t>
            </a:r>
            <a:endParaRPr lang="en-IN" b="1" dirty="0">
              <a:latin typeface="Algerian" pitchFamily="82" charset="0"/>
            </a:endParaRPr>
          </a:p>
        </p:txBody>
      </p:sp>
      <p:sp>
        <p:nvSpPr>
          <p:cNvPr id="3" name="Subtitle 2"/>
          <p:cNvSpPr>
            <a:spLocks noGrp="1"/>
          </p:cNvSpPr>
          <p:nvPr>
            <p:ph type="subTitle" idx="1"/>
          </p:nvPr>
        </p:nvSpPr>
        <p:spPr/>
        <p:txBody>
          <a:bodyPr/>
          <a:lstStyle/>
          <a:p>
            <a:r>
              <a:rPr lang="en-US" dirty="0" smtClean="0">
                <a:latin typeface="Algerian" pitchFamily="82" charset="0"/>
              </a:rPr>
              <a:t>THE PERFECT SOLUTION</a:t>
            </a:r>
            <a:endParaRPr lang="en-IN" dirty="0">
              <a:latin typeface="Algerian" pitchFamily="82" charset="0"/>
            </a:endParaRPr>
          </a:p>
        </p:txBody>
      </p:sp>
    </p:spTree>
    <p:extLst>
      <p:ext uri="{BB962C8B-B14F-4D97-AF65-F5344CB8AC3E}">
        <p14:creationId xmlns:p14="http://schemas.microsoft.com/office/powerpoint/2010/main" val="2305843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Proposed  system</a:t>
            </a:r>
            <a:endParaRPr lang="en-IN" dirty="0">
              <a:latin typeface="Algerian" pitchFamily="82" charset="0"/>
            </a:endParaRPr>
          </a:p>
        </p:txBody>
      </p:sp>
      <p:sp>
        <p:nvSpPr>
          <p:cNvPr id="3" name="Content Placeholder 2"/>
          <p:cNvSpPr>
            <a:spLocks noGrp="1"/>
          </p:cNvSpPr>
          <p:nvPr>
            <p:ph idx="1"/>
          </p:nvPr>
        </p:nvSpPr>
        <p:spPr>
          <a:xfrm>
            <a:off x="539552" y="1100628"/>
            <a:ext cx="7804348" cy="3840540"/>
          </a:xfrm>
        </p:spPr>
        <p:txBody>
          <a:bodyPr>
            <a:noAutofit/>
          </a:bodyPr>
          <a:lstStyle/>
          <a:p>
            <a:pPr marL="285750" indent="-285750">
              <a:lnSpc>
                <a:spcPct val="160000"/>
              </a:lnSpc>
              <a:spcBef>
                <a:spcPts val="0"/>
              </a:spcBef>
              <a:buFont typeface="Wingdings" pitchFamily="2" charset="2"/>
              <a:buChar char="Ø"/>
            </a:pPr>
            <a:r>
              <a:rPr lang="en-US" sz="2000" b="0" dirty="0">
                <a:solidFill>
                  <a:srgbClr val="000000"/>
                </a:solidFill>
                <a:latin typeface="Bell MT" pitchFamily="18" charset="0"/>
              </a:rPr>
              <a:t> </a:t>
            </a:r>
            <a:r>
              <a:rPr lang="en-US" sz="2000" dirty="0">
                <a:solidFill>
                  <a:srgbClr val="000000"/>
                </a:solidFill>
                <a:latin typeface="Bell MT" pitchFamily="18" charset="0"/>
              </a:rPr>
              <a:t>24*7 customer care service </a:t>
            </a:r>
          </a:p>
          <a:p>
            <a:pPr marL="285750" indent="-285750">
              <a:lnSpc>
                <a:spcPct val="160000"/>
              </a:lnSpc>
              <a:spcBef>
                <a:spcPts val="0"/>
              </a:spcBef>
              <a:buFont typeface="Wingdings" pitchFamily="2" charset="2"/>
              <a:buChar char="Ø"/>
            </a:pPr>
            <a:r>
              <a:rPr lang="en-US" sz="2000" dirty="0">
                <a:solidFill>
                  <a:srgbClr val="000000"/>
                </a:solidFill>
                <a:latin typeface="Bell MT" pitchFamily="18" charset="0"/>
              </a:rPr>
              <a:t>FAQ</a:t>
            </a:r>
          </a:p>
          <a:p>
            <a:pPr marL="285750" indent="-285750">
              <a:lnSpc>
                <a:spcPct val="160000"/>
              </a:lnSpc>
              <a:spcBef>
                <a:spcPts val="0"/>
              </a:spcBef>
              <a:buFont typeface="Wingdings" pitchFamily="2" charset="2"/>
              <a:buChar char="Ø"/>
            </a:pPr>
            <a:r>
              <a:rPr lang="en-US" sz="2000" dirty="0" smtClean="0">
                <a:solidFill>
                  <a:srgbClr val="000000"/>
                </a:solidFill>
                <a:latin typeface="Bell MT" pitchFamily="18" charset="0"/>
              </a:rPr>
              <a:t>We </a:t>
            </a:r>
            <a:r>
              <a:rPr lang="en-US" sz="2000" dirty="0">
                <a:solidFill>
                  <a:srgbClr val="000000"/>
                </a:solidFill>
                <a:latin typeface="Bell MT" pitchFamily="18" charset="0"/>
              </a:rPr>
              <a:t>can provide offers </a:t>
            </a:r>
          </a:p>
          <a:p>
            <a:pPr marL="285750" indent="-285750">
              <a:lnSpc>
                <a:spcPct val="160000"/>
              </a:lnSpc>
              <a:spcBef>
                <a:spcPts val="0"/>
              </a:spcBef>
              <a:buFont typeface="Wingdings" pitchFamily="2" charset="2"/>
              <a:buChar char="Ø"/>
            </a:pPr>
            <a:r>
              <a:rPr lang="en-US" sz="2000" dirty="0" smtClean="0">
                <a:solidFill>
                  <a:srgbClr val="000000"/>
                </a:solidFill>
                <a:latin typeface="Bell MT" pitchFamily="18" charset="0"/>
              </a:rPr>
              <a:t>In </a:t>
            </a:r>
            <a:r>
              <a:rPr lang="en-US" sz="2000" dirty="0">
                <a:solidFill>
                  <a:srgbClr val="000000"/>
                </a:solidFill>
                <a:latin typeface="Bell MT" pitchFamily="18" charset="0"/>
              </a:rPr>
              <a:t>same field wide collection of workers . we can filter based on review </a:t>
            </a:r>
          </a:p>
          <a:p>
            <a:pPr marL="285750" indent="-285750">
              <a:lnSpc>
                <a:spcPct val="160000"/>
              </a:lnSpc>
              <a:spcBef>
                <a:spcPts val="0"/>
              </a:spcBef>
              <a:buFont typeface="Wingdings" pitchFamily="2" charset="2"/>
              <a:buChar char="Ø"/>
            </a:pPr>
            <a:r>
              <a:rPr lang="en-US" sz="2000" dirty="0">
                <a:solidFill>
                  <a:srgbClr val="000000"/>
                </a:solidFill>
                <a:latin typeface="Bell MT" pitchFamily="18" charset="0"/>
              </a:rPr>
              <a:t>All type of workers can get under one umbrella </a:t>
            </a:r>
          </a:p>
          <a:p>
            <a:pPr marL="285750" indent="-285750">
              <a:lnSpc>
                <a:spcPct val="160000"/>
              </a:lnSpc>
              <a:spcBef>
                <a:spcPts val="0"/>
              </a:spcBef>
              <a:buFont typeface="Wingdings" pitchFamily="2" charset="2"/>
              <a:buChar char="Ø"/>
            </a:pPr>
            <a:r>
              <a:rPr lang="en-US" sz="2000" dirty="0" smtClean="0">
                <a:solidFill>
                  <a:srgbClr val="000000"/>
                </a:solidFill>
                <a:latin typeface="Bell MT" pitchFamily="18" charset="0"/>
              </a:rPr>
              <a:t>Quick &amp;</a:t>
            </a:r>
            <a:r>
              <a:rPr lang="en-US" sz="2000" dirty="0">
                <a:solidFill>
                  <a:srgbClr val="000000"/>
                </a:solidFill>
                <a:latin typeface="Bell MT" pitchFamily="18" charset="0"/>
              </a:rPr>
              <a:t> </a:t>
            </a:r>
            <a:r>
              <a:rPr lang="en-US" sz="2000" dirty="0" smtClean="0">
                <a:solidFill>
                  <a:srgbClr val="000000"/>
                </a:solidFill>
                <a:latin typeface="Bell MT" pitchFamily="18" charset="0"/>
              </a:rPr>
              <a:t>Accurate delivery </a:t>
            </a:r>
            <a:endParaRPr lang="en-US" sz="2000" dirty="0">
              <a:solidFill>
                <a:srgbClr val="000000"/>
              </a:solidFill>
              <a:latin typeface="Bell MT" pitchFamily="18" charset="0"/>
            </a:endParaRPr>
          </a:p>
          <a:p>
            <a:pPr marL="285750" indent="-285750">
              <a:lnSpc>
                <a:spcPct val="160000"/>
              </a:lnSpc>
              <a:spcBef>
                <a:spcPts val="0"/>
              </a:spcBef>
              <a:buFont typeface="Wingdings" pitchFamily="2" charset="2"/>
              <a:buChar char="Ø"/>
            </a:pPr>
            <a:r>
              <a:rPr lang="en-US" sz="2000" dirty="0">
                <a:solidFill>
                  <a:srgbClr val="000000"/>
                </a:solidFill>
                <a:latin typeface="Bell MT" pitchFamily="18" charset="0"/>
              </a:rPr>
              <a:t>Easy </a:t>
            </a:r>
            <a:r>
              <a:rPr lang="en-US" sz="2000" dirty="0" smtClean="0">
                <a:solidFill>
                  <a:srgbClr val="000000"/>
                </a:solidFill>
                <a:latin typeface="Bell MT" pitchFamily="18" charset="0"/>
              </a:rPr>
              <a:t>return</a:t>
            </a:r>
            <a:endParaRPr lang="en-US" sz="2000" dirty="0">
              <a:solidFill>
                <a:srgbClr val="000000"/>
              </a:solidFill>
              <a:latin typeface="Bell MT" pitchFamily="18" charset="0"/>
            </a:endParaRPr>
          </a:p>
          <a:p>
            <a:pPr marL="285750" indent="-285750">
              <a:lnSpc>
                <a:spcPct val="160000"/>
              </a:lnSpc>
              <a:spcBef>
                <a:spcPts val="0"/>
              </a:spcBef>
              <a:buFont typeface="Wingdings" pitchFamily="2" charset="2"/>
              <a:buChar char="Ø"/>
            </a:pPr>
            <a:endParaRPr lang="en-US" sz="2000" dirty="0" smtClean="0"/>
          </a:p>
        </p:txBody>
      </p:sp>
    </p:spTree>
    <p:extLst>
      <p:ext uri="{BB962C8B-B14F-4D97-AF65-F5344CB8AC3E}">
        <p14:creationId xmlns:p14="http://schemas.microsoft.com/office/powerpoint/2010/main" val="10041829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8496944" cy="6186309"/>
          </a:xfrm>
          <a:prstGeom prst="rect">
            <a:avLst/>
          </a:prstGeom>
        </p:spPr>
        <p:txBody>
          <a:bodyPr wrap="square">
            <a:spAutoFit/>
          </a:bodyPr>
          <a:lstStyle/>
          <a:p>
            <a:pPr marL="285750" indent="-285750">
              <a:buFont typeface="Wingdings" pitchFamily="2" charset="2"/>
              <a:buChar char="Ø"/>
            </a:pPr>
            <a:r>
              <a:rPr lang="en-US" b="1" dirty="0"/>
              <a:t>A to Z products </a:t>
            </a:r>
            <a:r>
              <a:rPr lang="en-US" b="1" dirty="0" smtClean="0"/>
              <a:t>available</a:t>
            </a:r>
          </a:p>
          <a:p>
            <a:pPr marL="285750" indent="-285750">
              <a:lnSpc>
                <a:spcPct val="150000"/>
              </a:lnSpc>
              <a:buFont typeface="Wingdings" pitchFamily="2" charset="2"/>
              <a:buChar char="Ø"/>
            </a:pPr>
            <a:r>
              <a:rPr lang="en-US" b="1" dirty="0" smtClean="0"/>
              <a:t>Well customer care support</a:t>
            </a:r>
          </a:p>
          <a:p>
            <a:pPr marL="285750" indent="-285750">
              <a:lnSpc>
                <a:spcPct val="150000"/>
              </a:lnSpc>
              <a:buFont typeface="Wingdings" pitchFamily="2" charset="2"/>
              <a:buChar char="Ø"/>
            </a:pPr>
            <a:r>
              <a:rPr lang="en-US" b="1" dirty="0" smtClean="0"/>
              <a:t>Easy to register</a:t>
            </a:r>
          </a:p>
          <a:p>
            <a:pPr marL="285750" indent="-285750">
              <a:lnSpc>
                <a:spcPct val="150000"/>
              </a:lnSpc>
              <a:buFont typeface="Wingdings" pitchFamily="2" charset="2"/>
              <a:buChar char="Ø"/>
            </a:pPr>
            <a:r>
              <a:rPr lang="en-US" b="1" dirty="0" smtClean="0"/>
              <a:t>Advance filter </a:t>
            </a:r>
          </a:p>
          <a:p>
            <a:pPr marL="285750" indent="-285750">
              <a:lnSpc>
                <a:spcPct val="150000"/>
              </a:lnSpc>
              <a:buFont typeface="Wingdings" pitchFamily="2" charset="2"/>
              <a:buChar char="Ø"/>
            </a:pPr>
            <a:r>
              <a:rPr lang="en-US" b="1" dirty="0" smtClean="0"/>
              <a:t>Wide collection of product with assured quality</a:t>
            </a:r>
          </a:p>
          <a:p>
            <a:pPr marL="285750" indent="-285750">
              <a:lnSpc>
                <a:spcPct val="150000"/>
              </a:lnSpc>
              <a:buFont typeface="Wingdings" pitchFamily="2" charset="2"/>
              <a:buChar char="Ø"/>
            </a:pPr>
            <a:r>
              <a:rPr lang="en-US" b="1" dirty="0" smtClean="0"/>
              <a:t>Best price</a:t>
            </a:r>
          </a:p>
          <a:p>
            <a:pPr marL="285750" indent="-285750">
              <a:lnSpc>
                <a:spcPct val="150000"/>
              </a:lnSpc>
              <a:buFont typeface="Wingdings" pitchFamily="2" charset="2"/>
              <a:buChar char="Ø"/>
            </a:pPr>
            <a:r>
              <a:rPr lang="en-US" b="1" dirty="0" smtClean="0"/>
              <a:t>100% customer </a:t>
            </a:r>
            <a:r>
              <a:rPr lang="en-US" b="1" dirty="0" err="1" smtClean="0"/>
              <a:t>satification</a:t>
            </a:r>
            <a:endParaRPr lang="en-US" b="1" dirty="0" smtClean="0"/>
          </a:p>
          <a:p>
            <a:pPr marL="285750" indent="-285750">
              <a:lnSpc>
                <a:spcPct val="150000"/>
              </a:lnSpc>
              <a:buFont typeface="Wingdings" pitchFamily="2" charset="2"/>
              <a:buChar char="Ø"/>
            </a:pPr>
            <a:r>
              <a:rPr lang="en-US" b="1" dirty="0" smtClean="0"/>
              <a:t>Accurate bug fixing</a:t>
            </a:r>
          </a:p>
          <a:p>
            <a:pPr marL="285750" indent="-285750">
              <a:lnSpc>
                <a:spcPct val="150000"/>
              </a:lnSpc>
              <a:buFont typeface="Wingdings" pitchFamily="2" charset="2"/>
              <a:buChar char="Ø"/>
            </a:pPr>
            <a:r>
              <a:rPr lang="en-US" b="1" dirty="0" err="1" smtClean="0"/>
              <a:t>Estmation</a:t>
            </a:r>
            <a:r>
              <a:rPr lang="en-US" b="1" dirty="0" smtClean="0"/>
              <a:t> option</a:t>
            </a:r>
          </a:p>
          <a:p>
            <a:pPr marL="285750" indent="-285750">
              <a:lnSpc>
                <a:spcPct val="150000"/>
              </a:lnSpc>
              <a:buFont typeface="Wingdings" pitchFamily="2" charset="2"/>
              <a:buChar char="Ø"/>
            </a:pPr>
            <a:r>
              <a:rPr lang="en-US" b="1" dirty="0" smtClean="0"/>
              <a:t>Cash on delivery available</a:t>
            </a:r>
          </a:p>
          <a:p>
            <a:pPr marL="285750" indent="-285750">
              <a:lnSpc>
                <a:spcPct val="150000"/>
              </a:lnSpc>
              <a:buFont typeface="Wingdings" pitchFamily="2" charset="2"/>
              <a:buChar char="Ø"/>
            </a:pPr>
            <a:r>
              <a:rPr lang="en-US" b="1" dirty="0" smtClean="0"/>
              <a:t>We can provide well </a:t>
            </a:r>
            <a:r>
              <a:rPr lang="en-US" b="1" dirty="0" err="1" smtClean="0"/>
              <a:t>experianced</a:t>
            </a:r>
            <a:r>
              <a:rPr lang="en-US" b="1" dirty="0" smtClean="0"/>
              <a:t> workers</a:t>
            </a:r>
          </a:p>
          <a:p>
            <a:pPr>
              <a:lnSpc>
                <a:spcPct val="150000"/>
              </a:lnSpc>
            </a:pPr>
            <a:endParaRPr lang="en-US" b="1" dirty="0" smtClean="0"/>
          </a:p>
          <a:p>
            <a:pPr marL="285750" indent="-285750">
              <a:lnSpc>
                <a:spcPct val="150000"/>
              </a:lnSpc>
              <a:buFont typeface="Wingdings" pitchFamily="2" charset="2"/>
              <a:buChar char="Ø"/>
            </a:pPr>
            <a:endParaRPr lang="en-US" dirty="0" smtClean="0"/>
          </a:p>
          <a:p>
            <a:pPr marL="285750" indent="-285750">
              <a:lnSpc>
                <a:spcPct val="150000"/>
              </a:lnSpc>
              <a:buFont typeface="Wingdings" pitchFamily="2" charset="2"/>
              <a:buChar char="Ø"/>
            </a:pPr>
            <a:endParaRPr lang="en-US" dirty="0" smtClean="0"/>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4323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04664"/>
            <a:ext cx="7200800" cy="2616101"/>
          </a:xfrm>
          <a:prstGeom prst="rect">
            <a:avLst/>
          </a:prstGeom>
        </p:spPr>
        <p:txBody>
          <a:bodyPr wrap="square">
            <a:spAutoFit/>
          </a:bodyPr>
          <a:lstStyle/>
          <a:p>
            <a:r>
              <a:rPr lang="en-US" sz="3600" dirty="0" smtClean="0">
                <a:latin typeface="Algerian" pitchFamily="82" charset="0"/>
              </a:rPr>
              <a:t>MODULES</a:t>
            </a:r>
            <a:endParaRPr lang="en-IN" sz="3600" dirty="0" smtClean="0">
              <a:latin typeface="Algerian" pitchFamily="82" charset="0"/>
            </a:endParaRPr>
          </a:p>
          <a:p>
            <a:r>
              <a:rPr lang="en-IN" sz="3200" dirty="0" smtClean="0">
                <a:latin typeface="Bell MT" pitchFamily="18" charset="0"/>
              </a:rPr>
              <a:t>1.Admin</a:t>
            </a:r>
          </a:p>
          <a:p>
            <a:r>
              <a:rPr lang="en-IN" sz="3200" dirty="0" smtClean="0">
                <a:latin typeface="Bell MT" pitchFamily="18" charset="0"/>
              </a:rPr>
              <a:t>2.Contributer</a:t>
            </a:r>
          </a:p>
          <a:p>
            <a:r>
              <a:rPr lang="en-IN" sz="3200" dirty="0" smtClean="0">
                <a:latin typeface="Bell MT" pitchFamily="18" charset="0"/>
              </a:rPr>
              <a:t>3.Customer</a:t>
            </a:r>
          </a:p>
          <a:p>
            <a:r>
              <a:rPr lang="en-IN" sz="3200" dirty="0" smtClean="0">
                <a:latin typeface="Bell MT" pitchFamily="18" charset="0"/>
              </a:rPr>
              <a:t>4.Shop</a:t>
            </a:r>
            <a:endParaRPr lang="en-IN" sz="3200" dirty="0">
              <a:latin typeface="Bell MT" pitchFamily="18" charset="0"/>
            </a:endParaRPr>
          </a:p>
        </p:txBody>
      </p:sp>
    </p:spTree>
    <p:extLst>
      <p:ext uri="{BB962C8B-B14F-4D97-AF65-F5344CB8AC3E}">
        <p14:creationId xmlns:p14="http://schemas.microsoft.com/office/powerpoint/2010/main" val="4246780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6606480" cy="4216539"/>
          </a:xfrm>
          <a:prstGeom prst="rect">
            <a:avLst/>
          </a:prstGeom>
        </p:spPr>
        <p:txBody>
          <a:bodyPr wrap="square">
            <a:spAutoFit/>
          </a:bodyPr>
          <a:lstStyle/>
          <a:p>
            <a:pPr marL="342900" indent="-342900">
              <a:buAutoNum type="arabicPeriod"/>
            </a:pPr>
            <a:r>
              <a:rPr lang="en-US" sz="2800" dirty="0" smtClean="0">
                <a:latin typeface="Algerian" pitchFamily="82" charset="0"/>
              </a:rPr>
              <a:t>ADMIN</a:t>
            </a:r>
          </a:p>
          <a:p>
            <a:r>
              <a:rPr lang="en-US" sz="2000" dirty="0" smtClean="0">
                <a:latin typeface="Bell MT" pitchFamily="18" charset="0"/>
              </a:rPr>
              <a:t>     </a:t>
            </a:r>
          </a:p>
          <a:p>
            <a:r>
              <a:rPr lang="en-US" sz="2000" dirty="0">
                <a:latin typeface="Bell MT" pitchFamily="18" charset="0"/>
              </a:rPr>
              <a:t> </a:t>
            </a:r>
            <a:r>
              <a:rPr lang="en-US" sz="2000" dirty="0" smtClean="0">
                <a:latin typeface="Bell MT" pitchFamily="18" charset="0"/>
              </a:rPr>
              <a:t>     1.1 Login</a:t>
            </a:r>
          </a:p>
          <a:p>
            <a:r>
              <a:rPr lang="en-US" sz="2000" dirty="0" smtClean="0">
                <a:latin typeface="Bell MT" pitchFamily="18" charset="0"/>
              </a:rPr>
              <a:t>      1.2 Category management </a:t>
            </a:r>
          </a:p>
          <a:p>
            <a:r>
              <a:rPr lang="en-US" sz="2000" dirty="0" smtClean="0">
                <a:latin typeface="Bell MT" pitchFamily="18" charset="0"/>
              </a:rPr>
              <a:t>      1.3 View registered </a:t>
            </a:r>
            <a:r>
              <a:rPr lang="en-US" sz="2000" dirty="0" err="1" smtClean="0">
                <a:latin typeface="Bell MT" pitchFamily="18" charset="0"/>
              </a:rPr>
              <a:t>contributers</a:t>
            </a:r>
            <a:r>
              <a:rPr lang="en-US" sz="2000" dirty="0" smtClean="0">
                <a:latin typeface="Bell MT" pitchFamily="18" charset="0"/>
              </a:rPr>
              <a:t> and approved </a:t>
            </a:r>
          </a:p>
          <a:p>
            <a:r>
              <a:rPr lang="en-US" sz="2000" dirty="0" smtClean="0">
                <a:latin typeface="Bell MT" pitchFamily="18" charset="0"/>
              </a:rPr>
              <a:t>      1.4 View approved </a:t>
            </a:r>
            <a:r>
              <a:rPr lang="en-US" sz="2000" dirty="0" err="1" smtClean="0">
                <a:latin typeface="Bell MT" pitchFamily="18" charset="0"/>
              </a:rPr>
              <a:t>contributer</a:t>
            </a:r>
            <a:r>
              <a:rPr lang="en-US" sz="2000" dirty="0" smtClean="0">
                <a:latin typeface="Bell MT" pitchFamily="18" charset="0"/>
              </a:rPr>
              <a:t> </a:t>
            </a:r>
          </a:p>
          <a:p>
            <a:r>
              <a:rPr lang="en-US" sz="2000" dirty="0" smtClean="0">
                <a:latin typeface="Bell MT" pitchFamily="18" charset="0"/>
              </a:rPr>
              <a:t>      1.5 View rating and review </a:t>
            </a:r>
          </a:p>
          <a:p>
            <a:r>
              <a:rPr lang="en-US" sz="2000" dirty="0" smtClean="0">
                <a:latin typeface="Bell MT" pitchFamily="18" charset="0"/>
              </a:rPr>
              <a:t>      1.6 Block/unblock </a:t>
            </a:r>
            <a:r>
              <a:rPr lang="en-US" sz="2000" dirty="0" err="1" smtClean="0">
                <a:latin typeface="Bell MT" pitchFamily="18" charset="0"/>
              </a:rPr>
              <a:t>contributer</a:t>
            </a:r>
            <a:r>
              <a:rPr lang="en-US" sz="2000" dirty="0" smtClean="0">
                <a:latin typeface="Bell MT" pitchFamily="18" charset="0"/>
              </a:rPr>
              <a:t> </a:t>
            </a:r>
          </a:p>
          <a:p>
            <a:r>
              <a:rPr lang="en-US" sz="2000" dirty="0" smtClean="0">
                <a:latin typeface="Bell MT" pitchFamily="18" charset="0"/>
              </a:rPr>
              <a:t>      1.7 Work product management </a:t>
            </a:r>
          </a:p>
          <a:p>
            <a:r>
              <a:rPr lang="en-US" sz="2000" dirty="0" smtClean="0">
                <a:latin typeface="Bell MT" pitchFamily="18" charset="0"/>
              </a:rPr>
              <a:t>      1.8 View registered shop </a:t>
            </a:r>
          </a:p>
          <a:p>
            <a:r>
              <a:rPr lang="en-US" sz="2000" dirty="0" smtClean="0">
                <a:latin typeface="Bell MT" pitchFamily="18" charset="0"/>
              </a:rPr>
              <a:t>      1.9 View registered users </a:t>
            </a:r>
          </a:p>
          <a:p>
            <a:r>
              <a:rPr lang="en-US" sz="2000" dirty="0" smtClean="0">
                <a:latin typeface="Bell MT" pitchFamily="18" charset="0"/>
              </a:rPr>
              <a:t>      1.10 View complaint and send reply </a:t>
            </a:r>
          </a:p>
          <a:p>
            <a:r>
              <a:rPr lang="en-US" sz="2000" dirty="0" smtClean="0">
                <a:latin typeface="Bell MT" pitchFamily="18" charset="0"/>
              </a:rPr>
              <a:t>      1.11 </a:t>
            </a:r>
            <a:r>
              <a:rPr lang="en-US" sz="2000" dirty="0" err="1" smtClean="0">
                <a:latin typeface="Bell MT" pitchFamily="18" charset="0"/>
              </a:rPr>
              <a:t>Faq</a:t>
            </a:r>
            <a:r>
              <a:rPr lang="en-US" sz="2000" dirty="0" smtClean="0">
                <a:latin typeface="Bell MT" pitchFamily="18" charset="0"/>
              </a:rPr>
              <a:t> management </a:t>
            </a:r>
            <a:endParaRPr lang="en-IN" sz="2000" dirty="0">
              <a:latin typeface="Bell MT" pitchFamily="18" charset="0"/>
            </a:endParaRPr>
          </a:p>
        </p:txBody>
      </p:sp>
    </p:spTree>
    <p:extLst>
      <p:ext uri="{BB962C8B-B14F-4D97-AF65-F5344CB8AC3E}">
        <p14:creationId xmlns:p14="http://schemas.microsoft.com/office/powerpoint/2010/main" val="32632947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60648"/>
            <a:ext cx="6984776" cy="3600986"/>
          </a:xfrm>
          <a:prstGeom prst="rect">
            <a:avLst/>
          </a:prstGeom>
        </p:spPr>
        <p:txBody>
          <a:bodyPr wrap="square">
            <a:spAutoFit/>
          </a:bodyPr>
          <a:lstStyle/>
          <a:p>
            <a:r>
              <a:rPr lang="en-US" sz="2800" dirty="0" smtClean="0">
                <a:latin typeface="Algerian" pitchFamily="82" charset="0"/>
              </a:rPr>
              <a:t>2. CONTRIBUTER</a:t>
            </a:r>
          </a:p>
          <a:p>
            <a:r>
              <a:rPr lang="en-US" sz="2000" dirty="0" smtClean="0"/>
              <a:t>     </a:t>
            </a:r>
          </a:p>
          <a:p>
            <a:r>
              <a:rPr lang="en-US" sz="2000" dirty="0" smtClean="0"/>
              <a:t>      </a:t>
            </a:r>
            <a:r>
              <a:rPr lang="en-US" sz="2000" dirty="0" smtClean="0">
                <a:latin typeface="Bell MT" pitchFamily="18" charset="0"/>
              </a:rPr>
              <a:t>2.1 register </a:t>
            </a:r>
          </a:p>
          <a:p>
            <a:r>
              <a:rPr lang="en-US" sz="2000" dirty="0" smtClean="0">
                <a:latin typeface="Bell MT" pitchFamily="18" charset="0"/>
              </a:rPr>
              <a:t>      2.2 Login </a:t>
            </a:r>
          </a:p>
          <a:p>
            <a:r>
              <a:rPr lang="en-US" sz="2000" dirty="0" smtClean="0">
                <a:latin typeface="Bell MT" pitchFamily="18" charset="0"/>
              </a:rPr>
              <a:t>      2.3 View profile </a:t>
            </a:r>
          </a:p>
          <a:p>
            <a:r>
              <a:rPr lang="en-US" sz="2000" dirty="0" smtClean="0">
                <a:latin typeface="Bell MT" pitchFamily="18" charset="0"/>
              </a:rPr>
              <a:t>      2.4 View customer request</a:t>
            </a:r>
          </a:p>
          <a:p>
            <a:r>
              <a:rPr lang="en-US" sz="2000" dirty="0" smtClean="0">
                <a:latin typeface="Bell MT" pitchFamily="18" charset="0"/>
              </a:rPr>
              <a:t>      2.5 Request approved </a:t>
            </a:r>
          </a:p>
          <a:p>
            <a:r>
              <a:rPr lang="en-US" sz="2000" dirty="0" smtClean="0">
                <a:latin typeface="Bell MT" pitchFamily="18" charset="0"/>
              </a:rPr>
              <a:t>      2.6 View materials and add to cart </a:t>
            </a:r>
          </a:p>
          <a:p>
            <a:r>
              <a:rPr lang="en-US" sz="2000" dirty="0" smtClean="0">
                <a:latin typeface="Bell MT" pitchFamily="18" charset="0"/>
              </a:rPr>
              <a:t>      2.7 Book materials </a:t>
            </a:r>
          </a:p>
          <a:p>
            <a:r>
              <a:rPr lang="en-US" sz="2000" dirty="0" smtClean="0">
                <a:latin typeface="Bell MT" pitchFamily="18" charset="0"/>
              </a:rPr>
              <a:t>      2.8 Forward bill to customer </a:t>
            </a:r>
          </a:p>
          <a:p>
            <a:r>
              <a:rPr lang="en-US" sz="2000" dirty="0" smtClean="0">
                <a:latin typeface="Bell MT" pitchFamily="18" charset="0"/>
              </a:rPr>
              <a:t>      2.9 Send payment into to customer (work bill)</a:t>
            </a:r>
            <a:endParaRPr lang="en-IN" sz="2000" dirty="0">
              <a:latin typeface="Bell MT" pitchFamily="18" charset="0"/>
            </a:endParaRPr>
          </a:p>
        </p:txBody>
      </p:sp>
    </p:spTree>
    <p:extLst>
      <p:ext uri="{BB962C8B-B14F-4D97-AF65-F5344CB8AC3E}">
        <p14:creationId xmlns:p14="http://schemas.microsoft.com/office/powerpoint/2010/main" val="2859793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4572000" cy="4832092"/>
          </a:xfrm>
          <a:prstGeom prst="rect">
            <a:avLst/>
          </a:prstGeom>
        </p:spPr>
        <p:txBody>
          <a:bodyPr>
            <a:spAutoFit/>
          </a:bodyPr>
          <a:lstStyle/>
          <a:p>
            <a:r>
              <a:rPr lang="en-US" sz="2800" dirty="0" smtClean="0">
                <a:latin typeface="Algerian" pitchFamily="82" charset="0"/>
              </a:rPr>
              <a:t>3. CUSTOMER </a:t>
            </a:r>
          </a:p>
          <a:p>
            <a:r>
              <a:rPr lang="en-US" sz="2000" dirty="0" smtClean="0">
                <a:latin typeface="Bell MT" pitchFamily="18" charset="0"/>
              </a:rPr>
              <a:t>      3.1 Register</a:t>
            </a:r>
          </a:p>
          <a:p>
            <a:r>
              <a:rPr lang="en-US" sz="2000" dirty="0" smtClean="0">
                <a:latin typeface="Bell MT" pitchFamily="18" charset="0"/>
              </a:rPr>
              <a:t>      3.2 Login </a:t>
            </a:r>
          </a:p>
          <a:p>
            <a:r>
              <a:rPr lang="en-US" sz="2000" dirty="0" smtClean="0">
                <a:latin typeface="Bell MT" pitchFamily="18" charset="0"/>
              </a:rPr>
              <a:t>      3.3 View profile </a:t>
            </a:r>
          </a:p>
          <a:p>
            <a:r>
              <a:rPr lang="en-US" sz="2000" dirty="0" smtClean="0">
                <a:latin typeface="Bell MT" pitchFamily="18" charset="0"/>
              </a:rPr>
              <a:t>      3.4 View category</a:t>
            </a:r>
          </a:p>
          <a:p>
            <a:r>
              <a:rPr lang="en-US" sz="2000" dirty="0" smtClean="0">
                <a:latin typeface="Bell MT" pitchFamily="18" charset="0"/>
              </a:rPr>
              <a:t>      3.5 View approved </a:t>
            </a:r>
            <a:r>
              <a:rPr lang="en-US" sz="2000" dirty="0" err="1" smtClean="0">
                <a:latin typeface="Bell MT" pitchFamily="18" charset="0"/>
              </a:rPr>
              <a:t>contribuers</a:t>
            </a:r>
            <a:r>
              <a:rPr lang="en-US" sz="2000" dirty="0" smtClean="0">
                <a:latin typeface="Bell MT" pitchFamily="18" charset="0"/>
              </a:rPr>
              <a:t> </a:t>
            </a:r>
          </a:p>
          <a:p>
            <a:r>
              <a:rPr lang="en-US" sz="2000" dirty="0" smtClean="0">
                <a:latin typeface="Bell MT" pitchFamily="18" charset="0"/>
              </a:rPr>
              <a:t>      3.6 Send work request &amp;view rating</a:t>
            </a:r>
          </a:p>
          <a:p>
            <a:r>
              <a:rPr lang="en-US" sz="2000" dirty="0" smtClean="0">
                <a:latin typeface="Bell MT" pitchFamily="18" charset="0"/>
              </a:rPr>
              <a:t>      3.7 View request status </a:t>
            </a:r>
          </a:p>
          <a:p>
            <a:r>
              <a:rPr lang="en-US" sz="2000" dirty="0" smtClean="0">
                <a:latin typeface="Bell MT" pitchFamily="18" charset="0"/>
              </a:rPr>
              <a:t>      3.8 View bill </a:t>
            </a:r>
          </a:p>
          <a:p>
            <a:r>
              <a:rPr lang="en-US" sz="2000" dirty="0" smtClean="0">
                <a:latin typeface="Bell MT" pitchFamily="18" charset="0"/>
              </a:rPr>
              <a:t>      3.9 Payment </a:t>
            </a:r>
          </a:p>
          <a:p>
            <a:r>
              <a:rPr lang="en-US" sz="2000" dirty="0" smtClean="0">
                <a:latin typeface="Bell MT" pitchFamily="18" charset="0"/>
              </a:rPr>
              <a:t>      3.10 View previous bills </a:t>
            </a:r>
          </a:p>
          <a:p>
            <a:r>
              <a:rPr lang="en-US" sz="2000" dirty="0" smtClean="0">
                <a:latin typeface="Bell MT" pitchFamily="18" charset="0"/>
              </a:rPr>
              <a:t>      3.11 View work bill &amp;payment </a:t>
            </a:r>
          </a:p>
          <a:p>
            <a:r>
              <a:rPr lang="en-US" sz="2000" dirty="0" smtClean="0">
                <a:latin typeface="Bell MT" pitchFamily="18" charset="0"/>
              </a:rPr>
              <a:t>      3.12 Send rating for </a:t>
            </a:r>
            <a:r>
              <a:rPr lang="en-US" sz="2000" dirty="0" err="1" smtClean="0">
                <a:latin typeface="Bell MT" pitchFamily="18" charset="0"/>
              </a:rPr>
              <a:t>contributer</a:t>
            </a:r>
            <a:r>
              <a:rPr lang="en-US" sz="2000" dirty="0" smtClean="0">
                <a:latin typeface="Bell MT" pitchFamily="18" charset="0"/>
              </a:rPr>
              <a:t> </a:t>
            </a:r>
          </a:p>
          <a:p>
            <a:r>
              <a:rPr lang="en-US" sz="2000" dirty="0" smtClean="0">
                <a:latin typeface="Bell MT" pitchFamily="18" charset="0"/>
              </a:rPr>
              <a:t>      3.13 Send review about </a:t>
            </a:r>
            <a:r>
              <a:rPr lang="en-US" sz="2000" dirty="0" err="1" smtClean="0">
                <a:latin typeface="Bell MT" pitchFamily="18" charset="0"/>
              </a:rPr>
              <a:t>contributer</a:t>
            </a:r>
            <a:r>
              <a:rPr lang="en-US" sz="2000" dirty="0" smtClean="0">
                <a:latin typeface="Bell MT" pitchFamily="18" charset="0"/>
              </a:rPr>
              <a:t> </a:t>
            </a:r>
          </a:p>
          <a:p>
            <a:r>
              <a:rPr lang="en-US" sz="2000" dirty="0" smtClean="0">
                <a:latin typeface="Bell MT" pitchFamily="18" charset="0"/>
              </a:rPr>
              <a:t>      3.14 Send complaint &amp; view replay</a:t>
            </a:r>
            <a:endParaRPr lang="en-IN" sz="2000" dirty="0">
              <a:latin typeface="Bell MT" pitchFamily="18" charset="0"/>
            </a:endParaRPr>
          </a:p>
        </p:txBody>
      </p:sp>
    </p:spTree>
    <p:extLst>
      <p:ext uri="{BB962C8B-B14F-4D97-AF65-F5344CB8AC3E}">
        <p14:creationId xmlns:p14="http://schemas.microsoft.com/office/powerpoint/2010/main" val="1297830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4572000" cy="2369880"/>
          </a:xfrm>
          <a:prstGeom prst="rect">
            <a:avLst/>
          </a:prstGeom>
        </p:spPr>
        <p:txBody>
          <a:bodyPr>
            <a:spAutoFit/>
          </a:bodyPr>
          <a:lstStyle/>
          <a:p>
            <a:r>
              <a:rPr lang="en-US" sz="2800" dirty="0" smtClean="0">
                <a:latin typeface="Algerian" pitchFamily="82" charset="0"/>
              </a:rPr>
              <a:t>4. SHOP</a:t>
            </a:r>
          </a:p>
          <a:p>
            <a:r>
              <a:rPr lang="en-US" dirty="0" smtClean="0"/>
              <a:t>      </a:t>
            </a:r>
            <a:r>
              <a:rPr lang="en-US" sz="2000" dirty="0" smtClean="0">
                <a:latin typeface="Bell MT" pitchFamily="18" charset="0"/>
              </a:rPr>
              <a:t>4.1 Register </a:t>
            </a:r>
          </a:p>
          <a:p>
            <a:r>
              <a:rPr lang="en-US" sz="2000" dirty="0" smtClean="0">
                <a:latin typeface="Bell MT" pitchFamily="18" charset="0"/>
              </a:rPr>
              <a:t>     4.2 Login </a:t>
            </a:r>
          </a:p>
          <a:p>
            <a:r>
              <a:rPr lang="en-US" sz="2000" dirty="0" smtClean="0">
                <a:latin typeface="Bell MT" pitchFamily="18" charset="0"/>
              </a:rPr>
              <a:t>     4.3 View profile</a:t>
            </a:r>
          </a:p>
          <a:p>
            <a:r>
              <a:rPr lang="en-US" sz="2000" dirty="0" smtClean="0">
                <a:latin typeface="Bell MT" pitchFamily="18" charset="0"/>
              </a:rPr>
              <a:t>     4.4 Stock </a:t>
            </a:r>
            <a:r>
              <a:rPr lang="en-US" sz="2000" dirty="0" err="1" smtClean="0">
                <a:latin typeface="Bell MT" pitchFamily="18" charset="0"/>
              </a:rPr>
              <a:t>updation</a:t>
            </a:r>
            <a:endParaRPr lang="en-US" sz="2000" dirty="0" smtClean="0">
              <a:latin typeface="Bell MT" pitchFamily="18" charset="0"/>
            </a:endParaRPr>
          </a:p>
          <a:p>
            <a:r>
              <a:rPr lang="en-US" sz="2000" dirty="0" smtClean="0">
                <a:latin typeface="Bell MT" pitchFamily="18" charset="0"/>
              </a:rPr>
              <a:t>     4.5 View orders &amp;update status </a:t>
            </a:r>
          </a:p>
          <a:p>
            <a:r>
              <a:rPr lang="en-US" sz="2000" dirty="0" smtClean="0">
                <a:latin typeface="Bell MT" pitchFamily="18" charset="0"/>
              </a:rPr>
              <a:t>     4.6 View payment report</a:t>
            </a:r>
            <a:endParaRPr lang="en-IN" sz="2000" dirty="0">
              <a:latin typeface="Bell MT" pitchFamily="18" charset="0"/>
            </a:endParaRPr>
          </a:p>
        </p:txBody>
      </p:sp>
    </p:spTree>
    <p:extLst>
      <p:ext uri="{BB962C8B-B14F-4D97-AF65-F5344CB8AC3E}">
        <p14:creationId xmlns:p14="http://schemas.microsoft.com/office/powerpoint/2010/main" val="2514860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8193087"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31640" y="404664"/>
            <a:ext cx="1063112" cy="369332"/>
          </a:xfrm>
          <a:prstGeom prst="rect">
            <a:avLst/>
          </a:prstGeom>
        </p:spPr>
        <p:txBody>
          <a:bodyPr wrap="none">
            <a:spAutoFit/>
          </a:bodyPr>
          <a:lstStyle/>
          <a:p>
            <a:r>
              <a:rPr lang="en-IN" dirty="0">
                <a:latin typeface="Algerian" pitchFamily="82" charset="0"/>
              </a:rPr>
              <a:t>LEVEL 0</a:t>
            </a:r>
          </a:p>
        </p:txBody>
      </p:sp>
    </p:spTree>
    <p:extLst>
      <p:ext uri="{BB962C8B-B14F-4D97-AF65-F5344CB8AC3E}">
        <p14:creationId xmlns:p14="http://schemas.microsoft.com/office/powerpoint/2010/main" val="959914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 y="0"/>
            <a:ext cx="9144000" cy="5013176"/>
          </a:xfrm>
          <a:prstGeom prst="rect">
            <a:avLst/>
          </a:prstGeom>
        </p:spPr>
      </p:pic>
      <p:sp>
        <p:nvSpPr>
          <p:cNvPr id="3" name="Rectangle 2"/>
          <p:cNvSpPr/>
          <p:nvPr/>
        </p:nvSpPr>
        <p:spPr>
          <a:xfrm>
            <a:off x="107504" y="1124744"/>
            <a:ext cx="1205779" cy="369332"/>
          </a:xfrm>
          <a:prstGeom prst="rect">
            <a:avLst/>
          </a:prstGeom>
        </p:spPr>
        <p:txBody>
          <a:bodyPr wrap="none">
            <a:spAutoFit/>
          </a:bodyPr>
          <a:lstStyle/>
          <a:p>
            <a:r>
              <a:rPr lang="en-IN" dirty="0">
                <a:latin typeface="Algerian" pitchFamily="82" charset="0"/>
              </a:rPr>
              <a:t>LEVEL1.1</a:t>
            </a:r>
          </a:p>
        </p:txBody>
      </p:sp>
    </p:spTree>
    <p:extLst>
      <p:ext uri="{BB962C8B-B14F-4D97-AF65-F5344CB8AC3E}">
        <p14:creationId xmlns:p14="http://schemas.microsoft.com/office/powerpoint/2010/main" val="1517239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0"/>
            <a:ext cx="8424936" cy="5013176"/>
          </a:xfrm>
          <a:prstGeom prst="rect">
            <a:avLst/>
          </a:prstGeom>
        </p:spPr>
      </p:pic>
    </p:spTree>
    <p:extLst>
      <p:ext uri="{BB962C8B-B14F-4D97-AF65-F5344CB8AC3E}">
        <p14:creationId xmlns:p14="http://schemas.microsoft.com/office/powerpoint/2010/main" val="3229661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04664"/>
            <a:ext cx="7520940" cy="548640"/>
          </a:xfrm>
        </p:spPr>
        <p:txBody>
          <a:bodyPr/>
          <a:lstStyle/>
          <a:p>
            <a:pPr algn="ctr"/>
            <a:r>
              <a:rPr lang="en-IN" b="1" dirty="0">
                <a:latin typeface="Algerian" pitchFamily="82" charset="0"/>
              </a:rPr>
              <a:t>GROUP DETAILS</a:t>
            </a:r>
          </a:p>
        </p:txBody>
      </p:sp>
      <p:sp>
        <p:nvSpPr>
          <p:cNvPr id="3" name="Content Placeholder 2"/>
          <p:cNvSpPr>
            <a:spLocks noGrp="1"/>
          </p:cNvSpPr>
          <p:nvPr>
            <p:ph idx="1"/>
          </p:nvPr>
        </p:nvSpPr>
        <p:spPr/>
        <p:txBody>
          <a:bodyPr/>
          <a:lstStyle/>
          <a:p>
            <a:r>
              <a:rPr lang="en-IN" sz="2000" b="0" dirty="0">
                <a:latin typeface="Algerian" pitchFamily="82" charset="0"/>
              </a:rPr>
              <a:t>GROUP </a:t>
            </a:r>
            <a:r>
              <a:rPr lang="en-IN" sz="2000" b="0" dirty="0" smtClean="0">
                <a:latin typeface="Algerian" pitchFamily="82" charset="0"/>
              </a:rPr>
              <a:t>MEMBERS</a:t>
            </a:r>
          </a:p>
          <a:p>
            <a:r>
              <a:rPr lang="en-IN" sz="2000" b="0" dirty="0" smtClean="0">
                <a:latin typeface="Bell MT" pitchFamily="18" charset="0"/>
                <a:cs typeface="Arial" pitchFamily="34" charset="0"/>
              </a:rPr>
              <a:t>Ajay </a:t>
            </a:r>
            <a:r>
              <a:rPr lang="en-IN" sz="2000" b="0" dirty="0">
                <a:latin typeface="Bell MT" pitchFamily="18" charset="0"/>
                <a:cs typeface="Arial" pitchFamily="34" charset="0"/>
              </a:rPr>
              <a:t>Krishna P </a:t>
            </a:r>
            <a:endParaRPr lang="en-IN" sz="2000" b="0" dirty="0" smtClean="0">
              <a:latin typeface="Bell MT" pitchFamily="18" charset="0"/>
              <a:cs typeface="Arial" pitchFamily="34" charset="0"/>
            </a:endParaRPr>
          </a:p>
          <a:p>
            <a:r>
              <a:rPr lang="en-IN" sz="2000" b="0" dirty="0" err="1" smtClean="0">
                <a:latin typeface="Bell MT" pitchFamily="18" charset="0"/>
                <a:cs typeface="Arial" pitchFamily="34" charset="0"/>
              </a:rPr>
              <a:t>Amritha</a:t>
            </a:r>
            <a:r>
              <a:rPr lang="en-IN" sz="2000" b="0" dirty="0" smtClean="0">
                <a:latin typeface="Bell MT" pitchFamily="18" charset="0"/>
                <a:cs typeface="Arial" pitchFamily="34" charset="0"/>
              </a:rPr>
              <a:t> </a:t>
            </a:r>
            <a:r>
              <a:rPr lang="en-IN" sz="2000" b="0" dirty="0">
                <a:latin typeface="Bell MT" pitchFamily="18" charset="0"/>
                <a:cs typeface="Arial" pitchFamily="34" charset="0"/>
              </a:rPr>
              <a:t>K </a:t>
            </a:r>
            <a:endParaRPr lang="en-IN" sz="2000" b="0" dirty="0" smtClean="0">
              <a:latin typeface="Bell MT" pitchFamily="18" charset="0"/>
              <a:cs typeface="Arial" pitchFamily="34" charset="0"/>
            </a:endParaRPr>
          </a:p>
          <a:p>
            <a:r>
              <a:rPr lang="en-IN" sz="2000" b="0" dirty="0" err="1" smtClean="0">
                <a:latin typeface="Bell MT" pitchFamily="18" charset="0"/>
                <a:cs typeface="Arial" pitchFamily="34" charset="0"/>
              </a:rPr>
              <a:t>Athira</a:t>
            </a:r>
            <a:r>
              <a:rPr lang="en-IN" sz="2000" b="0" dirty="0" smtClean="0">
                <a:latin typeface="Bell MT" pitchFamily="18" charset="0"/>
                <a:cs typeface="Arial" pitchFamily="34" charset="0"/>
              </a:rPr>
              <a:t> </a:t>
            </a:r>
            <a:r>
              <a:rPr lang="en-IN" sz="2000" b="0" dirty="0">
                <a:latin typeface="Bell MT" pitchFamily="18" charset="0"/>
                <a:cs typeface="Arial" pitchFamily="34" charset="0"/>
              </a:rPr>
              <a:t>P </a:t>
            </a:r>
            <a:endParaRPr lang="en-IN" sz="2000" b="0" dirty="0" smtClean="0">
              <a:latin typeface="Bell MT" pitchFamily="18" charset="0"/>
              <a:cs typeface="Arial" pitchFamily="34" charset="0"/>
            </a:endParaRPr>
          </a:p>
          <a:p>
            <a:r>
              <a:rPr lang="en-IN" sz="2000" b="0" dirty="0" err="1" smtClean="0">
                <a:latin typeface="Bell MT" pitchFamily="18" charset="0"/>
                <a:cs typeface="Arial" pitchFamily="34" charset="0"/>
              </a:rPr>
              <a:t>Harikrishnan</a:t>
            </a:r>
            <a:r>
              <a:rPr lang="en-IN" sz="2000" b="0" dirty="0" smtClean="0">
                <a:latin typeface="Bell MT" pitchFamily="18" charset="0"/>
                <a:cs typeface="Arial" pitchFamily="34" charset="0"/>
              </a:rPr>
              <a:t> M</a:t>
            </a:r>
          </a:p>
          <a:p>
            <a:endParaRPr lang="en-IN" dirty="0" smtClean="0"/>
          </a:p>
          <a:p>
            <a:r>
              <a:rPr lang="en-IN" sz="2000" b="0" dirty="0" smtClean="0">
                <a:latin typeface="Algerian" pitchFamily="82" charset="0"/>
              </a:rPr>
              <a:t>GUIDE NAME</a:t>
            </a:r>
          </a:p>
          <a:p>
            <a:r>
              <a:rPr lang="en-IN" dirty="0" smtClean="0"/>
              <a:t> </a:t>
            </a:r>
            <a:r>
              <a:rPr lang="en-IN" sz="2000" b="0" dirty="0" err="1" smtClean="0">
                <a:latin typeface="Bell MT" pitchFamily="18" charset="0"/>
              </a:rPr>
              <a:t>Malihabi</a:t>
            </a:r>
            <a:r>
              <a:rPr lang="en-IN" sz="2000" b="0" dirty="0" smtClean="0">
                <a:latin typeface="Bell MT" pitchFamily="18" charset="0"/>
              </a:rPr>
              <a:t> </a:t>
            </a:r>
            <a:r>
              <a:rPr lang="en-IN" sz="2000" b="0" dirty="0">
                <a:latin typeface="Bell MT" pitchFamily="18" charset="0"/>
              </a:rPr>
              <a:t>miss</a:t>
            </a:r>
          </a:p>
        </p:txBody>
      </p:sp>
    </p:spTree>
    <p:extLst>
      <p:ext uri="{BB962C8B-B14F-4D97-AF65-F5344CB8AC3E}">
        <p14:creationId xmlns:p14="http://schemas.microsoft.com/office/powerpoint/2010/main" val="598362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20" y="0"/>
            <a:ext cx="8856984" cy="3527058"/>
          </a:xfrm>
          <a:prstGeom prst="rect">
            <a:avLst/>
          </a:prstGeom>
        </p:spPr>
      </p:pic>
    </p:spTree>
    <p:extLst>
      <p:ext uri="{BB962C8B-B14F-4D97-AF65-F5344CB8AC3E}">
        <p14:creationId xmlns:p14="http://schemas.microsoft.com/office/powerpoint/2010/main" val="1308000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013176"/>
          </a:xfrm>
          <a:prstGeom prst="rect">
            <a:avLst/>
          </a:prstGeom>
        </p:spPr>
      </p:pic>
      <p:sp>
        <p:nvSpPr>
          <p:cNvPr id="3" name="Rectangle 2"/>
          <p:cNvSpPr/>
          <p:nvPr/>
        </p:nvSpPr>
        <p:spPr>
          <a:xfrm>
            <a:off x="323528" y="1196752"/>
            <a:ext cx="1205779" cy="369332"/>
          </a:xfrm>
          <a:prstGeom prst="rect">
            <a:avLst/>
          </a:prstGeom>
        </p:spPr>
        <p:txBody>
          <a:bodyPr wrap="none">
            <a:spAutoFit/>
          </a:bodyPr>
          <a:lstStyle/>
          <a:p>
            <a:r>
              <a:rPr lang="en-IN" dirty="0">
                <a:latin typeface="Algerian" pitchFamily="82" charset="0"/>
              </a:rPr>
              <a:t>LEVEL1.2</a:t>
            </a:r>
          </a:p>
        </p:txBody>
      </p:sp>
    </p:spTree>
    <p:extLst>
      <p:ext uri="{BB962C8B-B14F-4D97-AF65-F5344CB8AC3E}">
        <p14:creationId xmlns:p14="http://schemas.microsoft.com/office/powerpoint/2010/main" val="3450190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36496" cy="4149080"/>
          </a:xfrm>
          <a:prstGeom prst="rect">
            <a:avLst/>
          </a:prstGeom>
        </p:spPr>
      </p:pic>
    </p:spTree>
    <p:extLst>
      <p:ext uri="{BB962C8B-B14F-4D97-AF65-F5344CB8AC3E}">
        <p14:creationId xmlns:p14="http://schemas.microsoft.com/office/powerpoint/2010/main" val="2830949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5013176"/>
          </a:xfrm>
          <a:prstGeom prst="rect">
            <a:avLst/>
          </a:prstGeom>
        </p:spPr>
      </p:pic>
      <p:sp>
        <p:nvSpPr>
          <p:cNvPr id="3" name="Rectangle 2"/>
          <p:cNvSpPr/>
          <p:nvPr/>
        </p:nvSpPr>
        <p:spPr>
          <a:xfrm>
            <a:off x="323528" y="1412776"/>
            <a:ext cx="1205779" cy="369332"/>
          </a:xfrm>
          <a:prstGeom prst="rect">
            <a:avLst/>
          </a:prstGeom>
        </p:spPr>
        <p:txBody>
          <a:bodyPr wrap="none">
            <a:spAutoFit/>
          </a:bodyPr>
          <a:lstStyle/>
          <a:p>
            <a:r>
              <a:rPr lang="en-IN" dirty="0">
                <a:latin typeface="Algerian" pitchFamily="82" charset="0"/>
              </a:rPr>
              <a:t>LEVEL1.3</a:t>
            </a:r>
          </a:p>
        </p:txBody>
      </p:sp>
    </p:spTree>
    <p:extLst>
      <p:ext uri="{BB962C8B-B14F-4D97-AF65-F5344CB8AC3E}">
        <p14:creationId xmlns:p14="http://schemas.microsoft.com/office/powerpoint/2010/main" val="3816065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036496" cy="5013176"/>
          </a:xfrm>
          <a:prstGeom prst="rect">
            <a:avLst/>
          </a:prstGeom>
        </p:spPr>
      </p:pic>
    </p:spTree>
    <p:extLst>
      <p:ext uri="{BB962C8B-B14F-4D97-AF65-F5344CB8AC3E}">
        <p14:creationId xmlns:p14="http://schemas.microsoft.com/office/powerpoint/2010/main" val="4081885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0732"/>
            <a:ext cx="8892480" cy="3535786"/>
          </a:xfrm>
          <a:prstGeom prst="rect">
            <a:avLst/>
          </a:prstGeom>
        </p:spPr>
      </p:pic>
    </p:spTree>
    <p:extLst>
      <p:ext uri="{BB962C8B-B14F-4D97-AF65-F5344CB8AC3E}">
        <p14:creationId xmlns:p14="http://schemas.microsoft.com/office/powerpoint/2010/main" val="1751317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53"/>
            <a:ext cx="9143999" cy="4987323"/>
          </a:xfrm>
          <a:prstGeom prst="rect">
            <a:avLst/>
          </a:prstGeom>
        </p:spPr>
      </p:pic>
      <p:sp>
        <p:nvSpPr>
          <p:cNvPr id="3" name="Rectangle 2"/>
          <p:cNvSpPr/>
          <p:nvPr/>
        </p:nvSpPr>
        <p:spPr>
          <a:xfrm>
            <a:off x="179512" y="1340768"/>
            <a:ext cx="1205779" cy="369332"/>
          </a:xfrm>
          <a:prstGeom prst="rect">
            <a:avLst/>
          </a:prstGeom>
        </p:spPr>
        <p:txBody>
          <a:bodyPr wrap="none">
            <a:spAutoFit/>
          </a:bodyPr>
          <a:lstStyle/>
          <a:p>
            <a:r>
              <a:rPr lang="en-IN" dirty="0">
                <a:latin typeface="Algerian" pitchFamily="82" charset="0"/>
              </a:rPr>
              <a:t>LEVEL1.4</a:t>
            </a:r>
          </a:p>
        </p:txBody>
      </p:sp>
    </p:spTree>
    <p:extLst>
      <p:ext uri="{BB962C8B-B14F-4D97-AF65-F5344CB8AC3E}">
        <p14:creationId xmlns:p14="http://schemas.microsoft.com/office/powerpoint/2010/main" val="1882289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0"/>
            <a:ext cx="8280920" cy="436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156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3688" y="1988840"/>
            <a:ext cx="5181226" cy="923330"/>
          </a:xfrm>
          <a:prstGeom prst="rect">
            <a:avLst/>
          </a:prstGeom>
        </p:spPr>
        <p:style>
          <a:lnRef idx="2">
            <a:schemeClr val="accent3"/>
          </a:lnRef>
          <a:fillRef idx="1">
            <a:schemeClr val="lt1"/>
          </a:fillRef>
          <a:effectRef idx="0">
            <a:schemeClr val="accent3"/>
          </a:effectRef>
          <a:fontRef idx="minor">
            <a:schemeClr val="dk1"/>
          </a:fontRef>
        </p:style>
        <p:txBody>
          <a:bodyPr wrap="none" lIns="91440" tIns="45720" rIns="91440" bIns="45720">
            <a:spAutoFit/>
          </a:bodyPr>
          <a:lstStyle/>
          <a:p>
            <a:pPr algn="ctr"/>
            <a:r>
              <a:rPr lang="en-GB" sz="5400" b="1" dirty="0"/>
              <a:t>Database Design</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943643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960389"/>
            <a:ext cx="8136904" cy="1604515"/>
          </a:xfrm>
          <a:prstGeom prst="rect">
            <a:avLst/>
          </a:prstGeom>
        </p:spPr>
      </p:pic>
      <p:sp>
        <p:nvSpPr>
          <p:cNvPr id="7" name="Rectangle 6"/>
          <p:cNvSpPr/>
          <p:nvPr/>
        </p:nvSpPr>
        <p:spPr>
          <a:xfrm>
            <a:off x="565418" y="404664"/>
            <a:ext cx="1126262" cy="369332"/>
          </a:xfrm>
          <a:prstGeom prst="rect">
            <a:avLst/>
          </a:prstGeom>
        </p:spPr>
        <p:txBody>
          <a:bodyPr wrap="square">
            <a:spAutoFit/>
          </a:bodyPr>
          <a:lstStyle/>
          <a:p>
            <a:r>
              <a:rPr lang="en-IN" dirty="0">
                <a:latin typeface="Algerian" pitchFamily="82" charset="0"/>
              </a:rPr>
              <a:t>CART</a:t>
            </a:r>
            <a:endParaRPr lang="en-IN" sz="2000" dirty="0">
              <a:latin typeface="Algerian" pitchFamily="82"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078252"/>
            <a:ext cx="8136904" cy="1574884"/>
          </a:xfrm>
          <a:prstGeom prst="rect">
            <a:avLst/>
          </a:prstGeom>
        </p:spPr>
      </p:pic>
      <p:sp>
        <p:nvSpPr>
          <p:cNvPr id="9" name="Rectangle 8"/>
          <p:cNvSpPr/>
          <p:nvPr/>
        </p:nvSpPr>
        <p:spPr>
          <a:xfrm>
            <a:off x="565418" y="2708920"/>
            <a:ext cx="1366080" cy="369332"/>
          </a:xfrm>
          <a:prstGeom prst="rect">
            <a:avLst/>
          </a:prstGeom>
        </p:spPr>
        <p:txBody>
          <a:bodyPr wrap="none">
            <a:spAutoFit/>
          </a:bodyPr>
          <a:lstStyle/>
          <a:p>
            <a:r>
              <a:rPr lang="en-IN" dirty="0">
                <a:latin typeface="Algerian" pitchFamily="82" charset="0"/>
              </a:rPr>
              <a:t>CATEGORY</a:t>
            </a:r>
          </a:p>
        </p:txBody>
      </p:sp>
    </p:spTree>
    <p:extLst>
      <p:ext uri="{BB962C8B-B14F-4D97-AF65-F5344CB8AC3E}">
        <p14:creationId xmlns:p14="http://schemas.microsoft.com/office/powerpoint/2010/main" val="692837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96752"/>
            <a:ext cx="86995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4408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620688"/>
            <a:ext cx="7992888" cy="1656184"/>
          </a:xfrm>
          <a:prstGeom prst="rect">
            <a:avLst/>
          </a:prstGeom>
        </p:spPr>
      </p:pic>
      <p:sp>
        <p:nvSpPr>
          <p:cNvPr id="4" name="Rectangle 3"/>
          <p:cNvSpPr/>
          <p:nvPr/>
        </p:nvSpPr>
        <p:spPr>
          <a:xfrm>
            <a:off x="372921" y="251356"/>
            <a:ext cx="1410964" cy="369332"/>
          </a:xfrm>
          <a:prstGeom prst="rect">
            <a:avLst/>
          </a:prstGeom>
        </p:spPr>
        <p:txBody>
          <a:bodyPr wrap="none">
            <a:spAutoFit/>
          </a:bodyPr>
          <a:lstStyle/>
          <a:p>
            <a:r>
              <a:rPr lang="en-IN" dirty="0">
                <a:latin typeface="Algerian" pitchFamily="82" charset="0"/>
              </a:rPr>
              <a:t>COMPLAINT</a:t>
            </a:r>
            <a:endParaRPr lang="en-IN" sz="2000" dirty="0">
              <a:latin typeface="Algerian" pitchFamily="82"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646204"/>
            <a:ext cx="8496944" cy="2366972"/>
          </a:xfrm>
          <a:prstGeom prst="rect">
            <a:avLst/>
          </a:prstGeom>
        </p:spPr>
      </p:pic>
      <p:sp>
        <p:nvSpPr>
          <p:cNvPr id="6" name="Rectangle 5"/>
          <p:cNvSpPr/>
          <p:nvPr/>
        </p:nvSpPr>
        <p:spPr>
          <a:xfrm>
            <a:off x="351081" y="2276872"/>
            <a:ext cx="1662635" cy="369332"/>
          </a:xfrm>
          <a:prstGeom prst="rect">
            <a:avLst/>
          </a:prstGeom>
        </p:spPr>
        <p:txBody>
          <a:bodyPr wrap="none">
            <a:spAutoFit/>
          </a:bodyPr>
          <a:lstStyle/>
          <a:p>
            <a:r>
              <a:rPr lang="en-IN" dirty="0">
                <a:latin typeface="Algerian" pitchFamily="82" charset="0"/>
              </a:rPr>
              <a:t>CONTRIBUTER</a:t>
            </a:r>
            <a:endParaRPr lang="en-IN" sz="2000" dirty="0">
              <a:latin typeface="Algerian" pitchFamily="82" charset="0"/>
            </a:endParaRPr>
          </a:p>
        </p:txBody>
      </p:sp>
    </p:spTree>
    <p:extLst>
      <p:ext uri="{BB962C8B-B14F-4D97-AF65-F5344CB8AC3E}">
        <p14:creationId xmlns:p14="http://schemas.microsoft.com/office/powerpoint/2010/main" val="36988566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3" y="380136"/>
            <a:ext cx="8964488" cy="2319492"/>
          </a:xfrm>
          <a:prstGeom prst="rect">
            <a:avLst/>
          </a:prstGeom>
        </p:spPr>
      </p:pic>
      <p:sp>
        <p:nvSpPr>
          <p:cNvPr id="3" name="Rectangle 2"/>
          <p:cNvSpPr/>
          <p:nvPr/>
        </p:nvSpPr>
        <p:spPr>
          <a:xfrm>
            <a:off x="179512" y="10804"/>
            <a:ext cx="1322798" cy="369332"/>
          </a:xfrm>
          <a:prstGeom prst="rect">
            <a:avLst/>
          </a:prstGeom>
        </p:spPr>
        <p:txBody>
          <a:bodyPr wrap="none">
            <a:spAutoFit/>
          </a:bodyPr>
          <a:lstStyle/>
          <a:p>
            <a:r>
              <a:rPr lang="en-IN" dirty="0">
                <a:latin typeface="Algerian" pitchFamily="82" charset="0"/>
              </a:rPr>
              <a:t>CUSTOMER</a:t>
            </a:r>
            <a:endParaRPr lang="en-IN" sz="2000" dirty="0">
              <a:latin typeface="Algerian" pitchFamily="8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3068960"/>
            <a:ext cx="8964488" cy="1872208"/>
          </a:xfrm>
          <a:prstGeom prst="rect">
            <a:avLst/>
          </a:prstGeom>
        </p:spPr>
      </p:pic>
      <p:sp>
        <p:nvSpPr>
          <p:cNvPr id="5" name="Rectangle 4"/>
          <p:cNvSpPr/>
          <p:nvPr/>
        </p:nvSpPr>
        <p:spPr>
          <a:xfrm>
            <a:off x="202229" y="2699628"/>
            <a:ext cx="2427268" cy="369332"/>
          </a:xfrm>
          <a:prstGeom prst="rect">
            <a:avLst/>
          </a:prstGeom>
        </p:spPr>
        <p:txBody>
          <a:bodyPr wrap="none">
            <a:spAutoFit/>
          </a:bodyPr>
          <a:lstStyle/>
          <a:p>
            <a:r>
              <a:rPr lang="en-IN" dirty="0">
                <a:latin typeface="Algerian" pitchFamily="82" charset="0"/>
              </a:rPr>
              <a:t>CUSTOMER_REQUEST</a:t>
            </a:r>
          </a:p>
        </p:txBody>
      </p:sp>
    </p:spTree>
    <p:extLst>
      <p:ext uri="{BB962C8B-B14F-4D97-AF65-F5344CB8AC3E}">
        <p14:creationId xmlns:p14="http://schemas.microsoft.com/office/powerpoint/2010/main" val="23945039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476672"/>
            <a:ext cx="8352928" cy="1554152"/>
          </a:xfrm>
          <a:prstGeom prst="rect">
            <a:avLst/>
          </a:prstGeom>
        </p:spPr>
      </p:pic>
      <p:sp>
        <p:nvSpPr>
          <p:cNvPr id="3" name="Rectangle 2"/>
          <p:cNvSpPr/>
          <p:nvPr/>
        </p:nvSpPr>
        <p:spPr>
          <a:xfrm>
            <a:off x="323528" y="107340"/>
            <a:ext cx="691215" cy="369332"/>
          </a:xfrm>
          <a:prstGeom prst="rect">
            <a:avLst/>
          </a:prstGeom>
        </p:spPr>
        <p:txBody>
          <a:bodyPr wrap="none">
            <a:spAutoFit/>
          </a:bodyPr>
          <a:lstStyle/>
          <a:p>
            <a:r>
              <a:rPr lang="en-IN" dirty="0" smtClean="0">
                <a:latin typeface="Algerian" pitchFamily="82" charset="0"/>
              </a:rPr>
              <a:t> FAQ</a:t>
            </a:r>
            <a:endParaRPr lang="en-IN" dirty="0">
              <a:latin typeface="Algerian" pitchFamily="82"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400156"/>
            <a:ext cx="8352928" cy="1604908"/>
          </a:xfrm>
          <a:prstGeom prst="rect">
            <a:avLst/>
          </a:prstGeom>
        </p:spPr>
      </p:pic>
      <p:sp>
        <p:nvSpPr>
          <p:cNvPr id="5" name="Rectangle 4"/>
          <p:cNvSpPr/>
          <p:nvPr/>
        </p:nvSpPr>
        <p:spPr>
          <a:xfrm>
            <a:off x="332791" y="2030824"/>
            <a:ext cx="821059" cy="369332"/>
          </a:xfrm>
          <a:prstGeom prst="rect">
            <a:avLst/>
          </a:prstGeom>
        </p:spPr>
        <p:txBody>
          <a:bodyPr wrap="none">
            <a:spAutoFit/>
          </a:bodyPr>
          <a:lstStyle/>
          <a:p>
            <a:r>
              <a:rPr lang="en-IN" dirty="0">
                <a:latin typeface="Algerian" pitchFamily="82" charset="0"/>
              </a:rPr>
              <a:t>LOGIN</a:t>
            </a:r>
          </a:p>
        </p:txBody>
      </p:sp>
    </p:spTree>
    <p:extLst>
      <p:ext uri="{BB962C8B-B14F-4D97-AF65-F5344CB8AC3E}">
        <p14:creationId xmlns:p14="http://schemas.microsoft.com/office/powerpoint/2010/main" val="1795073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48680"/>
            <a:ext cx="8568952" cy="1656184"/>
          </a:xfrm>
          <a:prstGeom prst="rect">
            <a:avLst/>
          </a:prstGeom>
        </p:spPr>
      </p:pic>
      <p:sp>
        <p:nvSpPr>
          <p:cNvPr id="3" name="Rectangle 2"/>
          <p:cNvSpPr/>
          <p:nvPr/>
        </p:nvSpPr>
        <p:spPr>
          <a:xfrm>
            <a:off x="323528" y="216656"/>
            <a:ext cx="904415" cy="369332"/>
          </a:xfrm>
          <a:prstGeom prst="rect">
            <a:avLst/>
          </a:prstGeom>
        </p:spPr>
        <p:txBody>
          <a:bodyPr wrap="none">
            <a:spAutoFit/>
          </a:bodyPr>
          <a:lstStyle/>
          <a:p>
            <a:r>
              <a:rPr lang="en-IN" dirty="0">
                <a:latin typeface="Algerian" pitchFamily="82" charset="0"/>
              </a:rPr>
              <a:t>ORDER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718212"/>
            <a:ext cx="8280920" cy="1557510"/>
          </a:xfrm>
          <a:prstGeom prst="rect">
            <a:avLst/>
          </a:prstGeom>
        </p:spPr>
      </p:pic>
      <p:sp>
        <p:nvSpPr>
          <p:cNvPr id="5" name="Rectangle 4"/>
          <p:cNvSpPr/>
          <p:nvPr/>
        </p:nvSpPr>
        <p:spPr>
          <a:xfrm>
            <a:off x="251520" y="2348880"/>
            <a:ext cx="1436612" cy="369332"/>
          </a:xfrm>
          <a:prstGeom prst="rect">
            <a:avLst/>
          </a:prstGeom>
        </p:spPr>
        <p:txBody>
          <a:bodyPr wrap="none">
            <a:spAutoFit/>
          </a:bodyPr>
          <a:lstStyle/>
          <a:p>
            <a:r>
              <a:rPr lang="en-IN" dirty="0">
                <a:latin typeface="Algerian" pitchFamily="82" charset="0"/>
              </a:rPr>
              <a:t>ORDER_SUB</a:t>
            </a:r>
          </a:p>
        </p:txBody>
      </p:sp>
    </p:spTree>
    <p:extLst>
      <p:ext uri="{BB962C8B-B14F-4D97-AF65-F5344CB8AC3E}">
        <p14:creationId xmlns:p14="http://schemas.microsoft.com/office/powerpoint/2010/main" val="2668440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404664"/>
            <a:ext cx="8496944" cy="1656184"/>
          </a:xfrm>
          <a:prstGeom prst="rect">
            <a:avLst/>
          </a:prstGeom>
        </p:spPr>
      </p:pic>
      <p:sp>
        <p:nvSpPr>
          <p:cNvPr id="3" name="Rectangle 2"/>
          <p:cNvSpPr/>
          <p:nvPr/>
        </p:nvSpPr>
        <p:spPr>
          <a:xfrm>
            <a:off x="340296" y="35332"/>
            <a:ext cx="1226618" cy="369332"/>
          </a:xfrm>
          <a:prstGeom prst="rect">
            <a:avLst/>
          </a:prstGeom>
        </p:spPr>
        <p:txBody>
          <a:bodyPr wrap="none">
            <a:spAutoFit/>
          </a:bodyPr>
          <a:lstStyle/>
          <a:p>
            <a:r>
              <a:rPr lang="en-IN" dirty="0">
                <a:latin typeface="Algerian" pitchFamily="82" charset="0"/>
              </a:rPr>
              <a:t>PAYMENT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362" y="2636912"/>
            <a:ext cx="8459110" cy="1800200"/>
          </a:xfrm>
          <a:prstGeom prst="rect">
            <a:avLst/>
          </a:prstGeom>
        </p:spPr>
      </p:pic>
      <p:sp>
        <p:nvSpPr>
          <p:cNvPr id="5" name="Rectangle 4"/>
          <p:cNvSpPr/>
          <p:nvPr/>
        </p:nvSpPr>
        <p:spPr>
          <a:xfrm>
            <a:off x="321297" y="2238627"/>
            <a:ext cx="1157689" cy="369332"/>
          </a:xfrm>
          <a:prstGeom prst="rect">
            <a:avLst/>
          </a:prstGeom>
        </p:spPr>
        <p:txBody>
          <a:bodyPr wrap="none">
            <a:spAutoFit/>
          </a:bodyPr>
          <a:lstStyle/>
          <a:p>
            <a:r>
              <a:rPr lang="en-IN" dirty="0">
                <a:latin typeface="Algerian" pitchFamily="82" charset="0"/>
              </a:rPr>
              <a:t>PRODUCT</a:t>
            </a:r>
          </a:p>
        </p:txBody>
      </p:sp>
    </p:spTree>
    <p:extLst>
      <p:ext uri="{BB962C8B-B14F-4D97-AF65-F5344CB8AC3E}">
        <p14:creationId xmlns:p14="http://schemas.microsoft.com/office/powerpoint/2010/main" val="1769399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76672"/>
            <a:ext cx="8568952" cy="1800200"/>
          </a:xfrm>
          <a:prstGeom prst="rect">
            <a:avLst/>
          </a:prstGeom>
        </p:spPr>
      </p:pic>
      <p:sp>
        <p:nvSpPr>
          <p:cNvPr id="3" name="Rectangle 2"/>
          <p:cNvSpPr/>
          <p:nvPr/>
        </p:nvSpPr>
        <p:spPr>
          <a:xfrm>
            <a:off x="395536" y="107340"/>
            <a:ext cx="1003801" cy="369332"/>
          </a:xfrm>
          <a:prstGeom prst="rect">
            <a:avLst/>
          </a:prstGeom>
        </p:spPr>
        <p:txBody>
          <a:bodyPr wrap="none">
            <a:spAutoFit/>
          </a:bodyPr>
          <a:lstStyle/>
          <a:p>
            <a:r>
              <a:rPr lang="en-IN" dirty="0">
                <a:latin typeface="Algerian" pitchFamily="82" charset="0"/>
              </a:rPr>
              <a:t>RATING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805025"/>
            <a:ext cx="8568952" cy="1776103"/>
          </a:xfrm>
          <a:prstGeom prst="rect">
            <a:avLst/>
          </a:prstGeom>
        </p:spPr>
      </p:pic>
      <p:sp>
        <p:nvSpPr>
          <p:cNvPr id="5" name="Rectangle 4"/>
          <p:cNvSpPr/>
          <p:nvPr/>
        </p:nvSpPr>
        <p:spPr>
          <a:xfrm>
            <a:off x="251520" y="2435693"/>
            <a:ext cx="1072730" cy="369332"/>
          </a:xfrm>
          <a:prstGeom prst="rect">
            <a:avLst/>
          </a:prstGeom>
        </p:spPr>
        <p:txBody>
          <a:bodyPr wrap="none">
            <a:spAutoFit/>
          </a:bodyPr>
          <a:lstStyle/>
          <a:p>
            <a:r>
              <a:rPr lang="en-IN" dirty="0" smtClean="0">
                <a:latin typeface="Algerian" pitchFamily="82" charset="0"/>
              </a:rPr>
              <a:t> REVIEW</a:t>
            </a:r>
            <a:endParaRPr lang="en-IN" dirty="0">
              <a:latin typeface="Algerian" pitchFamily="82" charset="0"/>
            </a:endParaRPr>
          </a:p>
        </p:txBody>
      </p:sp>
    </p:spTree>
    <p:extLst>
      <p:ext uri="{BB962C8B-B14F-4D97-AF65-F5344CB8AC3E}">
        <p14:creationId xmlns:p14="http://schemas.microsoft.com/office/powerpoint/2010/main" val="1272604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620688"/>
            <a:ext cx="8928992" cy="3600400"/>
          </a:xfrm>
          <a:prstGeom prst="rect">
            <a:avLst/>
          </a:prstGeom>
        </p:spPr>
      </p:pic>
      <p:sp>
        <p:nvSpPr>
          <p:cNvPr id="3" name="Rectangle 2"/>
          <p:cNvSpPr/>
          <p:nvPr/>
        </p:nvSpPr>
        <p:spPr>
          <a:xfrm>
            <a:off x="323528" y="251356"/>
            <a:ext cx="740908" cy="369332"/>
          </a:xfrm>
          <a:prstGeom prst="rect">
            <a:avLst/>
          </a:prstGeom>
        </p:spPr>
        <p:txBody>
          <a:bodyPr wrap="none">
            <a:spAutoFit/>
          </a:bodyPr>
          <a:lstStyle/>
          <a:p>
            <a:r>
              <a:rPr lang="en-IN" dirty="0">
                <a:latin typeface="Algerian" pitchFamily="82" charset="0"/>
              </a:rPr>
              <a:t>SHOP</a:t>
            </a:r>
          </a:p>
        </p:txBody>
      </p:sp>
    </p:spTree>
    <p:extLst>
      <p:ext uri="{BB962C8B-B14F-4D97-AF65-F5344CB8AC3E}">
        <p14:creationId xmlns:p14="http://schemas.microsoft.com/office/powerpoint/2010/main" val="3085332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548680"/>
            <a:ext cx="8568952" cy="1440160"/>
          </a:xfrm>
          <a:prstGeom prst="rect">
            <a:avLst/>
          </a:prstGeom>
        </p:spPr>
      </p:pic>
      <p:sp>
        <p:nvSpPr>
          <p:cNvPr id="3" name="Rectangle 2"/>
          <p:cNvSpPr/>
          <p:nvPr/>
        </p:nvSpPr>
        <p:spPr>
          <a:xfrm>
            <a:off x="467544" y="179348"/>
            <a:ext cx="880369" cy="369332"/>
          </a:xfrm>
          <a:prstGeom prst="rect">
            <a:avLst/>
          </a:prstGeom>
        </p:spPr>
        <p:txBody>
          <a:bodyPr wrap="none">
            <a:spAutoFit/>
          </a:bodyPr>
          <a:lstStyle/>
          <a:p>
            <a:r>
              <a:rPr lang="en-IN" dirty="0">
                <a:latin typeface="Algerian" pitchFamily="82" charset="0"/>
              </a:rPr>
              <a:t>STOCK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895524"/>
            <a:ext cx="8568952" cy="1685604"/>
          </a:xfrm>
          <a:prstGeom prst="rect">
            <a:avLst/>
          </a:prstGeom>
        </p:spPr>
      </p:pic>
      <p:sp>
        <p:nvSpPr>
          <p:cNvPr id="5" name="Rectangle 4"/>
          <p:cNvSpPr/>
          <p:nvPr/>
        </p:nvSpPr>
        <p:spPr>
          <a:xfrm>
            <a:off x="323528" y="2420888"/>
            <a:ext cx="1401346" cy="369332"/>
          </a:xfrm>
          <a:prstGeom prst="rect">
            <a:avLst/>
          </a:prstGeom>
        </p:spPr>
        <p:txBody>
          <a:bodyPr wrap="none">
            <a:spAutoFit/>
          </a:bodyPr>
          <a:lstStyle/>
          <a:p>
            <a:r>
              <a:rPr lang="en-IN" dirty="0">
                <a:latin typeface="Algerian" pitchFamily="82" charset="0"/>
              </a:rPr>
              <a:t>WORK_BILL</a:t>
            </a:r>
          </a:p>
        </p:txBody>
      </p:sp>
    </p:spTree>
    <p:extLst>
      <p:ext uri="{BB962C8B-B14F-4D97-AF65-F5344CB8AC3E}">
        <p14:creationId xmlns:p14="http://schemas.microsoft.com/office/powerpoint/2010/main" val="1368020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9712" y="1628800"/>
            <a:ext cx="4607543" cy="923330"/>
          </a:xfrm>
          <a:prstGeom prst="rect">
            <a:avLst/>
          </a:prstGeom>
          <a:noFill/>
        </p:spPr>
        <p:txBody>
          <a:bodyPr wrap="none" lIns="91440" tIns="45720" rIns="91440" bIns="45720">
            <a:spAutoFit/>
          </a:bodyPr>
          <a:lstStyle/>
          <a:p>
            <a:pPr algn="ctr"/>
            <a:r>
              <a:rPr lang="en-GB"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SCREENSHOTS</a:t>
            </a:r>
            <a:endPar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308054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085184"/>
          </a:xfrm>
          <a:prstGeom prst="rect">
            <a:avLst/>
          </a:prstGeom>
        </p:spPr>
      </p:pic>
    </p:spTree>
    <p:extLst>
      <p:ext uri="{BB962C8B-B14F-4D97-AF65-F5344CB8AC3E}">
        <p14:creationId xmlns:p14="http://schemas.microsoft.com/office/powerpoint/2010/main" val="287178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itchFamily="82" charset="0"/>
              </a:rPr>
              <a:t>MAN VS </a:t>
            </a:r>
            <a:r>
              <a:rPr lang="en-IN" dirty="0" smtClean="0">
                <a:latin typeface="Algerian" pitchFamily="82" charset="0"/>
              </a:rPr>
              <a:t>BEE</a:t>
            </a:r>
            <a:endParaRPr lang="en-IN" dirty="0">
              <a:latin typeface="Algerian" pitchFamily="82" charset="0"/>
            </a:endParaRPr>
          </a:p>
        </p:txBody>
      </p:sp>
      <p:sp>
        <p:nvSpPr>
          <p:cNvPr id="3" name="Content Placeholder 2"/>
          <p:cNvSpPr>
            <a:spLocks noGrp="1"/>
          </p:cNvSpPr>
          <p:nvPr>
            <p:ph idx="1"/>
          </p:nvPr>
        </p:nvSpPr>
        <p:spPr>
          <a:xfrm>
            <a:off x="323528" y="980728"/>
            <a:ext cx="8640960" cy="3816424"/>
          </a:xfrm>
        </p:spPr>
        <p:txBody>
          <a:bodyPr>
            <a:noAutofit/>
          </a:bodyPr>
          <a:lstStyle/>
          <a:p>
            <a:pPr algn="ctr"/>
            <a:r>
              <a:rPr lang="en-US" sz="2000" b="0" dirty="0" smtClean="0">
                <a:latin typeface="Algerian" pitchFamily="82" charset="0"/>
              </a:rPr>
              <a:t>INTRODUCTION</a:t>
            </a:r>
          </a:p>
          <a:p>
            <a:r>
              <a:rPr lang="en-US" sz="2000" b="0" dirty="0" smtClean="0">
                <a:latin typeface="Bell MT" pitchFamily="18" charset="0"/>
              </a:rPr>
              <a:t>     “</a:t>
            </a:r>
            <a:r>
              <a:rPr lang="en-US" sz="2000" b="0" dirty="0">
                <a:latin typeface="Bell MT" pitchFamily="18" charset="0"/>
              </a:rPr>
              <a:t>MAN VS BEE” we are introducing a new system for daily wage workers and this system also help full to public society and commercial dealers. Daily wage workers from different sectors can register in this app with their details. The public society can select the best workers for their needs with the help of public review and get the rich workers from all sectors under one roof. Commercial traders can register on it. Through it all the necessary materials for the wage laborers can be obtained through it and all the necessary materials for the construction sector of the public society should be ensured through it. This application is mainly divided into four parts(admin, Contributor, customers, E-commerce). </a:t>
            </a:r>
            <a:endParaRPr lang="en-IN" sz="2000" b="0" dirty="0">
              <a:latin typeface="Bell MT" pitchFamily="18" charset="0"/>
            </a:endParaRPr>
          </a:p>
        </p:txBody>
      </p:sp>
    </p:spTree>
    <p:extLst>
      <p:ext uri="{BB962C8B-B14F-4D97-AF65-F5344CB8AC3E}">
        <p14:creationId xmlns:p14="http://schemas.microsoft.com/office/powerpoint/2010/main" val="268785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262979"/>
          </a:xfrm>
          <a:prstGeom prst="rect">
            <a:avLst/>
          </a:prstGeom>
        </p:spPr>
        <p:txBody>
          <a:bodyPr wrap="square">
            <a:spAutoFit/>
          </a:bodyPr>
          <a:lstStyle/>
          <a:p>
            <a:pPr algn="ctr"/>
            <a:r>
              <a:rPr lang="en-US" sz="2400" dirty="0" smtClean="0">
                <a:latin typeface="Algerian" pitchFamily="82" charset="0"/>
              </a:rPr>
              <a:t> HARDWARE AND SOFTWARE REQUIREMENTs </a:t>
            </a:r>
          </a:p>
          <a:p>
            <a:pPr algn="ctr"/>
            <a:endParaRPr lang="en-US" sz="2400" dirty="0" smtClean="0">
              <a:latin typeface="Algerian" pitchFamily="82" charset="0"/>
            </a:endParaRPr>
          </a:p>
          <a:p>
            <a:r>
              <a:rPr lang="en-US" sz="2000" dirty="0" smtClean="0">
                <a:latin typeface="Bell MT" pitchFamily="18" charset="0"/>
              </a:rPr>
              <a:t>This specifies the hardware and the support software required to carry out the development</a:t>
            </a:r>
          </a:p>
          <a:p>
            <a:pPr algn="ctr"/>
            <a:r>
              <a:rPr lang="en-US" sz="2400" dirty="0" smtClean="0">
                <a:latin typeface="Algerian" pitchFamily="82" charset="0"/>
              </a:rPr>
              <a:t> Hardware Specifications</a:t>
            </a:r>
          </a:p>
          <a:p>
            <a:pPr algn="ctr"/>
            <a:endParaRPr lang="en-US" sz="2400" dirty="0" smtClean="0">
              <a:latin typeface="Algerian" pitchFamily="82" charset="0"/>
            </a:endParaRPr>
          </a:p>
          <a:p>
            <a:r>
              <a:rPr lang="en-US" sz="2000" dirty="0" smtClean="0">
                <a:latin typeface="Bell MT" pitchFamily="18" charset="0"/>
              </a:rPr>
              <a:t>The selection of hardware is very important in the existence and proper working of any software. Then selection hardware, the size and capacity requirements are also important.</a:t>
            </a:r>
          </a:p>
          <a:p>
            <a:pPr marL="342900" indent="-342900">
              <a:buFont typeface="Wingdings" pitchFamily="2" charset="2"/>
              <a:buChar char="Ø"/>
            </a:pPr>
            <a:r>
              <a:rPr lang="en-US" sz="2000" dirty="0" smtClean="0">
                <a:latin typeface="Bell MT" pitchFamily="18" charset="0"/>
              </a:rPr>
              <a:t> Processor                  :         Intel i3 and above</a:t>
            </a:r>
          </a:p>
          <a:p>
            <a:pPr marL="285750" indent="-285750">
              <a:buFont typeface="Wingdings" pitchFamily="2" charset="2"/>
              <a:buChar char="Ø"/>
            </a:pPr>
            <a:r>
              <a:rPr lang="en-US" sz="2000" dirty="0" smtClean="0">
                <a:latin typeface="Bell MT" pitchFamily="18" charset="0"/>
              </a:rPr>
              <a:t>  System Bus              :         32 Bit or 64 Bit </a:t>
            </a:r>
          </a:p>
          <a:p>
            <a:pPr marL="285750" indent="-285750">
              <a:buFont typeface="Wingdings" pitchFamily="2" charset="2"/>
              <a:buChar char="Ø"/>
            </a:pPr>
            <a:r>
              <a:rPr lang="en-US" sz="2000" dirty="0" smtClean="0">
                <a:latin typeface="Bell MT" pitchFamily="18" charset="0"/>
              </a:rPr>
              <a:t>Primary Memory      :         4GB RAM and above </a:t>
            </a:r>
          </a:p>
          <a:p>
            <a:pPr marL="285750" indent="-285750">
              <a:buFont typeface="Wingdings" pitchFamily="2" charset="2"/>
              <a:buChar char="Ø"/>
            </a:pPr>
            <a:r>
              <a:rPr lang="en-US" sz="2000" dirty="0" smtClean="0">
                <a:latin typeface="Bell MT" pitchFamily="18" charset="0"/>
              </a:rPr>
              <a:t> Storage                     :         320 GB hard disk and above </a:t>
            </a:r>
          </a:p>
          <a:p>
            <a:pPr marL="285750" indent="-285750">
              <a:buFont typeface="Wingdings" pitchFamily="2" charset="2"/>
              <a:buChar char="Ø"/>
            </a:pPr>
            <a:r>
              <a:rPr lang="en-US" sz="2000" dirty="0" smtClean="0">
                <a:latin typeface="Bell MT" pitchFamily="18" charset="0"/>
              </a:rPr>
              <a:t>Display                      :         14” LCD or Above </a:t>
            </a:r>
          </a:p>
          <a:p>
            <a:pPr marL="285750" indent="-285750">
              <a:buFont typeface="Wingdings" pitchFamily="2" charset="2"/>
              <a:buChar char="Ø"/>
            </a:pPr>
            <a:r>
              <a:rPr lang="en-US" sz="2000" dirty="0" smtClean="0">
                <a:latin typeface="Bell MT" pitchFamily="18" charset="0"/>
              </a:rPr>
              <a:t>Key Board                 :          Windows compatible </a:t>
            </a:r>
          </a:p>
          <a:p>
            <a:pPr marL="285750" indent="-285750">
              <a:buFont typeface="Wingdings" pitchFamily="2" charset="2"/>
              <a:buChar char="Ø"/>
            </a:pPr>
            <a:r>
              <a:rPr lang="en-US" sz="2000" dirty="0" smtClean="0">
                <a:latin typeface="Bell MT" pitchFamily="18" charset="0"/>
              </a:rPr>
              <a:t>Mouse                       :          Windows compatible </a:t>
            </a:r>
            <a:endParaRPr lang="en-IN" sz="2000" dirty="0">
              <a:latin typeface="Bell MT" pitchFamily="18" charset="0"/>
            </a:endParaRPr>
          </a:p>
        </p:txBody>
      </p:sp>
    </p:spTree>
    <p:extLst>
      <p:ext uri="{BB962C8B-B14F-4D97-AF65-F5344CB8AC3E}">
        <p14:creationId xmlns:p14="http://schemas.microsoft.com/office/powerpoint/2010/main" val="24468932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4" y="12680"/>
            <a:ext cx="9137176" cy="3754874"/>
          </a:xfrm>
          <a:prstGeom prst="rect">
            <a:avLst/>
          </a:prstGeom>
        </p:spPr>
        <p:txBody>
          <a:bodyPr wrap="square">
            <a:spAutoFit/>
          </a:bodyPr>
          <a:lstStyle/>
          <a:p>
            <a:pPr algn="ctr"/>
            <a:r>
              <a:rPr lang="en-US" sz="2400" dirty="0" smtClean="0">
                <a:latin typeface="Algerian" pitchFamily="82" charset="0"/>
              </a:rPr>
              <a:t>Software Specifications </a:t>
            </a:r>
          </a:p>
          <a:p>
            <a:pPr algn="ctr"/>
            <a:endParaRPr lang="en-US" sz="2400" dirty="0" smtClean="0">
              <a:latin typeface="Algerian" pitchFamily="82" charset="0"/>
            </a:endParaRPr>
          </a:p>
          <a:p>
            <a:r>
              <a:rPr lang="en-US" sz="2000" dirty="0" smtClean="0">
                <a:latin typeface="Bell MT" pitchFamily="18" charset="0"/>
              </a:rPr>
              <a:t>One of the most difficult task is selecting software for the system, once the system requirements is found out then we have to determine whether a particular software package fits for those system requirements. The application requirement:</a:t>
            </a:r>
          </a:p>
          <a:p>
            <a:endParaRPr lang="en-US" sz="2000" dirty="0" smtClean="0">
              <a:latin typeface="Bell MT" pitchFamily="18" charset="0"/>
            </a:endParaRPr>
          </a:p>
          <a:p>
            <a:pPr marL="342900" indent="-342900">
              <a:buFont typeface="Wingdings" pitchFamily="2" charset="2"/>
              <a:buChar char="Ø"/>
            </a:pPr>
            <a:r>
              <a:rPr lang="en-US" sz="2000" dirty="0" smtClean="0">
                <a:latin typeface="Bell MT" pitchFamily="18" charset="0"/>
              </a:rPr>
              <a:t> Front end : HTML,XML(web</a:t>
            </a:r>
            <a:r>
              <a:rPr lang="en-US" dirty="0" smtClean="0"/>
              <a:t>) </a:t>
            </a:r>
          </a:p>
          <a:p>
            <a:pPr marL="342900" indent="-342900">
              <a:buFont typeface="Wingdings" pitchFamily="2" charset="2"/>
              <a:buChar char="Ø"/>
            </a:pPr>
            <a:r>
              <a:rPr lang="en-US" dirty="0" smtClean="0"/>
              <a:t>Language : Python</a:t>
            </a:r>
          </a:p>
          <a:p>
            <a:pPr marL="342900" indent="-342900">
              <a:buFont typeface="Wingdings" pitchFamily="2" charset="2"/>
              <a:buChar char="Ø"/>
            </a:pPr>
            <a:r>
              <a:rPr lang="en-US" dirty="0" smtClean="0"/>
              <a:t>Back end : MySQL </a:t>
            </a:r>
          </a:p>
          <a:p>
            <a:pPr marL="342900" indent="-342900">
              <a:buFont typeface="Wingdings" pitchFamily="2" charset="2"/>
              <a:buChar char="Ø"/>
            </a:pPr>
            <a:r>
              <a:rPr lang="en-US" dirty="0" smtClean="0"/>
              <a:t>Operating system : windows 7 or above</a:t>
            </a:r>
          </a:p>
          <a:p>
            <a:pPr marL="342900" indent="-342900">
              <a:buFont typeface="Wingdings" pitchFamily="2" charset="2"/>
              <a:buChar char="Ø"/>
            </a:pPr>
            <a:r>
              <a:rPr lang="en-US" dirty="0" smtClean="0"/>
              <a:t>IDE : </a:t>
            </a:r>
            <a:r>
              <a:rPr lang="en-US" dirty="0" err="1" smtClean="0"/>
              <a:t>Jetbrains</a:t>
            </a:r>
            <a:r>
              <a:rPr lang="en-US" dirty="0" smtClean="0"/>
              <a:t> </a:t>
            </a:r>
            <a:r>
              <a:rPr lang="en-US" dirty="0" err="1" smtClean="0"/>
              <a:t>Pycharm</a:t>
            </a:r>
            <a:r>
              <a:rPr lang="en-US" dirty="0" smtClean="0"/>
              <a:t> , Android Studio</a:t>
            </a:r>
          </a:p>
          <a:p>
            <a:pPr marL="342900" indent="-342900">
              <a:buFont typeface="Wingdings" pitchFamily="2" charset="2"/>
              <a:buChar char="Ø"/>
            </a:pPr>
            <a:r>
              <a:rPr lang="en-US" dirty="0" smtClean="0"/>
              <a:t> Software used : </a:t>
            </a:r>
            <a:r>
              <a:rPr lang="en-US" dirty="0" err="1" smtClean="0"/>
              <a:t>SQLyog</a:t>
            </a:r>
            <a:r>
              <a:rPr lang="en-US" dirty="0" smtClean="0"/>
              <a:t>, </a:t>
            </a:r>
            <a:r>
              <a:rPr lang="en-US" dirty="0" err="1" smtClean="0"/>
              <a:t>wamp</a:t>
            </a:r>
            <a:r>
              <a:rPr lang="en-US" dirty="0" smtClean="0"/>
              <a:t> server, Adobe Dreamweaver</a:t>
            </a:r>
            <a:endParaRPr lang="en-IN" dirty="0"/>
          </a:p>
        </p:txBody>
      </p:sp>
    </p:spTree>
    <p:extLst>
      <p:ext uri="{BB962C8B-B14F-4D97-AF65-F5344CB8AC3E}">
        <p14:creationId xmlns:p14="http://schemas.microsoft.com/office/powerpoint/2010/main" val="1138853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140000">
            <a:off x="861232" y="1170508"/>
            <a:ext cx="6220593" cy="1699106"/>
          </a:xfrm>
        </p:spPr>
        <p:txBody>
          <a:bodyPr/>
          <a:lstStyle/>
          <a:p>
            <a:r>
              <a:rPr lang="en-US" sz="4800" dirty="0" err="1" smtClean="0">
                <a:latin typeface="Algerian" pitchFamily="82" charset="0"/>
              </a:rPr>
              <a:t>thankyou</a:t>
            </a:r>
            <a:endParaRPr lang="en-IN" sz="4800" dirty="0">
              <a:latin typeface="Algerian" pitchFamily="82" charset="0"/>
            </a:endParaRP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49800" y="3210818"/>
            <a:ext cx="3806825" cy="2141339"/>
          </a:xfrm>
        </p:spPr>
      </p:pic>
    </p:spTree>
    <p:extLst>
      <p:ext uri="{BB962C8B-B14F-4D97-AF65-F5344CB8AC3E}">
        <p14:creationId xmlns:p14="http://schemas.microsoft.com/office/powerpoint/2010/main" val="163910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4647426"/>
          </a:xfrm>
          <a:prstGeom prst="rect">
            <a:avLst/>
          </a:prstGeom>
        </p:spPr>
        <p:txBody>
          <a:bodyPr wrap="square">
            <a:spAutoFit/>
          </a:bodyPr>
          <a:lstStyle/>
          <a:p>
            <a:pPr marL="342900" indent="-342900">
              <a:buFont typeface="Wingdings" pitchFamily="2" charset="2"/>
              <a:buChar char="v"/>
            </a:pPr>
            <a:r>
              <a:rPr lang="en-US" sz="2000" dirty="0" smtClean="0">
                <a:latin typeface="Bell MT" pitchFamily="18" charset="0"/>
              </a:rPr>
              <a:t> Admin. admin can control and co-ordinate. </a:t>
            </a:r>
          </a:p>
          <a:p>
            <a:endParaRPr lang="en-US" dirty="0" smtClean="0"/>
          </a:p>
          <a:p>
            <a:pPr marL="342900" indent="-342900">
              <a:buFont typeface="Wingdings" pitchFamily="2" charset="2"/>
              <a:buChar char="v"/>
            </a:pPr>
            <a:r>
              <a:rPr lang="en-US" sz="2000" dirty="0" smtClean="0">
                <a:latin typeface="Bell MT" pitchFamily="18" charset="0"/>
              </a:rPr>
              <a:t>Contributor. daily wage workers is the contributor, Daily wage laborers can register with their profile and they can give description about themselves and they can upload their working photos and videos to impress the customers. </a:t>
            </a:r>
          </a:p>
          <a:p>
            <a:endParaRPr lang="en-US" sz="2000" dirty="0" smtClean="0">
              <a:latin typeface="Bell MT" pitchFamily="18" charset="0"/>
            </a:endParaRPr>
          </a:p>
          <a:p>
            <a:pPr marL="342900" indent="-342900">
              <a:buFont typeface="Wingdings" pitchFamily="2" charset="2"/>
              <a:buChar char="v"/>
            </a:pPr>
            <a:r>
              <a:rPr lang="en-US" sz="2000" dirty="0" smtClean="0">
                <a:latin typeface="Bell MT" pitchFamily="18" charset="0"/>
              </a:rPr>
              <a:t> Customers. Customers can choose the best workers by looking at many different fields of workers, their required workers, reviews, descriptions, ratings, and find the best workers and all the materials needed for work using this application</a:t>
            </a:r>
            <a:r>
              <a:rPr lang="en-US" dirty="0" smtClean="0">
                <a:latin typeface="Bell MT" pitchFamily="18" charset="0"/>
              </a:rPr>
              <a:t>. </a:t>
            </a:r>
          </a:p>
          <a:p>
            <a:endParaRPr lang="en-US" dirty="0" smtClean="0">
              <a:latin typeface="Bell MT" pitchFamily="18" charset="0"/>
            </a:endParaRPr>
          </a:p>
          <a:p>
            <a:pPr marL="342900" indent="-342900">
              <a:buFont typeface="Wingdings" pitchFamily="2" charset="2"/>
              <a:buChar char="v"/>
            </a:pPr>
            <a:r>
              <a:rPr lang="en-US" sz="2000" dirty="0" smtClean="0">
                <a:latin typeface="Bell MT" pitchFamily="18" charset="0"/>
              </a:rPr>
              <a:t>E-commerce. All commercial dealers, big and small, can register with it so that they can expand their business through which customers and builders can easily get their desired products under one roof without much searching and get the best price. </a:t>
            </a:r>
            <a:endParaRPr lang="en-IN" sz="2000" dirty="0">
              <a:latin typeface="Bell MT" pitchFamily="18" charset="0"/>
            </a:endParaRPr>
          </a:p>
        </p:txBody>
      </p:sp>
    </p:spTree>
    <p:extLst>
      <p:ext uri="{BB962C8B-B14F-4D97-AF65-F5344CB8AC3E}">
        <p14:creationId xmlns:p14="http://schemas.microsoft.com/office/powerpoint/2010/main" val="313951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04664"/>
            <a:ext cx="1782860" cy="461665"/>
          </a:xfrm>
          <a:prstGeom prst="rect">
            <a:avLst/>
          </a:prstGeom>
        </p:spPr>
        <p:txBody>
          <a:bodyPr wrap="none">
            <a:spAutoFit/>
          </a:bodyPr>
          <a:lstStyle/>
          <a:p>
            <a:r>
              <a:rPr lang="en-IN" sz="2400" dirty="0" smtClean="0">
                <a:latin typeface="Algerian" pitchFamily="82" charset="0"/>
              </a:rPr>
              <a:t>FEATURES:</a:t>
            </a:r>
            <a:endParaRPr lang="en-IN" sz="2400" dirty="0">
              <a:latin typeface="Algerian" pitchFamily="82" charset="0"/>
            </a:endParaRPr>
          </a:p>
        </p:txBody>
      </p:sp>
      <p:sp>
        <p:nvSpPr>
          <p:cNvPr id="3" name="Rectangle 2"/>
          <p:cNvSpPr/>
          <p:nvPr/>
        </p:nvSpPr>
        <p:spPr>
          <a:xfrm>
            <a:off x="539552" y="783306"/>
            <a:ext cx="8424936" cy="3785652"/>
          </a:xfrm>
          <a:prstGeom prst="rect">
            <a:avLst/>
          </a:prstGeom>
        </p:spPr>
        <p:txBody>
          <a:bodyPr wrap="square">
            <a:spAutoFit/>
          </a:bodyPr>
          <a:lstStyle/>
          <a:p>
            <a:pPr marL="285750" indent="-285750">
              <a:buFont typeface="Wingdings" pitchFamily="2" charset="2"/>
              <a:buChar char="Ø"/>
            </a:pPr>
            <a:endParaRPr lang="en-US" sz="2000" dirty="0" smtClean="0">
              <a:latin typeface="Bell MT" pitchFamily="18" charset="0"/>
            </a:endParaRPr>
          </a:p>
          <a:p>
            <a:pPr marL="285750" indent="-285750">
              <a:buFont typeface="Wingdings" pitchFamily="2" charset="2"/>
              <a:buChar char="Ø"/>
            </a:pPr>
            <a:r>
              <a:rPr lang="en-US" sz="2000" dirty="0" smtClean="0">
                <a:latin typeface="Bell MT" pitchFamily="18" charset="0"/>
              </a:rPr>
              <a:t> 24*7 customer care service </a:t>
            </a:r>
          </a:p>
          <a:p>
            <a:pPr marL="285750" indent="-285750">
              <a:buFont typeface="Wingdings" pitchFamily="2" charset="2"/>
              <a:buChar char="Ø"/>
            </a:pPr>
            <a:r>
              <a:rPr lang="en-US" sz="2000" dirty="0" smtClean="0">
                <a:latin typeface="Bell MT" pitchFamily="18" charset="0"/>
              </a:rPr>
              <a:t>FAQ</a:t>
            </a:r>
          </a:p>
          <a:p>
            <a:pPr marL="285750" indent="-285750">
              <a:buFont typeface="Wingdings" pitchFamily="2" charset="2"/>
              <a:buChar char="Ø"/>
            </a:pPr>
            <a:r>
              <a:rPr lang="en-US" sz="2000" dirty="0" smtClean="0">
                <a:latin typeface="Bell MT" pitchFamily="18" charset="0"/>
              </a:rPr>
              <a:t>Suggestion </a:t>
            </a:r>
          </a:p>
          <a:p>
            <a:pPr marL="285750" indent="-285750">
              <a:buFont typeface="Wingdings" pitchFamily="2" charset="2"/>
              <a:buChar char="Ø"/>
            </a:pPr>
            <a:r>
              <a:rPr lang="en-US" sz="2000" dirty="0" smtClean="0">
                <a:latin typeface="Bell MT" pitchFamily="18" charset="0"/>
              </a:rPr>
              <a:t>We can provide offers </a:t>
            </a:r>
          </a:p>
          <a:p>
            <a:pPr marL="285750" indent="-285750">
              <a:buFont typeface="Wingdings" pitchFamily="2" charset="2"/>
              <a:buChar char="Ø"/>
            </a:pPr>
            <a:r>
              <a:rPr lang="en-US" sz="2000" dirty="0" smtClean="0">
                <a:latin typeface="Bell MT" pitchFamily="18" charset="0"/>
              </a:rPr>
              <a:t>Workers get easily</a:t>
            </a:r>
          </a:p>
          <a:p>
            <a:pPr marL="285750" indent="-285750">
              <a:buFont typeface="Wingdings" pitchFamily="2" charset="2"/>
              <a:buChar char="Ø"/>
            </a:pPr>
            <a:r>
              <a:rPr lang="en-US" sz="2000" dirty="0" smtClean="0">
                <a:latin typeface="Bell MT" pitchFamily="18" charset="0"/>
              </a:rPr>
              <a:t>In same field wide collection of workers . we can filter based on review </a:t>
            </a:r>
          </a:p>
          <a:p>
            <a:pPr marL="285750" indent="-285750">
              <a:buFont typeface="Wingdings" pitchFamily="2" charset="2"/>
              <a:buChar char="Ø"/>
            </a:pPr>
            <a:r>
              <a:rPr lang="en-US" sz="2000" dirty="0" smtClean="0">
                <a:latin typeface="Bell MT" pitchFamily="18" charset="0"/>
              </a:rPr>
              <a:t>All type of workers can get under one umbrella </a:t>
            </a:r>
          </a:p>
          <a:p>
            <a:pPr marL="285750" indent="-285750">
              <a:buFont typeface="Wingdings" pitchFamily="2" charset="2"/>
              <a:buChar char="Ø"/>
            </a:pPr>
            <a:r>
              <a:rPr lang="en-US" sz="2000" dirty="0" smtClean="0">
                <a:latin typeface="Bell MT" pitchFamily="18" charset="0"/>
              </a:rPr>
              <a:t>Fast delivery </a:t>
            </a:r>
          </a:p>
          <a:p>
            <a:pPr marL="285750" indent="-285750">
              <a:buFont typeface="Wingdings" pitchFamily="2" charset="2"/>
              <a:buChar char="Ø"/>
            </a:pPr>
            <a:r>
              <a:rPr lang="en-US" sz="2000" dirty="0" smtClean="0">
                <a:latin typeface="Bell MT" pitchFamily="18" charset="0"/>
              </a:rPr>
              <a:t>Easy return</a:t>
            </a:r>
          </a:p>
          <a:p>
            <a:pPr marL="285750" indent="-285750">
              <a:buFont typeface="Wingdings" pitchFamily="2" charset="2"/>
              <a:buChar char="Ø"/>
            </a:pPr>
            <a:r>
              <a:rPr lang="en-US" sz="2000" dirty="0" smtClean="0">
                <a:latin typeface="Bell MT" pitchFamily="18" charset="0"/>
              </a:rPr>
              <a:t>Filter based on customer review </a:t>
            </a:r>
          </a:p>
          <a:p>
            <a:pPr marL="285750" indent="-285750">
              <a:buFont typeface="Wingdings" pitchFamily="2" charset="2"/>
              <a:buChar char="Ø"/>
            </a:pPr>
            <a:r>
              <a:rPr lang="en-US" sz="2000" dirty="0" smtClean="0">
                <a:latin typeface="Bell MT" pitchFamily="18" charset="0"/>
              </a:rPr>
              <a:t>A to Z products available ETC……</a:t>
            </a:r>
            <a:endParaRPr lang="en-IN" sz="2000" dirty="0">
              <a:latin typeface="Bell MT" pitchFamily="18" charset="0"/>
            </a:endParaRPr>
          </a:p>
        </p:txBody>
      </p:sp>
    </p:spTree>
    <p:extLst>
      <p:ext uri="{BB962C8B-B14F-4D97-AF65-F5344CB8AC3E}">
        <p14:creationId xmlns:p14="http://schemas.microsoft.com/office/powerpoint/2010/main" val="23801639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3088" y="188640"/>
            <a:ext cx="6606480" cy="2554545"/>
          </a:xfrm>
          <a:prstGeom prst="rect">
            <a:avLst/>
          </a:prstGeom>
        </p:spPr>
        <p:txBody>
          <a:bodyPr wrap="square">
            <a:spAutoFit/>
          </a:bodyPr>
          <a:lstStyle/>
          <a:p>
            <a:endParaRPr lang="en-IN" sz="2000" dirty="0" smtClean="0">
              <a:latin typeface="Bell MT" pitchFamily="18" charset="0"/>
            </a:endParaRPr>
          </a:p>
          <a:p>
            <a:endParaRPr lang="en-IN" sz="2000" dirty="0">
              <a:latin typeface="Bell MT" pitchFamily="18" charset="0"/>
            </a:endParaRPr>
          </a:p>
          <a:p>
            <a:endParaRPr lang="en-IN" sz="2000" dirty="0" smtClean="0">
              <a:latin typeface="Bell MT" pitchFamily="18" charset="0"/>
            </a:endParaRPr>
          </a:p>
          <a:p>
            <a:r>
              <a:rPr lang="en-IN" sz="2000" dirty="0" smtClean="0">
                <a:latin typeface="Bell MT" pitchFamily="18" charset="0"/>
              </a:rPr>
              <a:t>EXAMPLE FOR WORKERS </a:t>
            </a:r>
          </a:p>
          <a:p>
            <a:endParaRPr lang="en-IN" sz="2000" dirty="0">
              <a:latin typeface="Bell MT" pitchFamily="18" charset="0"/>
            </a:endParaRPr>
          </a:p>
          <a:p>
            <a:r>
              <a:rPr lang="en-IN" sz="2000" dirty="0" smtClean="0">
                <a:latin typeface="Bell MT" pitchFamily="18" charset="0"/>
              </a:rPr>
              <a:t>Excavator, </a:t>
            </a:r>
            <a:r>
              <a:rPr lang="en-IN" sz="2000" dirty="0" err="1" smtClean="0">
                <a:latin typeface="Bell MT" pitchFamily="18" charset="0"/>
              </a:rPr>
              <a:t>Waterproofer</a:t>
            </a:r>
            <a:r>
              <a:rPr lang="en-IN" sz="2000" dirty="0" smtClean="0">
                <a:latin typeface="Bell MT" pitchFamily="18" charset="0"/>
              </a:rPr>
              <a:t>, </a:t>
            </a:r>
            <a:r>
              <a:rPr lang="en-IN" sz="2000" dirty="0" err="1" smtClean="0">
                <a:latin typeface="Bell MT" pitchFamily="18" charset="0"/>
              </a:rPr>
              <a:t>Electrician,Plasterer</a:t>
            </a:r>
            <a:r>
              <a:rPr lang="en-IN" sz="2000" dirty="0" smtClean="0">
                <a:latin typeface="Bell MT" pitchFamily="18" charset="0"/>
              </a:rPr>
              <a:t>, </a:t>
            </a:r>
            <a:r>
              <a:rPr lang="en-IN" sz="2000" dirty="0" err="1" smtClean="0">
                <a:latin typeface="Bell MT" pitchFamily="18" charset="0"/>
              </a:rPr>
              <a:t>Plumber&amp;drainer,Roofer</a:t>
            </a:r>
            <a:r>
              <a:rPr lang="en-IN" sz="2000" dirty="0" smtClean="0">
                <a:latin typeface="Bell MT" pitchFamily="18" charset="0"/>
              </a:rPr>
              <a:t>, </a:t>
            </a:r>
            <a:r>
              <a:rPr lang="en-IN" sz="2000" dirty="0" err="1" smtClean="0">
                <a:latin typeface="Bell MT" pitchFamily="18" charset="0"/>
              </a:rPr>
              <a:t>Gasfitter,Tiler</a:t>
            </a:r>
            <a:r>
              <a:rPr lang="en-IN" sz="2000" dirty="0" smtClean="0">
                <a:latin typeface="Bell MT" pitchFamily="18" charset="0"/>
              </a:rPr>
              <a:t>, </a:t>
            </a:r>
            <a:r>
              <a:rPr lang="en-IN" sz="2000" dirty="0" err="1" smtClean="0">
                <a:latin typeface="Bell MT" pitchFamily="18" charset="0"/>
              </a:rPr>
              <a:t>Concretor,Floor</a:t>
            </a:r>
            <a:r>
              <a:rPr lang="en-IN" sz="2000" dirty="0" smtClean="0">
                <a:latin typeface="Bell MT" pitchFamily="18" charset="0"/>
              </a:rPr>
              <a:t> sander, </a:t>
            </a:r>
            <a:r>
              <a:rPr lang="en-IN" sz="2000" dirty="0" err="1" smtClean="0">
                <a:latin typeface="Bell MT" pitchFamily="18" charset="0"/>
              </a:rPr>
              <a:t>carpenter,Painter</a:t>
            </a:r>
            <a:r>
              <a:rPr lang="en-IN" sz="2000" dirty="0" smtClean="0">
                <a:latin typeface="Bell MT" pitchFamily="18" charset="0"/>
              </a:rPr>
              <a:t>, </a:t>
            </a:r>
            <a:r>
              <a:rPr lang="en-IN" sz="2000" dirty="0" err="1" smtClean="0">
                <a:latin typeface="Bell MT" pitchFamily="18" charset="0"/>
              </a:rPr>
              <a:t>bricklayar,Landscaper</a:t>
            </a:r>
            <a:r>
              <a:rPr lang="en-IN" sz="2000" dirty="0" smtClean="0">
                <a:latin typeface="Bell MT" pitchFamily="18" charset="0"/>
              </a:rPr>
              <a:t> etc….</a:t>
            </a:r>
            <a:endParaRPr lang="en-IN" sz="2000" dirty="0">
              <a:latin typeface="Bell MT" pitchFamily="18" charset="0"/>
            </a:endParaRPr>
          </a:p>
        </p:txBody>
      </p:sp>
      <p:sp>
        <p:nvSpPr>
          <p:cNvPr id="4" name="Rectangle 3"/>
          <p:cNvSpPr/>
          <p:nvPr/>
        </p:nvSpPr>
        <p:spPr>
          <a:xfrm>
            <a:off x="573088" y="1212176"/>
            <a:ext cx="7383288" cy="2800767"/>
          </a:xfrm>
          <a:prstGeom prst="rect">
            <a:avLst/>
          </a:prstGeom>
        </p:spPr>
        <p:txBody>
          <a:bodyPr wrap="square">
            <a:spAutoFit/>
          </a:bodyPr>
          <a:lstStyle/>
          <a:p>
            <a:pPr lvl="0"/>
            <a:endParaRPr lang="en-US" dirty="0" smtClean="0">
              <a:solidFill>
                <a:srgbClr val="000000"/>
              </a:solidFill>
            </a:endParaRPr>
          </a:p>
          <a:p>
            <a:pPr lvl="0"/>
            <a:endParaRPr lang="en-US" dirty="0">
              <a:solidFill>
                <a:srgbClr val="000000"/>
              </a:solidFill>
            </a:endParaRPr>
          </a:p>
          <a:p>
            <a:pPr lvl="0"/>
            <a:endParaRPr lang="en-US" sz="2000" dirty="0" smtClean="0">
              <a:solidFill>
                <a:srgbClr val="000000"/>
              </a:solidFill>
              <a:latin typeface="Bell MT" pitchFamily="18" charset="0"/>
            </a:endParaRPr>
          </a:p>
          <a:p>
            <a:pPr lvl="0"/>
            <a:endParaRPr lang="en-US" sz="2000" dirty="0">
              <a:solidFill>
                <a:srgbClr val="000000"/>
              </a:solidFill>
              <a:latin typeface="Bell MT" pitchFamily="18" charset="0"/>
            </a:endParaRPr>
          </a:p>
          <a:p>
            <a:pPr lvl="0"/>
            <a:endParaRPr lang="en-US" sz="2000" dirty="0" smtClean="0">
              <a:solidFill>
                <a:srgbClr val="000000"/>
              </a:solidFill>
              <a:latin typeface="Bell MT" pitchFamily="18" charset="0"/>
            </a:endParaRPr>
          </a:p>
          <a:p>
            <a:pPr lvl="0"/>
            <a:endParaRPr lang="en-US" sz="2000" dirty="0">
              <a:solidFill>
                <a:srgbClr val="000000"/>
              </a:solidFill>
              <a:latin typeface="Bell MT" pitchFamily="18" charset="0"/>
            </a:endParaRPr>
          </a:p>
          <a:p>
            <a:pPr lvl="0"/>
            <a:r>
              <a:rPr lang="en-US" sz="2000" dirty="0" smtClean="0">
                <a:solidFill>
                  <a:srgbClr val="000000"/>
                </a:solidFill>
                <a:latin typeface="Bell MT" pitchFamily="18" charset="0"/>
              </a:rPr>
              <a:t>EXAMPLE </a:t>
            </a:r>
            <a:r>
              <a:rPr lang="en-US" sz="2000" dirty="0">
                <a:solidFill>
                  <a:srgbClr val="000000"/>
                </a:solidFill>
                <a:latin typeface="Bell MT" pitchFamily="18" charset="0"/>
              </a:rPr>
              <a:t>FOR </a:t>
            </a:r>
            <a:r>
              <a:rPr lang="en-US" sz="2000" dirty="0" smtClean="0">
                <a:solidFill>
                  <a:srgbClr val="000000"/>
                </a:solidFill>
                <a:latin typeface="Bell MT" pitchFamily="18" charset="0"/>
              </a:rPr>
              <a:t>PRODUCTS</a:t>
            </a:r>
          </a:p>
          <a:p>
            <a:pPr lvl="0"/>
            <a:endParaRPr lang="en-US" sz="2000" dirty="0">
              <a:solidFill>
                <a:srgbClr val="000000"/>
              </a:solidFill>
              <a:latin typeface="Bell MT" pitchFamily="18" charset="0"/>
            </a:endParaRPr>
          </a:p>
          <a:p>
            <a:pPr lvl="0"/>
            <a:r>
              <a:rPr lang="en-US" sz="2000" dirty="0" smtClean="0">
                <a:solidFill>
                  <a:srgbClr val="000000"/>
                </a:solidFill>
                <a:latin typeface="Bell MT" pitchFamily="18" charset="0"/>
              </a:rPr>
              <a:t>  </a:t>
            </a:r>
            <a:r>
              <a:rPr lang="en-US" sz="2000" dirty="0">
                <a:solidFill>
                  <a:srgbClr val="000000"/>
                </a:solidFill>
                <a:latin typeface="Bell MT" pitchFamily="18" charset="0"/>
              </a:rPr>
              <a:t>Steel ,brick, sand ,paint, </a:t>
            </a:r>
            <a:r>
              <a:rPr lang="en-US" sz="2000" dirty="0" err="1">
                <a:solidFill>
                  <a:srgbClr val="000000"/>
                </a:solidFill>
                <a:latin typeface="Bell MT" pitchFamily="18" charset="0"/>
              </a:rPr>
              <a:t>wood,plumping</a:t>
            </a:r>
            <a:r>
              <a:rPr lang="en-US" sz="2000" dirty="0">
                <a:solidFill>
                  <a:srgbClr val="000000"/>
                </a:solidFill>
                <a:latin typeface="Bell MT" pitchFamily="18" charset="0"/>
              </a:rPr>
              <a:t> items etc…</a:t>
            </a:r>
            <a:endParaRPr lang="en-IN" sz="2000" dirty="0">
              <a:solidFill>
                <a:srgbClr val="000000"/>
              </a:solidFill>
              <a:latin typeface="Bell MT" pitchFamily="18" charset="0"/>
            </a:endParaRPr>
          </a:p>
        </p:txBody>
      </p:sp>
    </p:spTree>
    <p:extLst>
      <p:ext uri="{BB962C8B-B14F-4D97-AF65-F5344CB8AC3E}">
        <p14:creationId xmlns:p14="http://schemas.microsoft.com/office/powerpoint/2010/main" val="665551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lgerian" pitchFamily="82" charset="0"/>
              </a:rPr>
              <a:t>Existing system</a:t>
            </a:r>
            <a:endParaRPr lang="en-IN" dirty="0">
              <a:latin typeface="Algerian" pitchFamily="82" charset="0"/>
            </a:endParaRPr>
          </a:p>
        </p:txBody>
      </p:sp>
      <p:sp>
        <p:nvSpPr>
          <p:cNvPr id="3" name="Content Placeholder 2"/>
          <p:cNvSpPr>
            <a:spLocks noGrp="1"/>
          </p:cNvSpPr>
          <p:nvPr>
            <p:ph idx="1"/>
          </p:nvPr>
        </p:nvSpPr>
        <p:spPr>
          <a:xfrm>
            <a:off x="107504" y="1100628"/>
            <a:ext cx="8856984" cy="3579849"/>
          </a:xfrm>
        </p:spPr>
        <p:txBody>
          <a:bodyPr>
            <a:normAutofit/>
          </a:bodyPr>
          <a:lstStyle/>
          <a:p>
            <a:r>
              <a:rPr lang="en-US" sz="2000" dirty="0" smtClean="0">
                <a:latin typeface="Bell MT" pitchFamily="18" charset="0"/>
              </a:rPr>
              <a:t>This society has a lot of applications, but it has  some  small problems.</a:t>
            </a:r>
          </a:p>
          <a:p>
            <a:pPr marL="0" indent="0"/>
            <a:r>
              <a:rPr lang="en-US" sz="2000" dirty="0" smtClean="0">
                <a:latin typeface="Bell MT" pitchFamily="18" charset="0"/>
              </a:rPr>
              <a:t>Their features are not users friendly.</a:t>
            </a:r>
          </a:p>
          <a:p>
            <a:pPr>
              <a:buFont typeface="Wingdings" pitchFamily="2" charset="2"/>
              <a:buChar char="Ø"/>
            </a:pPr>
            <a:r>
              <a:rPr lang="en-US" sz="2000" dirty="0" smtClean="0">
                <a:latin typeface="Bell MT" pitchFamily="18" charset="0"/>
              </a:rPr>
              <a:t>Using time has bugs</a:t>
            </a:r>
          </a:p>
          <a:p>
            <a:pPr>
              <a:buFont typeface="Wingdings" pitchFamily="2" charset="2"/>
              <a:buChar char="Ø"/>
            </a:pPr>
            <a:r>
              <a:rPr lang="en-US" sz="2000" dirty="0">
                <a:latin typeface="Bell MT" pitchFamily="18" charset="0"/>
              </a:rPr>
              <a:t>Very low bug detecting capacity or long time delay to fix </a:t>
            </a:r>
            <a:r>
              <a:rPr lang="en-US" sz="2000" dirty="0" smtClean="0">
                <a:latin typeface="Bell MT" pitchFamily="18" charset="0"/>
              </a:rPr>
              <a:t>bugs</a:t>
            </a:r>
          </a:p>
          <a:p>
            <a:pPr>
              <a:buFont typeface="Wingdings" pitchFamily="2" charset="2"/>
              <a:buChar char="Ø"/>
            </a:pPr>
            <a:r>
              <a:rPr lang="en-US" sz="2000" dirty="0" smtClean="0">
                <a:latin typeface="Bell MT" pitchFamily="18" charset="0"/>
              </a:rPr>
              <a:t>Not timely delivery</a:t>
            </a:r>
          </a:p>
          <a:p>
            <a:pPr>
              <a:buFont typeface="Wingdings" pitchFamily="2" charset="2"/>
              <a:buChar char="Ø"/>
            </a:pPr>
            <a:r>
              <a:rPr lang="en-US" sz="2000" dirty="0" smtClean="0">
                <a:latin typeface="Bell MT" pitchFamily="18" charset="0"/>
              </a:rPr>
              <a:t>Not easy return</a:t>
            </a:r>
          </a:p>
          <a:p>
            <a:pPr>
              <a:buFont typeface="Wingdings" pitchFamily="2" charset="2"/>
              <a:buChar char="Ø"/>
            </a:pPr>
            <a:r>
              <a:rPr lang="en-US" sz="2000" dirty="0" smtClean="0">
                <a:latin typeface="Bell MT" pitchFamily="18" charset="0"/>
              </a:rPr>
              <a:t>Not user friendly</a:t>
            </a:r>
          </a:p>
          <a:p>
            <a:pPr>
              <a:buFont typeface="Wingdings" pitchFamily="2" charset="2"/>
              <a:buChar char="Ø"/>
            </a:pPr>
            <a:r>
              <a:rPr lang="en-US" sz="2000" dirty="0" smtClean="0">
                <a:latin typeface="Bell MT" pitchFamily="18" charset="0"/>
              </a:rPr>
              <a:t>The availability of the worker’s product is also very low</a:t>
            </a:r>
          </a:p>
          <a:p>
            <a:pPr>
              <a:buFont typeface="Wingdings" pitchFamily="2" charset="2"/>
              <a:buChar char="Ø"/>
            </a:pPr>
            <a:endParaRPr lang="en-US" sz="2000" dirty="0" smtClean="0"/>
          </a:p>
          <a:p>
            <a:pPr>
              <a:buFont typeface="Wingdings" pitchFamily="2" charset="2"/>
              <a:buChar char="Ø"/>
            </a:pPr>
            <a:endParaRPr lang="en-IN" sz="2000" dirty="0"/>
          </a:p>
        </p:txBody>
      </p:sp>
    </p:spTree>
    <p:extLst>
      <p:ext uri="{BB962C8B-B14F-4D97-AF65-F5344CB8AC3E}">
        <p14:creationId xmlns:p14="http://schemas.microsoft.com/office/powerpoint/2010/main" val="3176496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279" y="332656"/>
            <a:ext cx="7416824" cy="5755422"/>
          </a:xfrm>
          <a:prstGeom prst="rect">
            <a:avLst/>
          </a:prstGeom>
        </p:spPr>
        <p:txBody>
          <a:bodyPr wrap="square">
            <a:spAutoFit/>
          </a:bodyPr>
          <a:lstStyle/>
          <a:p>
            <a:pPr marL="285750" indent="-285750">
              <a:lnSpc>
                <a:spcPct val="150000"/>
              </a:lnSpc>
              <a:buFont typeface="Wingdings" pitchFamily="2" charset="2"/>
              <a:buChar char="Ø"/>
            </a:pPr>
            <a:r>
              <a:rPr lang="en-US" sz="2000" b="1" dirty="0" smtClean="0">
                <a:latin typeface="Bell MT" pitchFamily="18" charset="0"/>
              </a:rPr>
              <a:t>Quality assurance is very poor</a:t>
            </a:r>
          </a:p>
          <a:p>
            <a:pPr marL="285750" indent="-285750">
              <a:lnSpc>
                <a:spcPct val="150000"/>
              </a:lnSpc>
              <a:buFont typeface="Wingdings" pitchFamily="2" charset="2"/>
              <a:buChar char="Ø"/>
            </a:pPr>
            <a:r>
              <a:rPr lang="en-US" sz="2000" b="1" dirty="0" smtClean="0">
                <a:latin typeface="Bell MT" pitchFamily="18" charset="0"/>
              </a:rPr>
              <a:t>Limitations in filters</a:t>
            </a:r>
          </a:p>
          <a:p>
            <a:pPr marL="285750" indent="-285750">
              <a:lnSpc>
                <a:spcPct val="150000"/>
              </a:lnSpc>
              <a:buFont typeface="Wingdings" pitchFamily="2" charset="2"/>
              <a:buChar char="Ø"/>
            </a:pPr>
            <a:r>
              <a:rPr lang="en-US" sz="2000" b="1" dirty="0" smtClean="0">
                <a:latin typeface="Bell MT" pitchFamily="18" charset="0"/>
              </a:rPr>
              <a:t>Very poor collection of product</a:t>
            </a:r>
          </a:p>
          <a:p>
            <a:pPr marL="285750" indent="-285750">
              <a:lnSpc>
                <a:spcPct val="150000"/>
              </a:lnSpc>
              <a:buFont typeface="Wingdings" pitchFamily="2" charset="2"/>
              <a:buChar char="Ø"/>
            </a:pPr>
            <a:r>
              <a:rPr lang="en-US" sz="2000" b="1" dirty="0" smtClean="0">
                <a:latin typeface="Bell MT" pitchFamily="18" charset="0"/>
              </a:rPr>
              <a:t>Difficult to register</a:t>
            </a:r>
          </a:p>
          <a:p>
            <a:pPr marL="285750" indent="-285750">
              <a:lnSpc>
                <a:spcPct val="150000"/>
              </a:lnSpc>
              <a:buFont typeface="Wingdings" pitchFamily="2" charset="2"/>
              <a:buChar char="Ø"/>
            </a:pPr>
            <a:r>
              <a:rPr lang="en-US" sz="2000" b="1" dirty="0" smtClean="0">
                <a:latin typeface="Bell MT" pitchFamily="18" charset="0"/>
              </a:rPr>
              <a:t>There is no option for cash on delivery</a:t>
            </a:r>
          </a:p>
          <a:p>
            <a:pPr marL="285750" indent="-285750">
              <a:lnSpc>
                <a:spcPct val="150000"/>
              </a:lnSpc>
              <a:buFont typeface="Wingdings" pitchFamily="2" charset="2"/>
              <a:buChar char="Ø"/>
            </a:pPr>
            <a:r>
              <a:rPr lang="en-US" sz="2000" b="1" dirty="0" smtClean="0">
                <a:latin typeface="Bell MT" pitchFamily="18" charset="0"/>
              </a:rPr>
              <a:t>There is no option for estimate</a:t>
            </a:r>
          </a:p>
          <a:p>
            <a:pPr marL="285750" indent="-285750">
              <a:lnSpc>
                <a:spcPct val="150000"/>
              </a:lnSpc>
              <a:buFont typeface="Wingdings" pitchFamily="2" charset="2"/>
              <a:buChar char="Ø"/>
            </a:pPr>
            <a:r>
              <a:rPr lang="en-US" sz="2000" b="1" dirty="0" smtClean="0">
                <a:latin typeface="Bell MT" pitchFamily="18" charset="0"/>
              </a:rPr>
              <a:t>Very poor customer care </a:t>
            </a:r>
            <a:r>
              <a:rPr lang="en-US" sz="2000" b="1" dirty="0" err="1" smtClean="0">
                <a:latin typeface="Bell MT" pitchFamily="18" charset="0"/>
              </a:rPr>
              <a:t>servies</a:t>
            </a:r>
            <a:endParaRPr lang="en-US" sz="2000" b="1" dirty="0" smtClean="0">
              <a:latin typeface="Bell MT" pitchFamily="18" charset="0"/>
            </a:endParaRPr>
          </a:p>
          <a:p>
            <a:pPr marL="285750" indent="-285750">
              <a:lnSpc>
                <a:spcPct val="150000"/>
              </a:lnSpc>
              <a:buFont typeface="Wingdings" pitchFamily="2" charset="2"/>
              <a:buChar char="Ø"/>
            </a:pPr>
            <a:endParaRPr lang="en-US" sz="2000" b="1" dirty="0" smtClean="0">
              <a:latin typeface="Bell MT" pitchFamily="18" charset="0"/>
            </a:endParaRPr>
          </a:p>
          <a:p>
            <a:pPr marL="285750" indent="-285750">
              <a:lnSpc>
                <a:spcPct val="150000"/>
              </a:lnSpc>
              <a:buFont typeface="Wingdings" pitchFamily="2" charset="2"/>
              <a:buChar char="Ø"/>
            </a:pPr>
            <a:endParaRPr lang="en-US" sz="2000" b="1" dirty="0" smtClean="0">
              <a:latin typeface="Bell MT" pitchFamily="18" charset="0"/>
            </a:endParaRPr>
          </a:p>
          <a:p>
            <a:pPr marL="285750" indent="-285750">
              <a:buFont typeface="Wingdings" pitchFamily="2" charset="2"/>
              <a:buChar char="Ø"/>
            </a:pPr>
            <a:endParaRPr lang="en-US" sz="2000" b="1" dirty="0" smtClean="0">
              <a:latin typeface="Bell MT" pitchFamily="18" charset="0"/>
            </a:endParaRPr>
          </a:p>
          <a:p>
            <a:pPr marL="285750" indent="-285750">
              <a:buFont typeface="Wingdings" pitchFamily="2" charset="2"/>
              <a:buChar char="Ø"/>
            </a:pPr>
            <a:endParaRPr lang="en-US" sz="2000" dirty="0" smtClean="0">
              <a:latin typeface="Bell MT" pitchFamily="18" charset="0"/>
            </a:endParaRPr>
          </a:p>
          <a:p>
            <a:pPr marL="285750" indent="-285750">
              <a:buFont typeface="Wingdings" pitchFamily="2" charset="2"/>
              <a:buChar char="Ø"/>
            </a:pPr>
            <a:endParaRPr lang="en-US" sz="2000" dirty="0" smtClean="0">
              <a:latin typeface="Bell MT" pitchFamily="18" charset="0"/>
            </a:endParaRPr>
          </a:p>
          <a:p>
            <a:pPr marL="285750" indent="-285750">
              <a:buFont typeface="Wingdings" pitchFamily="2" charset="2"/>
              <a:buChar char="Ø"/>
            </a:pPr>
            <a:endParaRPr lang="en-US" sz="2000" dirty="0" smtClean="0">
              <a:latin typeface="Bell MT" pitchFamily="18" charset="0"/>
            </a:endParaRPr>
          </a:p>
          <a:p>
            <a:pPr marL="285750" indent="-285750">
              <a:buFont typeface="Wingdings" pitchFamily="2" charset="2"/>
              <a:buChar char="Ø"/>
            </a:pPr>
            <a:endParaRPr lang="en-IN" dirty="0"/>
          </a:p>
        </p:txBody>
      </p:sp>
    </p:spTree>
    <p:extLst>
      <p:ext uri="{BB962C8B-B14F-4D97-AF65-F5344CB8AC3E}">
        <p14:creationId xmlns:p14="http://schemas.microsoft.com/office/powerpoint/2010/main" val="1343682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330</TotalTime>
  <Words>986</Words>
  <Application>Microsoft Office PowerPoint</Application>
  <PresentationFormat>On-screen Show (4:3)</PresentationFormat>
  <Paragraphs>190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Angles</vt:lpstr>
      <vt:lpstr>MAN VS BEE</vt:lpstr>
      <vt:lpstr>GROUP DETAILS</vt:lpstr>
      <vt:lpstr>PowerPoint Presentation</vt:lpstr>
      <vt:lpstr>MAN VS BEE</vt:lpstr>
      <vt:lpstr>PowerPoint Presentation</vt:lpstr>
      <vt:lpstr>PowerPoint Presentation</vt:lpstr>
      <vt:lpstr>PowerPoint Presentation</vt:lpstr>
      <vt:lpstr>Existing system</vt:lpstr>
      <vt:lpstr>PowerPoint Presentation</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VS BEE</dc:title>
  <dc:creator>harikrishnan</dc:creator>
  <cp:lastModifiedBy>harikrishnan</cp:lastModifiedBy>
  <cp:revision>27</cp:revision>
  <dcterms:created xsi:type="dcterms:W3CDTF">2022-09-21T03:33:23Z</dcterms:created>
  <dcterms:modified xsi:type="dcterms:W3CDTF">2023-01-18T17:59:42Z</dcterms:modified>
</cp:coreProperties>
</file>