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8" r:id="rId6"/>
    <p:sldId id="262" r:id="rId7"/>
    <p:sldId id="263" r:id="rId8"/>
    <p:sldId id="264" r:id="rId9"/>
    <p:sldId id="265" r:id="rId10"/>
    <p:sldId id="266"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C31F9-490B-B14B-E412-94289658C1AF}" v="614" dt="2025-05-04T13:16:59.949"/>
    <p1510:client id="{9A99FF67-BA01-047E-A0A9-5FDCE71F4F4C}" v="504" dt="2025-05-04T13:15:54.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04/05/2025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ditya.chopra@adypu.edu.in" TargetMode="External"/><Relationship Id="rId2" Type="http://schemas.openxmlformats.org/officeDocument/2006/relationships/hyperlink" Target="mailto:progyan.sen@adypu.edu.in"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mailto:ankit.kumar2@adypu.edu.in" TargetMode="External"/><Relationship Id="rId4" Type="http://schemas.openxmlformats.org/officeDocument/2006/relationships/hyperlink" Target="mailto:hariksh.suryawanshi@adypu.edu.in" TargetMode="Externa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Hariksh/Maths_Projec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76399" y="6954"/>
            <a:ext cx="7453235" cy="2252510"/>
          </a:xfrm>
        </p:spPr>
        <p:txBody>
          <a:bodyPr vert="horz" lIns="91440" tIns="45720" rIns="91440" bIns="45720" rtlCol="0" anchor="b">
            <a:normAutofit/>
          </a:bodyPr>
          <a:lstStyle/>
          <a:p>
            <a:pPr algn="l"/>
            <a:r>
              <a:rPr lang="en-US" sz="3600" dirty="0"/>
              <a:t>Zipf's Law in Eminem's Lyrics</a:t>
            </a:r>
          </a:p>
          <a:p>
            <a:pPr algn="l"/>
            <a:endParaRPr lang="en-US" sz="2400" dirty="0"/>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0080" y="3016899"/>
            <a:ext cx="4783589" cy="3176668"/>
          </a:xfrm>
        </p:spPr>
        <p:txBody>
          <a:bodyPr vert="horz" lIns="91440" tIns="45720" rIns="91440" bIns="45720" rtlCol="0" anchor="t">
            <a:normAutofit/>
          </a:bodyPr>
          <a:lstStyle/>
          <a:p>
            <a:pPr algn="l"/>
            <a:r>
              <a:rPr lang="en-US" sz="1700" dirty="0"/>
              <a:t>Fundamentals of AI Project</a:t>
            </a:r>
            <a:endParaRPr lang="en-US"/>
          </a:p>
          <a:p>
            <a:pPr algn="l"/>
            <a:r>
              <a:rPr lang="en-US" sz="1700" b="1" i="1" dirty="0"/>
              <a:t>Student Names: </a:t>
            </a:r>
            <a:endParaRPr lang="en-US" sz="1700"/>
          </a:p>
          <a:p>
            <a:pPr indent="-228600" algn="l">
              <a:buFont typeface="Arial" panose="020B0604020202020204" pitchFamily="34" charset="0"/>
              <a:buChar char="•"/>
            </a:pPr>
            <a:r>
              <a:rPr lang="en-US" sz="1700" b="1" dirty="0"/>
              <a:t>     Progyan Sen -</a:t>
            </a:r>
            <a:r>
              <a:rPr lang="en-US" sz="1700" dirty="0"/>
              <a:t> (</a:t>
            </a:r>
            <a:r>
              <a:rPr lang="en-US" sz="1700" dirty="0">
                <a:hlinkClick r:id="rId2"/>
              </a:rPr>
              <a:t>progyan.sen@adypu.edu.in</a:t>
            </a:r>
            <a:r>
              <a:rPr lang="en-US" sz="1700" dirty="0"/>
              <a:t>)</a:t>
            </a:r>
          </a:p>
          <a:p>
            <a:pPr marL="57150" indent="-285750" algn="l">
              <a:buFont typeface="Arial" panose="020B0604020202020204" pitchFamily="34" charset="0"/>
              <a:buChar char="•"/>
            </a:pPr>
            <a:r>
              <a:rPr lang="en-US" sz="1700" b="1" dirty="0">
                <a:ea typeface="+mn-lt"/>
                <a:cs typeface="+mn-lt"/>
              </a:rPr>
              <a:t>Aditya Chopra</a:t>
            </a:r>
            <a:r>
              <a:rPr lang="en-US" sz="1700" dirty="0">
                <a:ea typeface="+mn-lt"/>
                <a:cs typeface="+mn-lt"/>
              </a:rPr>
              <a:t> - (</a:t>
            </a:r>
            <a:r>
              <a:rPr lang="en-US" sz="1700" dirty="0">
                <a:ea typeface="+mn-lt"/>
                <a:cs typeface="+mn-lt"/>
                <a:hlinkClick r:id="rId3"/>
              </a:rPr>
              <a:t>aditya.chopra@adypu.edu.in</a:t>
            </a:r>
            <a:r>
              <a:rPr lang="en-US" sz="1700" dirty="0">
                <a:ea typeface="+mn-lt"/>
                <a:cs typeface="+mn-lt"/>
              </a:rPr>
              <a:t>)</a:t>
            </a:r>
            <a:endParaRPr lang="en-US" sz="1700" dirty="0"/>
          </a:p>
          <a:p>
            <a:pPr indent="-228600" algn="l">
              <a:buFont typeface="Arial" panose="020B0604020202020204" pitchFamily="34" charset="0"/>
              <a:buChar char="•"/>
            </a:pPr>
            <a:r>
              <a:rPr lang="en-US" sz="1700" b="1" dirty="0"/>
              <a:t>      </a:t>
            </a:r>
            <a:r>
              <a:rPr lang="en-US" sz="1700" b="1" err="1"/>
              <a:t>Hariksh</a:t>
            </a:r>
            <a:r>
              <a:rPr lang="en-US" sz="1700" b="1" dirty="0"/>
              <a:t> Mahendra </a:t>
            </a:r>
            <a:r>
              <a:rPr lang="en-US" sz="1700" b="1" err="1"/>
              <a:t>Suryawanshi</a:t>
            </a:r>
            <a:r>
              <a:rPr lang="en-US" sz="1700" b="1" dirty="0"/>
              <a:t> </a:t>
            </a:r>
            <a:r>
              <a:rPr lang="en-US" sz="1700" dirty="0"/>
              <a:t>- (</a:t>
            </a:r>
            <a:r>
              <a:rPr lang="en-US" sz="1700" dirty="0">
                <a:hlinkClick r:id="rId4"/>
              </a:rPr>
              <a:t>hariksh.suryawanshi@adypu.edu.in</a:t>
            </a:r>
            <a:r>
              <a:rPr lang="en-US" sz="1700" dirty="0"/>
              <a:t>)</a:t>
            </a:r>
          </a:p>
          <a:p>
            <a:pPr indent="-228600" algn="l">
              <a:buFont typeface="Arial" panose="020B0604020202020204" pitchFamily="34" charset="0"/>
              <a:buChar char="•"/>
            </a:pPr>
            <a:r>
              <a:rPr lang="en-US" sz="1700" b="1" dirty="0"/>
              <a:t>Ankit Kumar</a:t>
            </a:r>
            <a:r>
              <a:rPr lang="en-US" sz="1700" dirty="0"/>
              <a:t> - (</a:t>
            </a:r>
            <a:r>
              <a:rPr lang="en-US" sz="1700" dirty="0">
                <a:hlinkClick r:id="rId5"/>
              </a:rPr>
              <a:t>ankit.kumar2@adypu.edu.in</a:t>
            </a:r>
            <a:r>
              <a:rPr lang="en-US" sz="1700" dirty="0"/>
              <a:t>)</a:t>
            </a:r>
          </a:p>
          <a:p>
            <a:pPr indent="-228600" algn="l">
              <a:buFont typeface="Arial" panose="020B0604020202020204" pitchFamily="34" charset="0"/>
              <a:buChar char="•"/>
            </a:pPr>
            <a:endParaRPr lang="en-US" sz="1700"/>
          </a:p>
        </p:txBody>
      </p:sp>
      <p:pic>
        <p:nvPicPr>
          <p:cNvPr id="5" name="Picture 4" descr="A person singing into a microphone&#10;&#10;AI-generated content may be incorrect.">
            <a:extLst>
              <a:ext uri="{FF2B5EF4-FFF2-40B4-BE49-F238E27FC236}">
                <a16:creationId xmlns:a16="http://schemas.microsoft.com/office/drawing/2014/main" id="{626A9A43-3445-5F9A-BE46-348989C4ABE8}"/>
              </a:ext>
            </a:extLst>
          </p:cNvPr>
          <p:cNvPicPr>
            <a:picLocks noChangeAspect="1"/>
          </p:cNvPicPr>
          <p:nvPr/>
        </p:nvPicPr>
        <p:blipFill>
          <a:blip r:embed="rId6"/>
          <a:srcRect r="-1" b="33451"/>
          <a:stretch/>
        </p:blipFill>
        <p:spPr>
          <a:xfrm>
            <a:off x="6094124" y="18102"/>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11" name="Rectangle 10">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918D13-DB55-E039-C701-EB6D7E49DAAF}"/>
              </a:ext>
            </a:extLst>
          </p:cNvPr>
          <p:cNvSpPr>
            <a:spLocks noGrp="1"/>
          </p:cNvSpPr>
          <p:nvPr>
            <p:ph type="title"/>
          </p:nvPr>
        </p:nvSpPr>
        <p:spPr>
          <a:xfrm>
            <a:off x="1153618" y="1239927"/>
            <a:ext cx="4008586" cy="4680583"/>
          </a:xfrm>
        </p:spPr>
        <p:txBody>
          <a:bodyPr anchor="ctr">
            <a:normAutofit/>
          </a:bodyPr>
          <a:lstStyle/>
          <a:p>
            <a:r>
              <a:rPr lang="en-GB" sz="5200">
                <a:ea typeface="+mj-lt"/>
                <a:cs typeface="+mj-lt"/>
              </a:rPr>
              <a:t>THANK YOU</a:t>
            </a:r>
            <a:endParaRPr lang="en-US" sz="5200"/>
          </a:p>
        </p:txBody>
      </p:sp>
      <p:sp>
        <p:nvSpPr>
          <p:cNvPr id="3" name="Content Placeholder 2">
            <a:extLst>
              <a:ext uri="{FF2B5EF4-FFF2-40B4-BE49-F238E27FC236}">
                <a16:creationId xmlns:a16="http://schemas.microsoft.com/office/drawing/2014/main" id="{B1D603D4-2C1A-2CD9-2472-9F115A9ED8C9}"/>
              </a:ext>
            </a:extLst>
          </p:cNvPr>
          <p:cNvSpPr>
            <a:spLocks noGrp="1"/>
          </p:cNvSpPr>
          <p:nvPr>
            <p:ph idx="1"/>
          </p:nvPr>
        </p:nvSpPr>
        <p:spPr>
          <a:xfrm>
            <a:off x="6291923" y="1239927"/>
            <a:ext cx="4971824" cy="4680583"/>
          </a:xfrm>
        </p:spPr>
        <p:txBody>
          <a:bodyPr vert="horz" lIns="91440" tIns="45720" rIns="91440" bIns="45720" rtlCol="0" anchor="ctr">
            <a:normAutofit/>
          </a:bodyPr>
          <a:lstStyle/>
          <a:p>
            <a:r>
              <a:rPr lang="en-GB" sz="2000">
                <a:ea typeface="+mn-lt"/>
                <a:cs typeface="+mn-lt"/>
              </a:rPr>
              <a:t>Assigned Project File - Eminem.csv (access it on </a:t>
            </a:r>
            <a:r>
              <a:rPr lang="en-GB" sz="2000" err="1">
                <a:ea typeface="+mn-lt"/>
                <a:cs typeface="+mn-lt"/>
              </a:rPr>
              <a:t>github</a:t>
            </a:r>
            <a:r>
              <a:rPr lang="en-GB" sz="2000">
                <a:ea typeface="+mn-lt"/>
                <a:cs typeface="+mn-lt"/>
              </a:rPr>
              <a:t>)</a:t>
            </a:r>
          </a:p>
          <a:p>
            <a:r>
              <a:rPr lang="en-GB" sz="2000">
                <a:ea typeface="+mn-lt"/>
                <a:cs typeface="+mn-lt"/>
              </a:rPr>
              <a:t>GitHub Repo  - </a:t>
            </a:r>
            <a:r>
              <a:rPr lang="en-GB" sz="2000">
                <a:ea typeface="+mn-lt"/>
                <a:cs typeface="+mn-lt"/>
                <a:hlinkClick r:id="rId2"/>
              </a:rPr>
              <a:t>https://github.com/Hariksh/Maths_Project</a:t>
            </a:r>
            <a:endParaRPr lang="en-GB" sz="2000">
              <a:ea typeface="+mn-lt"/>
              <a:cs typeface="+mn-lt"/>
            </a:endParaRPr>
          </a:p>
          <a:p>
            <a:r>
              <a:rPr lang="en-GB" sz="2000" err="1">
                <a:ea typeface="+mn-lt"/>
                <a:cs typeface="+mn-lt"/>
              </a:rPr>
              <a:t>Ipython</a:t>
            </a:r>
            <a:r>
              <a:rPr lang="en-GB" sz="2000">
                <a:ea typeface="+mn-lt"/>
                <a:cs typeface="+mn-lt"/>
              </a:rPr>
              <a:t> Notebook - https://github.com/praggCode/Maths_Project/blob/main/HAIGURE.ipynb</a:t>
            </a:r>
            <a:br>
              <a:rPr lang="en-GB" sz="2000">
                <a:ea typeface="+mn-lt"/>
                <a:cs typeface="+mn-lt"/>
              </a:rPr>
            </a:br>
            <a:endParaRPr lang="en-GB" sz="2000">
              <a:ea typeface="+mn-lt"/>
              <a:cs typeface="+mn-lt"/>
            </a:endParaRPr>
          </a:p>
          <a:p>
            <a:pPr marL="0" indent="0">
              <a:buNone/>
            </a:pPr>
            <a:endParaRPr lang="en-GB" sz="2000">
              <a:ea typeface="+mn-lt"/>
              <a:cs typeface="+mn-lt"/>
            </a:endParaRPr>
          </a:p>
        </p:txBody>
      </p:sp>
    </p:spTree>
    <p:extLst>
      <p:ext uri="{BB962C8B-B14F-4D97-AF65-F5344CB8AC3E}">
        <p14:creationId xmlns:p14="http://schemas.microsoft.com/office/powerpoint/2010/main" val="2544313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9" name="Group 38">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2AF0461-FB6E-CC84-100A-DB0CCE6CF7FD}"/>
              </a:ext>
            </a:extLst>
          </p:cNvPr>
          <p:cNvSpPr>
            <a:spLocks noGrp="1"/>
          </p:cNvSpPr>
          <p:nvPr>
            <p:ph type="title"/>
          </p:nvPr>
        </p:nvSpPr>
        <p:spPr>
          <a:xfrm>
            <a:off x="504672" y="2053641"/>
            <a:ext cx="3981161" cy="2760098"/>
          </a:xfrm>
        </p:spPr>
        <p:txBody>
          <a:bodyPr>
            <a:normAutofit/>
          </a:bodyPr>
          <a:lstStyle/>
          <a:p>
            <a:r>
              <a:rPr lang="en-GB" sz="4000" dirty="0">
                <a:solidFill>
                  <a:schemeClr val="tx2"/>
                </a:solidFill>
                <a:ea typeface="+mj-lt"/>
                <a:cs typeface="+mj-lt"/>
              </a:rPr>
              <a:t>Introduction to         Zipf's Law</a:t>
            </a:r>
            <a:endParaRPr lang="en-US" sz="4000" dirty="0">
              <a:solidFill>
                <a:schemeClr val="tx2"/>
              </a:solidFill>
            </a:endParaRPr>
          </a:p>
          <a:p>
            <a:endParaRPr lang="en-GB" sz="4000">
              <a:solidFill>
                <a:schemeClr val="tx2"/>
              </a:solidFill>
            </a:endParaRPr>
          </a:p>
        </p:txBody>
      </p:sp>
      <p:sp>
        <p:nvSpPr>
          <p:cNvPr id="3" name="Content Placeholder 2">
            <a:extLst>
              <a:ext uri="{FF2B5EF4-FFF2-40B4-BE49-F238E27FC236}">
                <a16:creationId xmlns:a16="http://schemas.microsoft.com/office/drawing/2014/main" id="{CE0B6E52-87BE-8F2A-A466-878697ABA5BA}"/>
              </a:ext>
            </a:extLst>
          </p:cNvPr>
          <p:cNvSpPr>
            <a:spLocks noGrp="1"/>
          </p:cNvSpPr>
          <p:nvPr>
            <p:ph idx="1"/>
          </p:nvPr>
        </p:nvSpPr>
        <p:spPr>
          <a:xfrm>
            <a:off x="5640574" y="477866"/>
            <a:ext cx="6044084" cy="5506634"/>
          </a:xfrm>
          <a:noFill/>
          <a:ln>
            <a:noFill/>
          </a:ln>
        </p:spPr>
        <p:txBody>
          <a:bodyPr vert="horz" lIns="91440" tIns="45720" rIns="91440" bIns="45720" rtlCol="0" anchor="ctr">
            <a:normAutofit/>
          </a:bodyPr>
          <a:lstStyle/>
          <a:p>
            <a:r>
              <a:rPr lang="en-GB" sz="1800" dirty="0">
                <a:solidFill>
                  <a:schemeClr val="tx2"/>
                </a:solidFill>
                <a:ea typeface="+mn-lt"/>
                <a:cs typeface="+mn-lt"/>
              </a:rPr>
              <a:t>Zipf's Law describes a fascinating pattern in natural language: the frequency of any word is inversely proportional to its rank in the frequency table. More simply, the most common word appears roughly twice as often as the second most common word, three times the third, and so on. This phenomenon appears consistently across many languages and text types.</a:t>
            </a:r>
            <a:endParaRPr lang="en-GB" sz="1800">
              <a:solidFill>
                <a:schemeClr val="tx2"/>
              </a:solidFill>
            </a:endParaRPr>
          </a:p>
          <a:p>
            <a:r>
              <a:rPr lang="en-GB" sz="1800" dirty="0">
                <a:solidFill>
                  <a:schemeClr val="tx2"/>
                </a:solidFill>
                <a:ea typeface="+mn-lt"/>
                <a:cs typeface="+mn-lt"/>
              </a:rPr>
              <a:t>The mathematical formula expressing this is f(r) ≈ 1 / </a:t>
            </a:r>
            <a:r>
              <a:rPr lang="en-GB" sz="1800" err="1">
                <a:solidFill>
                  <a:schemeClr val="tx2"/>
                </a:solidFill>
                <a:ea typeface="+mn-lt"/>
                <a:cs typeface="+mn-lt"/>
              </a:rPr>
              <a:t>ra</a:t>
            </a:r>
            <a:r>
              <a:rPr lang="en-GB" sz="1800" dirty="0">
                <a:solidFill>
                  <a:schemeClr val="tx2"/>
                </a:solidFill>
                <a:ea typeface="+mn-lt"/>
                <a:cs typeface="+mn-lt"/>
              </a:rPr>
              <a:t>, where f(r) is the frequency of the word ranked r, and a is close to 1. For example, the word "the" is typically about twice as frequent as the second-ranked word in English.</a:t>
            </a:r>
            <a:endParaRPr lang="en-GB" sz="1800">
              <a:solidFill>
                <a:schemeClr val="tx2"/>
              </a:solidFill>
            </a:endParaRPr>
          </a:p>
          <a:p>
            <a:endParaRPr lang="en-GB" sz="1800" dirty="0">
              <a:solidFill>
                <a:schemeClr val="tx2"/>
              </a:solidFill>
              <a:ea typeface="+mn-lt"/>
              <a:cs typeface="+mn-lt"/>
            </a:endParaRPr>
          </a:p>
          <a:p>
            <a:pPr marL="0" indent="0">
              <a:buNone/>
            </a:pPr>
            <a:r>
              <a:rPr lang="en-GB" sz="1800" dirty="0">
                <a:solidFill>
                  <a:schemeClr val="tx2"/>
                </a:solidFill>
                <a:ea typeface="+mn-lt"/>
                <a:cs typeface="+mn-lt"/>
              </a:rPr>
              <a:t> 1.Word rank and frequency show an inverse power relationship</a:t>
            </a:r>
          </a:p>
          <a:p>
            <a:pPr marL="0" indent="0">
              <a:buNone/>
            </a:pPr>
            <a:r>
              <a:rPr lang="en-GB" sz="1800" dirty="0">
                <a:solidFill>
                  <a:schemeClr val="tx2"/>
                </a:solidFill>
                <a:ea typeface="+mn-lt"/>
                <a:cs typeface="+mn-lt"/>
              </a:rPr>
              <a:t> 2.Common in natural language corpora</a:t>
            </a:r>
            <a:endParaRPr lang="en-GB" sz="1800">
              <a:solidFill>
                <a:schemeClr val="tx2"/>
              </a:solidFill>
            </a:endParaRPr>
          </a:p>
          <a:p>
            <a:pPr marL="0" indent="0">
              <a:buNone/>
            </a:pPr>
            <a:r>
              <a:rPr lang="en-GB" sz="1800" dirty="0">
                <a:solidFill>
                  <a:schemeClr val="tx2"/>
                </a:solidFill>
                <a:ea typeface="+mn-lt"/>
                <a:cs typeface="+mn-lt"/>
              </a:rPr>
              <a:t> 3.Foundation for multiple linguistic and AI studies</a:t>
            </a:r>
            <a:endParaRPr lang="en-GB" sz="1800">
              <a:solidFill>
                <a:schemeClr val="tx2"/>
              </a:solidFill>
            </a:endParaRPr>
          </a:p>
          <a:p>
            <a:pPr marL="0" indent="0">
              <a:buNone/>
            </a:pPr>
            <a:endParaRPr lang="en-GB" sz="1800">
              <a:solidFill>
                <a:schemeClr val="tx2"/>
              </a:solidFill>
            </a:endParaRPr>
          </a:p>
          <a:p>
            <a:endParaRPr lang="en-GB" sz="1800">
              <a:solidFill>
                <a:schemeClr val="tx2"/>
              </a:solidFill>
            </a:endParaRPr>
          </a:p>
        </p:txBody>
      </p:sp>
    </p:spTree>
    <p:extLst>
      <p:ext uri="{BB962C8B-B14F-4D97-AF65-F5344CB8AC3E}">
        <p14:creationId xmlns:p14="http://schemas.microsoft.com/office/powerpoint/2010/main" val="3514086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8B9AA7C6-5E5A-498E-A6DF-A943376E0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83EAB11A-76F7-48F4-9B4F-5BFDF4BF96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300" y="2385102"/>
            <a:ext cx="574091" cy="2087796"/>
            <a:chOff x="209668" y="2857422"/>
            <a:chExt cx="463662" cy="2087796"/>
          </a:xfrm>
        </p:grpSpPr>
        <p:sp>
          <p:nvSpPr>
            <p:cNvPr id="83" name="Rectangle 82">
              <a:extLst>
                <a:ext uri="{FF2B5EF4-FFF2-40B4-BE49-F238E27FC236}">
                  <a16:creationId xmlns:a16="http://schemas.microsoft.com/office/drawing/2014/main" id="{74D4C416-D5F4-4F6F-A6F1-87A21CD4F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423947" y="2857422"/>
              <a:ext cx="249383"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C6AC1C30-21C6-4BF6-93EE-B211D7A850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209668" y="2857423"/>
              <a:ext cx="1" cy="208779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86" name="Rectangle 85">
            <a:extLst>
              <a:ext uri="{FF2B5EF4-FFF2-40B4-BE49-F238E27FC236}">
                <a16:creationId xmlns:a16="http://schemas.microsoft.com/office/drawing/2014/main" id="{81E140AE-0ABF-47C8-BF32-7D2F0CF2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631767"/>
            <a:ext cx="11111729" cy="575240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D696C4-7CB6-DE83-4AD4-D5BAB72D402B}"/>
              </a:ext>
            </a:extLst>
          </p:cNvPr>
          <p:cNvSpPr>
            <a:spLocks noGrp="1"/>
          </p:cNvSpPr>
          <p:nvPr>
            <p:ph type="ctrTitle"/>
          </p:nvPr>
        </p:nvSpPr>
        <p:spPr>
          <a:xfrm>
            <a:off x="1153618" y="1239927"/>
            <a:ext cx="4008586" cy="4680583"/>
          </a:xfrm>
        </p:spPr>
        <p:txBody>
          <a:bodyPr vert="horz" lIns="91440" tIns="45720" rIns="91440" bIns="45720" rtlCol="0" anchor="ctr">
            <a:normAutofit/>
          </a:bodyPr>
          <a:lstStyle/>
          <a:p>
            <a:pPr algn="l"/>
            <a:r>
              <a:rPr lang="en-US" sz="5200" kern="1200">
                <a:solidFill>
                  <a:schemeClr val="tx1"/>
                </a:solidFill>
                <a:latin typeface="+mj-lt"/>
                <a:ea typeface="+mj-ea"/>
                <a:cs typeface="+mj-cs"/>
              </a:rPr>
              <a:t>Project Objective</a:t>
            </a:r>
          </a:p>
          <a:p>
            <a:pPr algn="l"/>
            <a:endParaRPr lang="en-US" sz="5200" kern="1200">
              <a:solidFill>
                <a:schemeClr val="tx1"/>
              </a:solidFill>
              <a:latin typeface="+mj-lt"/>
              <a:ea typeface="+mj-ea"/>
              <a:cs typeface="+mj-cs"/>
            </a:endParaRPr>
          </a:p>
        </p:txBody>
      </p:sp>
      <p:sp>
        <p:nvSpPr>
          <p:cNvPr id="4" name="Rectangle 3">
            <a:extLst>
              <a:ext uri="{FF2B5EF4-FFF2-40B4-BE49-F238E27FC236}">
                <a16:creationId xmlns:a16="http://schemas.microsoft.com/office/drawing/2014/main" id="{C4E3A8DC-C3DD-934C-4B4D-CA55539FAC1F}"/>
              </a:ext>
            </a:extLst>
          </p:cNvPr>
          <p:cNvSpPr/>
          <p:nvPr/>
        </p:nvSpPr>
        <p:spPr>
          <a:xfrm>
            <a:off x="6291923" y="1239927"/>
            <a:ext cx="4971824" cy="46805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solidFill>
                  <a:schemeClr val="bg1"/>
                </a:solidFill>
              </a:rPr>
              <a:t>     Analyze Lyrics</a:t>
            </a:r>
          </a:p>
          <a:p>
            <a:pPr indent="-228600">
              <a:lnSpc>
                <a:spcPct val="90000"/>
              </a:lnSpc>
              <a:spcAft>
                <a:spcPts val="600"/>
              </a:spcAft>
              <a:buFont typeface="Arial" panose="020B0604020202020204" pitchFamily="34" charset="0"/>
              <a:buChar char="•"/>
            </a:pPr>
            <a:r>
              <a:rPr lang="en-US" sz="2000" dirty="0">
                <a:solidFill>
                  <a:schemeClr val="bg1"/>
                </a:solidFill>
              </a:rPr>
              <a:t>     Examine Eminem's song lyrics for word frequency distribution.</a:t>
            </a:r>
          </a:p>
          <a:p>
            <a:pPr indent="-228600">
              <a:lnSpc>
                <a:spcPct val="90000"/>
              </a:lnSpc>
              <a:spcAft>
                <a:spcPts val="600"/>
              </a:spcAft>
              <a:buFont typeface="Arial" panose="020B0604020202020204" pitchFamily="34" charset="0"/>
              <a:buChar char="•"/>
            </a:pPr>
            <a:endParaRPr lang="en-US" sz="2000">
              <a:solidFill>
                <a:schemeClr val="tx1"/>
              </a:solidFill>
            </a:endParaRPr>
          </a:p>
        </p:txBody>
      </p:sp>
      <p:sp>
        <p:nvSpPr>
          <p:cNvPr id="7" name="Rectangle 6">
            <a:extLst>
              <a:ext uri="{FF2B5EF4-FFF2-40B4-BE49-F238E27FC236}">
                <a16:creationId xmlns:a16="http://schemas.microsoft.com/office/drawing/2014/main" id="{2B034077-B209-79FD-DD72-0561E5816AE4}"/>
              </a:ext>
            </a:extLst>
          </p:cNvPr>
          <p:cNvSpPr/>
          <p:nvPr/>
        </p:nvSpPr>
        <p:spPr>
          <a:xfrm>
            <a:off x="7936584" y="955414"/>
            <a:ext cx="2521169" cy="1520974"/>
          </a:xfrm>
          <a:prstGeom prst="rect">
            <a:avLst/>
          </a:prstGeom>
          <a:solidFill>
            <a:schemeClr val="tx2">
              <a:lumMod val="25000"/>
              <a:lumOff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spcAft>
                <a:spcPts val="600"/>
              </a:spcAft>
            </a:pPr>
            <a:r>
              <a:rPr lang="en-US" baseline="0" dirty="0">
                <a:solidFill>
                  <a:schemeClr val="bg1"/>
                </a:solidFill>
                <a:latin typeface="Aptos"/>
              </a:rPr>
              <a:t>Verify</a:t>
            </a:r>
            <a:r>
              <a:rPr lang="en-US" dirty="0">
                <a:solidFill>
                  <a:schemeClr val="bg1"/>
                </a:solidFill>
                <a:latin typeface="Aptos"/>
              </a:rPr>
              <a:t> </a:t>
            </a:r>
            <a:r>
              <a:rPr lang="en-US" baseline="0" dirty="0">
                <a:solidFill>
                  <a:schemeClr val="bg1"/>
                </a:solidFill>
                <a:latin typeface="Aptos"/>
              </a:rPr>
              <a:t> </a:t>
            </a:r>
            <a:r>
              <a:rPr lang="en-US" dirty="0">
                <a:solidFill>
                  <a:schemeClr val="bg1"/>
                </a:solidFill>
                <a:latin typeface="Aptos"/>
              </a:rPr>
              <a:t> </a:t>
            </a:r>
            <a:r>
              <a:rPr lang="en-US" baseline="0" dirty="0">
                <a:solidFill>
                  <a:schemeClr val="bg1"/>
                </a:solidFill>
                <a:latin typeface="Aptos"/>
              </a:rPr>
              <a:t>Zipf's Law​</a:t>
            </a:r>
            <a:r>
              <a:rPr lang="en-US" dirty="0">
                <a:solidFill>
                  <a:schemeClr val="bg1"/>
                </a:solidFill>
                <a:latin typeface="Aptos"/>
                <a:ea typeface="Aptos"/>
                <a:cs typeface="Aptos"/>
              </a:rPr>
              <a:t>​</a:t>
            </a:r>
          </a:p>
          <a:p>
            <a:pPr algn="ctr">
              <a:spcAft>
                <a:spcPts val="600"/>
              </a:spcAft>
            </a:pPr>
            <a:r>
              <a:rPr lang="en-US" sz="1600" dirty="0">
                <a:solidFill>
                  <a:schemeClr val="bg1"/>
                </a:solidFill>
                <a:ea typeface="+mn-lt"/>
                <a:cs typeface="+mn-lt"/>
              </a:rPr>
              <a:t>Determine if the distribution follows Zipf's predicted pattern.</a:t>
            </a:r>
            <a:endParaRPr lang="en-US" sz="1600" dirty="0">
              <a:solidFill>
                <a:schemeClr val="bg1"/>
              </a:solidFill>
            </a:endParaRPr>
          </a:p>
          <a:p>
            <a:pPr algn="ctr">
              <a:spcAft>
                <a:spcPts val="600"/>
              </a:spcAft>
            </a:pPr>
            <a:endParaRPr lang="en-US" sz="1600" dirty="0">
              <a:solidFill>
                <a:schemeClr val="bg1"/>
              </a:solidFill>
            </a:endParaRPr>
          </a:p>
        </p:txBody>
      </p:sp>
      <p:sp>
        <p:nvSpPr>
          <p:cNvPr id="8" name="Rectangle 7">
            <a:extLst>
              <a:ext uri="{FF2B5EF4-FFF2-40B4-BE49-F238E27FC236}">
                <a16:creationId xmlns:a16="http://schemas.microsoft.com/office/drawing/2014/main" id="{B92847AA-AB52-21EB-4339-75DAB80B8943}"/>
              </a:ext>
            </a:extLst>
          </p:cNvPr>
          <p:cNvSpPr/>
          <p:nvPr/>
        </p:nvSpPr>
        <p:spPr>
          <a:xfrm>
            <a:off x="3050584" y="5133512"/>
            <a:ext cx="6744009" cy="1267521"/>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spcAft>
                <a:spcPts val="600"/>
              </a:spcAft>
            </a:pPr>
            <a:endParaRPr lang="en-GB">
              <a:solidFill>
                <a:schemeClr val="bg1"/>
              </a:solidFill>
            </a:endParaRPr>
          </a:p>
          <a:p>
            <a:pPr algn="ctr">
              <a:spcAft>
                <a:spcPts val="600"/>
              </a:spcAft>
            </a:pPr>
            <a:r>
              <a:rPr lang="en-GB">
                <a:solidFill>
                  <a:schemeClr val="bg1"/>
                </a:solidFill>
              </a:rPr>
              <a:t>Explore Deviations:</a:t>
            </a:r>
          </a:p>
          <a:p>
            <a:pPr algn="ctr">
              <a:spcAft>
                <a:spcPts val="600"/>
              </a:spcAft>
            </a:pPr>
            <a:r>
              <a:rPr lang="en-GB" dirty="0">
                <a:solidFill>
                  <a:schemeClr val="bg1"/>
                </a:solidFill>
                <a:ea typeface="+mn-lt"/>
                <a:cs typeface="+mn-lt"/>
              </a:rPr>
              <a:t>Investigate any departures from Zipf’s law and hypothesize reasons.</a:t>
            </a:r>
            <a:endParaRPr lang="en-GB" dirty="0">
              <a:solidFill>
                <a:schemeClr val="bg1"/>
              </a:solidFill>
            </a:endParaRPr>
          </a:p>
          <a:p>
            <a:pPr algn="ctr">
              <a:spcAft>
                <a:spcPts val="600"/>
              </a:spcAft>
            </a:pPr>
            <a:endParaRPr lang="en-GB">
              <a:solidFill>
                <a:schemeClr val="tx1"/>
              </a:solidFill>
            </a:endParaRPr>
          </a:p>
        </p:txBody>
      </p:sp>
    </p:spTree>
    <p:extLst>
      <p:ext uri="{BB962C8B-B14F-4D97-AF65-F5344CB8AC3E}">
        <p14:creationId xmlns:p14="http://schemas.microsoft.com/office/powerpoint/2010/main" val="668565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8C042-A4FF-0B73-9DD4-5255376D6EFC}"/>
              </a:ext>
            </a:extLst>
          </p:cNvPr>
          <p:cNvSpPr>
            <a:spLocks noGrp="1"/>
          </p:cNvSpPr>
          <p:nvPr>
            <p:ph type="title"/>
          </p:nvPr>
        </p:nvSpPr>
        <p:spPr>
          <a:xfrm>
            <a:off x="856785" y="365125"/>
            <a:ext cx="10199650" cy="1034393"/>
          </a:xfrm>
        </p:spPr>
        <p:txBody>
          <a:bodyPr/>
          <a:lstStyle/>
          <a:p>
            <a:r>
              <a:rPr lang="en-GB" sz="3300" dirty="0">
                <a:ea typeface="+mj-lt"/>
                <a:cs typeface="+mj-lt"/>
              </a:rPr>
              <a:t>Data Collection and Preprocessing</a:t>
            </a:r>
            <a:r>
              <a:rPr lang="en-GB" sz="3300">
                <a:ea typeface="+mj-lt"/>
                <a:cs typeface="+mj-lt"/>
              </a:rPr>
              <a:t> :</a:t>
            </a:r>
            <a:endParaRPr lang="en-US"/>
          </a:p>
          <a:p>
            <a:endParaRPr lang="en-GB" sz="3300" dirty="0"/>
          </a:p>
        </p:txBody>
      </p:sp>
      <p:sp>
        <p:nvSpPr>
          <p:cNvPr id="3" name="Content Placeholder 2">
            <a:extLst>
              <a:ext uri="{FF2B5EF4-FFF2-40B4-BE49-F238E27FC236}">
                <a16:creationId xmlns:a16="http://schemas.microsoft.com/office/drawing/2014/main" id="{423A579E-A86B-4EC7-005F-DAB205E8AB30}"/>
              </a:ext>
            </a:extLst>
          </p:cNvPr>
          <p:cNvSpPr>
            <a:spLocks noGrp="1"/>
          </p:cNvSpPr>
          <p:nvPr>
            <p:ph sz="half" idx="1"/>
          </p:nvPr>
        </p:nvSpPr>
        <p:spPr>
          <a:xfrm>
            <a:off x="466493" y="1645968"/>
            <a:ext cx="3517504" cy="4419483"/>
          </a:xfrm>
        </p:spPr>
        <p:txBody>
          <a:bodyPr vert="horz" lIns="91440" tIns="45720" rIns="91440" bIns="45720" rtlCol="0" anchor="t">
            <a:normAutofit/>
          </a:bodyPr>
          <a:lstStyle/>
          <a:p>
            <a:r>
              <a:rPr lang="en-GB" sz="1600" b="1">
                <a:ea typeface="+mn-lt"/>
                <a:cs typeface="+mn-lt"/>
              </a:rPr>
              <a:t>Gather Data: </a:t>
            </a:r>
            <a:r>
              <a:rPr lang="en-GB" sz="1600" dirty="0">
                <a:ea typeface="+mn-lt"/>
                <a:cs typeface="+mn-lt"/>
              </a:rPr>
              <a:t> Compiled a comprehensive dataset from Eminem.csv file as a college project.</a:t>
            </a:r>
            <a:endParaRPr lang="en-GB" sz="1600"/>
          </a:p>
          <a:p>
            <a:endParaRPr lang="en-GB" sz="1600" dirty="0"/>
          </a:p>
        </p:txBody>
      </p:sp>
      <p:sp>
        <p:nvSpPr>
          <p:cNvPr id="5" name="TextBox 4">
            <a:extLst>
              <a:ext uri="{FF2B5EF4-FFF2-40B4-BE49-F238E27FC236}">
                <a16:creationId xmlns:a16="http://schemas.microsoft.com/office/drawing/2014/main" id="{776D7977-386B-AE0F-2391-B7456EE3E9CF}"/>
              </a:ext>
            </a:extLst>
          </p:cNvPr>
          <p:cNvSpPr txBox="1"/>
          <p:nvPr/>
        </p:nvSpPr>
        <p:spPr>
          <a:xfrm>
            <a:off x="511718" y="3064107"/>
            <a:ext cx="3102516" cy="15820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a:t>Clean Lyrics: </a:t>
            </a:r>
            <a:r>
              <a:rPr lang="en-US" sz="1600" dirty="0">
                <a:ea typeface="+mn-lt"/>
                <a:cs typeface="+mn-lt"/>
              </a:rPr>
              <a:t>Removed extraneous characters, punctuation, and formatting irregularities to standardize input.</a:t>
            </a:r>
            <a:endParaRPr lang="en-US" dirty="0"/>
          </a:p>
          <a:p>
            <a:pPr marL="285750" indent="-285750">
              <a:buFont typeface="Arial"/>
              <a:buChar char="•"/>
            </a:pPr>
            <a:endParaRPr lang="en-US" sz="1600" dirty="0"/>
          </a:p>
        </p:txBody>
      </p:sp>
      <p:sp>
        <p:nvSpPr>
          <p:cNvPr id="6" name="TextBox 5">
            <a:extLst>
              <a:ext uri="{FF2B5EF4-FFF2-40B4-BE49-F238E27FC236}">
                <a16:creationId xmlns:a16="http://schemas.microsoft.com/office/drawing/2014/main" id="{7ADE3F8D-81A6-FA2B-65D8-C0DDA1076BDA}"/>
              </a:ext>
            </a:extLst>
          </p:cNvPr>
          <p:cNvSpPr txBox="1"/>
          <p:nvPr/>
        </p:nvSpPr>
        <p:spPr>
          <a:xfrm>
            <a:off x="536498" y="4631473"/>
            <a:ext cx="3325541" cy="15820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600" b="1"/>
              <a:t>Tokenize and Filter:</a:t>
            </a:r>
            <a:r>
              <a:rPr lang="en-US" sz="1600"/>
              <a:t> </a:t>
            </a:r>
            <a:r>
              <a:rPr lang="en-US" sz="1600">
                <a:ea typeface="+mn-lt"/>
                <a:cs typeface="+mn-lt"/>
              </a:rPr>
              <a:t>Split lyrics into individual words (tokens) and excluded common stop words to focus on meaningful terms.</a:t>
            </a:r>
            <a:endParaRPr lang="en-US"/>
          </a:p>
          <a:p>
            <a:pPr marL="285750" indent="-285750">
              <a:buFont typeface="Arial"/>
              <a:buChar char="•"/>
            </a:pPr>
            <a:endParaRPr lang="en-US" sz="1600" dirty="0"/>
          </a:p>
        </p:txBody>
      </p:sp>
      <p:pic>
        <p:nvPicPr>
          <p:cNvPr id="13" name="Picture 12" descr="A close-up of a person touching a screen&#10;&#10;AI-generated content may be incorrect.">
            <a:extLst>
              <a:ext uri="{FF2B5EF4-FFF2-40B4-BE49-F238E27FC236}">
                <a16:creationId xmlns:a16="http://schemas.microsoft.com/office/drawing/2014/main" id="{4F54873C-3470-EBE9-007E-0006C310E2BA}"/>
              </a:ext>
            </a:extLst>
          </p:cNvPr>
          <p:cNvPicPr>
            <a:picLocks noChangeAspect="1"/>
          </p:cNvPicPr>
          <p:nvPr/>
        </p:nvPicPr>
        <p:blipFill>
          <a:blip r:embed="rId2"/>
          <a:stretch>
            <a:fillRect/>
          </a:stretch>
        </p:blipFill>
        <p:spPr>
          <a:xfrm>
            <a:off x="5033184" y="1647865"/>
            <a:ext cx="6721259" cy="4105603"/>
          </a:xfrm>
          <a:prstGeom prst="rect">
            <a:avLst/>
          </a:prstGeom>
        </p:spPr>
      </p:pic>
    </p:spTree>
    <p:extLst>
      <p:ext uri="{BB962C8B-B14F-4D97-AF65-F5344CB8AC3E}">
        <p14:creationId xmlns:p14="http://schemas.microsoft.com/office/powerpoint/2010/main" val="1041336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25">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graph of a line graph&#10;&#10;AI-generated content may be incorrect.">
            <a:extLst>
              <a:ext uri="{FF2B5EF4-FFF2-40B4-BE49-F238E27FC236}">
                <a16:creationId xmlns:a16="http://schemas.microsoft.com/office/drawing/2014/main" id="{0201186E-9A0E-D438-9E8E-7FB99965304D}"/>
              </a:ext>
            </a:extLst>
          </p:cNvPr>
          <p:cNvPicPr>
            <a:picLocks noChangeAspect="1"/>
          </p:cNvPicPr>
          <p:nvPr/>
        </p:nvPicPr>
        <p:blipFill>
          <a:blip r:embed="rId2"/>
          <a:stretch>
            <a:fillRect/>
          </a:stretch>
        </p:blipFill>
        <p:spPr>
          <a:xfrm>
            <a:off x="792830" y="1872235"/>
            <a:ext cx="6246003" cy="3794446"/>
          </a:xfrm>
          <a:prstGeom prst="rect">
            <a:avLst/>
          </a:prstGeom>
        </p:spPr>
      </p:pic>
      <p:sp>
        <p:nvSpPr>
          <p:cNvPr id="32" name="Right Triangle 31">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white and black text on a white background&#10;&#10;AI-generated content may be incorrect.">
            <a:extLst>
              <a:ext uri="{FF2B5EF4-FFF2-40B4-BE49-F238E27FC236}">
                <a16:creationId xmlns:a16="http://schemas.microsoft.com/office/drawing/2014/main" id="{E5B8078D-A5C9-ECA9-3C65-5FA4602DB91B}"/>
              </a:ext>
            </a:extLst>
          </p:cNvPr>
          <p:cNvPicPr>
            <a:picLocks noChangeAspect="1"/>
          </p:cNvPicPr>
          <p:nvPr/>
        </p:nvPicPr>
        <p:blipFill>
          <a:blip r:embed="rId3"/>
          <a:stretch>
            <a:fillRect/>
          </a:stretch>
        </p:blipFill>
        <p:spPr>
          <a:xfrm>
            <a:off x="7212788" y="1908682"/>
            <a:ext cx="3836981" cy="3758858"/>
          </a:xfrm>
          <a:prstGeom prst="rect">
            <a:avLst/>
          </a:prstGeom>
        </p:spPr>
      </p:pic>
    </p:spTree>
    <p:extLst>
      <p:ext uri="{BB962C8B-B14F-4D97-AF65-F5344CB8AC3E}">
        <p14:creationId xmlns:p14="http://schemas.microsoft.com/office/powerpoint/2010/main" val="1136397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D2854001-B4AF-4E18-9D2E-33E37F97A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AEE12A-5EE4-C9A4-B896-CAB210E26FF7}"/>
              </a:ext>
            </a:extLst>
          </p:cNvPr>
          <p:cNvSpPr>
            <a:spLocks noGrp="1"/>
          </p:cNvSpPr>
          <p:nvPr>
            <p:ph type="title"/>
          </p:nvPr>
        </p:nvSpPr>
        <p:spPr>
          <a:xfrm>
            <a:off x="606453" y="799179"/>
            <a:ext cx="6233493" cy="633082"/>
          </a:xfrm>
        </p:spPr>
        <p:txBody>
          <a:bodyPr vert="horz" lIns="91440" tIns="45720" rIns="91440" bIns="45720" rtlCol="0" anchor="b">
            <a:normAutofit fontScale="90000"/>
          </a:bodyPr>
          <a:lstStyle/>
          <a:p>
            <a:r>
              <a:rPr lang="en-US" sz="5200"/>
              <a:t>Results and Analysis</a:t>
            </a:r>
          </a:p>
        </p:txBody>
      </p:sp>
      <p:sp>
        <p:nvSpPr>
          <p:cNvPr id="38" name="Rectangle 37">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C01C9723-BE4F-474A-8391-103264772C2B}"/>
              </a:ext>
            </a:extLst>
          </p:cNvPr>
          <p:cNvSpPr>
            <a:spLocks noGrp="1"/>
          </p:cNvSpPr>
          <p:nvPr>
            <p:ph type="body" sz="half" idx="2"/>
          </p:nvPr>
        </p:nvSpPr>
        <p:spPr>
          <a:xfrm>
            <a:off x="618103" y="2114071"/>
            <a:ext cx="6604790" cy="4067272"/>
          </a:xfrm>
        </p:spPr>
        <p:txBody>
          <a:bodyPr vert="horz" lIns="91440" tIns="45720" rIns="91440" bIns="45720" rtlCol="0" anchor="t">
            <a:normAutofit/>
          </a:bodyPr>
          <a:lstStyle/>
          <a:p>
            <a:r>
              <a:rPr lang="en-US" sz="2000" b="1"/>
              <a:t>Rank-Frequency Plot :</a:t>
            </a:r>
            <a:br>
              <a:rPr lang="en-US" sz="700"/>
            </a:br>
            <a:br>
              <a:rPr lang="en-US" sz="700"/>
            </a:br>
            <a:br>
              <a:rPr lang="en-US"/>
            </a:br>
            <a:r>
              <a:rPr lang="en-US"/>
              <a:t>The distribution generally  follows a Zipfian trend </a:t>
            </a:r>
            <a:br>
              <a:rPr lang="en-US"/>
            </a:br>
            <a:r>
              <a:rPr lang="en-US"/>
              <a:t>but shows slight   deviations at high and low ranks.</a:t>
            </a:r>
            <a:br>
              <a:rPr lang="en-US"/>
            </a:br>
            <a:br>
              <a:rPr lang="en-US" sz="2000"/>
            </a:br>
            <a:r>
              <a:rPr lang="en-US" sz="2000" b="1"/>
              <a:t>Exponent  Measurement :</a:t>
            </a:r>
            <a:endParaRPr lang="en-US" b="1"/>
          </a:p>
          <a:p>
            <a:r>
              <a:rPr lang="en-US"/>
              <a:t>The log-log plot approximates a  straight line, supporting Zipf's </a:t>
            </a:r>
            <a:br>
              <a:rPr lang="en-US"/>
            </a:br>
            <a:r>
              <a:rPr lang="en-US"/>
              <a:t>Law.- Lyrics slightly deviate due to artistic repetition and unique vocabulary. Deviation Factors Eminem’s stylistic choices, such </a:t>
            </a:r>
            <a:br>
              <a:rPr lang="en-US"/>
            </a:br>
            <a:r>
              <a:rPr lang="en-US"/>
              <a:t>as use of slang and complex rhyme structures, may cause </a:t>
            </a:r>
            <a:br>
              <a:rPr lang="en-US"/>
            </a:br>
            <a:r>
              <a:rPr lang="en-US"/>
              <a:t>deviations. Below mentioned in the </a:t>
            </a:r>
            <a:r>
              <a:rPr lang="en-US" err="1"/>
              <a:t>iPython</a:t>
            </a:r>
            <a:r>
              <a:rPr lang="en-US"/>
              <a:t> notebook link are the top 50 most occurring words in order.</a:t>
            </a:r>
          </a:p>
        </p:txBody>
      </p:sp>
      <p:pic>
        <p:nvPicPr>
          <p:cNvPr id="8" name="Picture Placeholder 7">
            <a:extLst>
              <a:ext uri="{FF2B5EF4-FFF2-40B4-BE49-F238E27FC236}">
                <a16:creationId xmlns:a16="http://schemas.microsoft.com/office/drawing/2014/main" id="{AA5EF843-B799-7464-574D-872ED762F939}"/>
              </a:ext>
            </a:extLst>
          </p:cNvPr>
          <p:cNvPicPr>
            <a:picLocks noGrp="1" noChangeAspect="1"/>
          </p:cNvPicPr>
          <p:nvPr>
            <p:ph type="pic" idx="1"/>
          </p:nvPr>
        </p:nvPicPr>
        <p:blipFill>
          <a:blip r:embed="rId2"/>
          <a:srcRect r="-1" b="5332"/>
          <a:stretch/>
        </p:blipFill>
        <p:spPr>
          <a:xfrm>
            <a:off x="7684007" y="603504"/>
            <a:ext cx="4050792" cy="5577840"/>
          </a:xfrm>
          <a:prstGeom prst="rect">
            <a:avLst/>
          </a:prstGeom>
        </p:spPr>
      </p:pic>
    </p:spTree>
    <p:extLst>
      <p:ext uri="{BB962C8B-B14F-4D97-AF65-F5344CB8AC3E}">
        <p14:creationId xmlns:p14="http://schemas.microsoft.com/office/powerpoint/2010/main" val="1979553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21C4EA8-6B83-4338-913D-D75D3C4F3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BC70E9-A0C9-11E9-EFAA-7E30DBEAC847}"/>
              </a:ext>
            </a:extLst>
          </p:cNvPr>
          <p:cNvSpPr>
            <a:spLocks noGrp="1"/>
          </p:cNvSpPr>
          <p:nvPr>
            <p:ph type="title"/>
          </p:nvPr>
        </p:nvSpPr>
        <p:spPr>
          <a:xfrm>
            <a:off x="337497" y="679731"/>
            <a:ext cx="3124151" cy="3736540"/>
          </a:xfrm>
        </p:spPr>
        <p:txBody>
          <a:bodyPr vert="horz" lIns="91440" tIns="45720" rIns="91440" bIns="45720" rtlCol="0" anchor="b">
            <a:normAutofit/>
          </a:bodyPr>
          <a:lstStyle/>
          <a:p>
            <a:r>
              <a:rPr lang="en-US" sz="4300"/>
              <a:t>Top 20 most repeating words and Zipf's Application using </a:t>
            </a:r>
            <a:r>
              <a:rPr lang="en-US"/>
              <a:t>graph</a:t>
            </a:r>
            <a:r>
              <a:rPr lang="en-US" sz="4300"/>
              <a:t> :</a:t>
            </a:r>
          </a:p>
        </p:txBody>
      </p:sp>
      <p:grpSp>
        <p:nvGrpSpPr>
          <p:cNvPr id="31" name="Group 3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2" name="Straight Connector 1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AI-generated content may be incorrect.">
            <a:extLst>
              <a:ext uri="{FF2B5EF4-FFF2-40B4-BE49-F238E27FC236}">
                <a16:creationId xmlns:a16="http://schemas.microsoft.com/office/drawing/2014/main" id="{F1A9110D-28A7-F2A6-2DD5-809BDD6688FC}"/>
              </a:ext>
            </a:extLst>
          </p:cNvPr>
          <p:cNvPicPr>
            <a:picLocks noChangeAspect="1"/>
          </p:cNvPicPr>
          <p:nvPr/>
        </p:nvPicPr>
        <p:blipFill>
          <a:blip r:embed="rId2"/>
          <a:stretch>
            <a:fillRect/>
          </a:stretch>
        </p:blipFill>
        <p:spPr>
          <a:xfrm>
            <a:off x="4296091" y="972235"/>
            <a:ext cx="3041260" cy="5047735"/>
          </a:xfrm>
          <a:prstGeom prst="rect">
            <a:avLst/>
          </a:prstGeom>
        </p:spPr>
      </p:pic>
      <p:pic>
        <p:nvPicPr>
          <p:cNvPr id="3" name="Picture 2">
            <a:extLst>
              <a:ext uri="{FF2B5EF4-FFF2-40B4-BE49-F238E27FC236}">
                <a16:creationId xmlns:a16="http://schemas.microsoft.com/office/drawing/2014/main" id="{89282779-2431-F75B-993E-BDFF2413B6B2}"/>
              </a:ext>
            </a:extLst>
          </p:cNvPr>
          <p:cNvPicPr>
            <a:picLocks noChangeAspect="1"/>
          </p:cNvPicPr>
          <p:nvPr/>
        </p:nvPicPr>
        <p:blipFill>
          <a:blip r:embed="rId3"/>
          <a:stretch>
            <a:fillRect/>
          </a:stretch>
        </p:blipFill>
        <p:spPr>
          <a:xfrm>
            <a:off x="7812357" y="1476233"/>
            <a:ext cx="3383280" cy="4039738"/>
          </a:xfrm>
          <a:prstGeom prst="rect">
            <a:avLst/>
          </a:prstGeom>
        </p:spPr>
      </p:pic>
    </p:spTree>
    <p:extLst>
      <p:ext uri="{BB962C8B-B14F-4D97-AF65-F5344CB8AC3E}">
        <p14:creationId xmlns:p14="http://schemas.microsoft.com/office/powerpoint/2010/main" val="330310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EFBDAF0-B2E6-72F4-1FD1-15D45E98AB13}"/>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6200" kern="1200">
                <a:solidFill>
                  <a:srgbClr val="FFFFFF"/>
                </a:solidFill>
                <a:latin typeface="+mj-lt"/>
                <a:ea typeface="+mj-ea"/>
                <a:cs typeface="+mj-cs"/>
              </a:rPr>
              <a:t>Conclusion</a:t>
            </a:r>
          </a:p>
        </p:txBody>
      </p:sp>
      <p:grpSp>
        <p:nvGrpSpPr>
          <p:cNvPr id="31" name="Group 30">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TextBox 2">
            <a:extLst>
              <a:ext uri="{FF2B5EF4-FFF2-40B4-BE49-F238E27FC236}">
                <a16:creationId xmlns:a16="http://schemas.microsoft.com/office/drawing/2014/main" id="{7D046CEF-A6F6-D25F-4906-3F40DDC535C2}"/>
              </a:ext>
            </a:extLst>
          </p:cNvPr>
          <p:cNvSpPr txBox="1"/>
          <p:nvPr/>
        </p:nvSpPr>
        <p:spPr>
          <a:xfrm>
            <a:off x="6297233" y="-1399737"/>
            <a:ext cx="4771607" cy="915396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br>
              <a:rPr lang="en-US" sz="2000"/>
            </a:br>
            <a:r>
              <a:rPr lang="en-US" sz="2000">
                <a:solidFill>
                  <a:schemeClr val="tx1">
                    <a:alpha val="80000"/>
                  </a:schemeClr>
                </a:solidFill>
              </a:rPr>
              <a:t>1</a:t>
            </a:r>
            <a:r>
              <a:rPr lang="en-US" sz="2000" b="1">
                <a:solidFill>
                  <a:schemeClr val="tx1">
                    <a:alpha val="80000"/>
                  </a:schemeClr>
                </a:solidFill>
              </a:rPr>
              <a:t>. Summary</a:t>
            </a:r>
            <a:br>
              <a:rPr lang="en-US" sz="2000"/>
            </a:br>
            <a:r>
              <a:rPr lang="en-US" sz="2000">
                <a:solidFill>
                  <a:schemeClr val="tx1">
                    <a:alpha val="80000"/>
                  </a:schemeClr>
                </a:solidFill>
              </a:rPr>
              <a:t>Eminem’s lyrics largely conform </a:t>
            </a:r>
            <a:br>
              <a:rPr lang="en-US" sz="2000"/>
            </a:br>
            <a:r>
              <a:rPr lang="en-US" sz="2000">
                <a:solidFill>
                  <a:schemeClr val="tx1">
                    <a:alpha val="80000"/>
                  </a:schemeClr>
                </a:solidFill>
              </a:rPr>
              <a:t>to Zipf’s Law, reaffirming its </a:t>
            </a:r>
            <a:br>
              <a:rPr lang="en-US" sz="2000"/>
            </a:br>
            <a:r>
              <a:rPr lang="en-US" sz="2000">
                <a:solidFill>
                  <a:schemeClr val="tx1">
                    <a:alpha val="80000"/>
                  </a:schemeClr>
                </a:solidFill>
              </a:rPr>
              <a:t>relevance in stylized natural </a:t>
            </a:r>
            <a:br>
              <a:rPr lang="en-US" sz="2000"/>
            </a:br>
            <a:r>
              <a:rPr lang="en-US" sz="2000">
                <a:solidFill>
                  <a:schemeClr val="tx1">
                    <a:alpha val="80000"/>
                  </a:schemeClr>
                </a:solidFill>
              </a:rPr>
              <a:t>language.</a:t>
            </a:r>
            <a:endParaRPr lang="en-US">
              <a:solidFill>
                <a:schemeClr val="tx1">
                  <a:alpha val="80000"/>
                </a:schemeClr>
              </a:solidFill>
            </a:endParaRPr>
          </a:p>
          <a:p>
            <a:pPr>
              <a:lnSpc>
                <a:spcPct val="90000"/>
              </a:lnSpc>
              <a:spcAft>
                <a:spcPts val="600"/>
              </a:spcAft>
            </a:pPr>
            <a:br>
              <a:rPr lang="en-US" sz="2000"/>
            </a:br>
            <a:r>
              <a:rPr lang="en-US" sz="2000">
                <a:solidFill>
                  <a:schemeClr val="tx1">
                    <a:alpha val="80000"/>
                  </a:schemeClr>
                </a:solidFill>
              </a:rPr>
              <a:t>2. </a:t>
            </a:r>
            <a:r>
              <a:rPr lang="en-US" sz="2000" b="1">
                <a:solidFill>
                  <a:schemeClr val="tx1">
                    <a:alpha val="80000"/>
                  </a:schemeClr>
                </a:solidFill>
              </a:rPr>
              <a:t>Implications</a:t>
            </a:r>
            <a:br>
              <a:rPr lang="en-US" sz="2000"/>
            </a:br>
            <a:r>
              <a:rPr lang="en-US" sz="2000">
                <a:solidFill>
                  <a:schemeClr val="tx1">
                    <a:alpha val="80000"/>
                  </a:schemeClr>
                </a:solidFill>
              </a:rPr>
              <a:t>This supports AI and NLP models </a:t>
            </a:r>
            <a:br>
              <a:rPr lang="en-US" sz="2000"/>
            </a:br>
            <a:r>
              <a:rPr lang="en-US" sz="2000">
                <a:solidFill>
                  <a:schemeClr val="tx1">
                    <a:alpha val="80000"/>
                  </a:schemeClr>
                </a:solidFill>
              </a:rPr>
              <a:t>using Zipfian assumptions in </a:t>
            </a:r>
            <a:br>
              <a:rPr lang="en-US" sz="2000"/>
            </a:br>
            <a:r>
              <a:rPr lang="en-US" sz="2000">
                <a:solidFill>
                  <a:schemeClr val="tx1">
                    <a:alpha val="80000"/>
                  </a:schemeClr>
                </a:solidFill>
              </a:rPr>
              <a:t>handling artistic text data.</a:t>
            </a:r>
            <a:endParaRPr lang="en-US">
              <a:solidFill>
                <a:schemeClr val="tx1">
                  <a:alpha val="80000"/>
                </a:schemeClr>
              </a:solidFill>
            </a:endParaRPr>
          </a:p>
          <a:p>
            <a:pPr>
              <a:lnSpc>
                <a:spcPct val="90000"/>
              </a:lnSpc>
              <a:spcAft>
                <a:spcPts val="600"/>
              </a:spcAft>
            </a:pPr>
            <a:br>
              <a:rPr lang="en-US" sz="2000"/>
            </a:br>
            <a:r>
              <a:rPr lang="en-US" sz="2000">
                <a:solidFill>
                  <a:schemeClr val="tx1">
                    <a:alpha val="80000"/>
                  </a:schemeClr>
                </a:solidFill>
              </a:rPr>
              <a:t>3.</a:t>
            </a:r>
            <a:r>
              <a:rPr lang="en-US" sz="2000" b="1">
                <a:solidFill>
                  <a:schemeClr val="tx1">
                    <a:alpha val="80000"/>
                  </a:schemeClr>
                </a:solidFill>
              </a:rPr>
              <a:t>Future Work</a:t>
            </a:r>
            <a:br>
              <a:rPr lang="en-US" sz="2000"/>
            </a:br>
            <a:r>
              <a:rPr lang="en-US" sz="2000">
                <a:solidFill>
                  <a:schemeClr val="tx1">
                    <a:alpha val="80000"/>
                  </a:schemeClr>
                </a:solidFill>
              </a:rPr>
              <a:t>Comparative study on other </a:t>
            </a:r>
            <a:br>
              <a:rPr lang="en-US" sz="2000"/>
            </a:br>
            <a:r>
              <a:rPr lang="en-US" sz="2000">
                <a:solidFill>
                  <a:schemeClr val="tx1">
                    <a:alpha val="80000"/>
                  </a:schemeClr>
                </a:solidFill>
              </a:rPr>
              <a:t>artists’ lyrics to explore genre and </a:t>
            </a:r>
            <a:br>
              <a:rPr lang="en-US" sz="2000"/>
            </a:br>
            <a:r>
              <a:rPr lang="en-US" sz="2000">
                <a:solidFill>
                  <a:schemeClr val="tx1">
                    <a:alpha val="80000"/>
                  </a:schemeClr>
                </a:solidFill>
              </a:rPr>
              <a:t>personal style effects on Zipf’s </a:t>
            </a:r>
            <a:br>
              <a:rPr lang="en-US" sz="2000"/>
            </a:br>
            <a:r>
              <a:rPr lang="en-US" sz="2000">
                <a:solidFill>
                  <a:schemeClr val="tx1">
                    <a:alpha val="80000"/>
                  </a:schemeClr>
                </a:solidFill>
              </a:rPr>
              <a:t>distribution.</a:t>
            </a:r>
            <a:endParaRPr lang="en-US">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376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F0C670-FF71-8369-FF02-10871CE894A1}"/>
              </a:ext>
            </a:extLst>
          </p:cNvPr>
          <p:cNvSpPr>
            <a:spLocks noGrp="1"/>
          </p:cNvSpPr>
          <p:nvPr>
            <p:ph type="title"/>
          </p:nvPr>
        </p:nvSpPr>
        <p:spPr>
          <a:xfrm>
            <a:off x="761800" y="208846"/>
            <a:ext cx="5334197" cy="1499397"/>
          </a:xfrm>
        </p:spPr>
        <p:txBody>
          <a:bodyPr anchor="ctr">
            <a:normAutofit/>
          </a:bodyPr>
          <a:lstStyle/>
          <a:p>
            <a:r>
              <a:rPr lang="en-GB" sz="4000">
                <a:ea typeface="+mj-lt"/>
                <a:cs typeface="+mj-lt"/>
              </a:rPr>
              <a:t>Team Contributions</a:t>
            </a:r>
            <a:endParaRPr lang="en-US" sz="4000"/>
          </a:p>
        </p:txBody>
      </p:sp>
      <p:sp>
        <p:nvSpPr>
          <p:cNvPr id="16" name="Content Placeholder 2">
            <a:extLst>
              <a:ext uri="{FF2B5EF4-FFF2-40B4-BE49-F238E27FC236}">
                <a16:creationId xmlns:a16="http://schemas.microsoft.com/office/drawing/2014/main" id="{E3038272-A45D-EFBD-30CA-0966A4EEBB44}"/>
              </a:ext>
            </a:extLst>
          </p:cNvPr>
          <p:cNvSpPr>
            <a:spLocks noGrp="1"/>
          </p:cNvSpPr>
          <p:nvPr>
            <p:ph idx="1"/>
          </p:nvPr>
        </p:nvSpPr>
        <p:spPr>
          <a:xfrm>
            <a:off x="761800" y="1330066"/>
            <a:ext cx="5176153" cy="4910013"/>
          </a:xfrm>
        </p:spPr>
        <p:txBody>
          <a:bodyPr vert="horz" lIns="91440" tIns="45720" rIns="91440" bIns="45720" rtlCol="0" anchor="ctr">
            <a:normAutofit/>
          </a:bodyPr>
          <a:lstStyle/>
          <a:p>
            <a:r>
              <a:rPr lang="en-GB" sz="1400" b="1">
                <a:ea typeface="+mn-lt"/>
                <a:cs typeface="+mn-lt"/>
              </a:rPr>
              <a:t>Progyan Sen</a:t>
            </a:r>
            <a:r>
              <a:rPr lang="en-GB" sz="1400">
                <a:ea typeface="+mn-lt"/>
                <a:cs typeface="+mn-lt"/>
              </a:rPr>
              <a:t> Worked on writing and organizing the Jupyter Notebook, implemented Zipf’s Law visualizations, and contributed to the research on word frequency analysis. Also helped refine the final results.</a:t>
            </a:r>
          </a:p>
          <a:p>
            <a:r>
              <a:rPr lang="en-GB" sz="1400" b="1">
                <a:ea typeface="+mn-lt"/>
                <a:cs typeface="+mn-lt"/>
              </a:rPr>
              <a:t>Hariksh Mahendra Suryawanshi</a:t>
            </a:r>
            <a:r>
              <a:rPr lang="en-GB" sz="1400">
                <a:ea typeface="+mn-lt"/>
                <a:cs typeface="+mn-lt"/>
              </a:rPr>
              <a:t> Focused on data preprocessing, regex-based text cleaning, and plotting log-log graphs. Contributed significantly to exploring Zipf's Law and structuring the notebook flow.</a:t>
            </a:r>
          </a:p>
          <a:p>
            <a:r>
              <a:rPr lang="en-GB" sz="1400" b="1">
                <a:ea typeface="+mn-lt"/>
                <a:cs typeface="+mn-lt"/>
              </a:rPr>
              <a:t>Aditya Chopra</a:t>
            </a:r>
            <a:r>
              <a:rPr lang="en-GB" sz="1400">
                <a:ea typeface="+mn-lt"/>
                <a:cs typeface="+mn-lt"/>
              </a:rPr>
              <a:t> Designed and structured the PowerPoint presentation. Summarized technical content into easy-to-understand slides and helped with visual storytelling of the project.</a:t>
            </a:r>
          </a:p>
          <a:p>
            <a:r>
              <a:rPr lang="en-GB" sz="1400" b="1">
                <a:ea typeface="+mn-lt"/>
                <a:cs typeface="+mn-lt"/>
              </a:rPr>
              <a:t>Ankit Kumar</a:t>
            </a:r>
            <a:r>
              <a:rPr lang="en-GB" sz="1400">
                <a:ea typeface="+mn-lt"/>
                <a:cs typeface="+mn-lt"/>
              </a:rPr>
              <a:t> Contributed to the presentation design, formatted charts and explanations, and ensured the project </a:t>
            </a:r>
            <a:br>
              <a:rPr lang="en-GB" sz="1400">
                <a:ea typeface="+mn-lt"/>
                <a:cs typeface="+mn-lt"/>
              </a:rPr>
            </a:br>
            <a:r>
              <a:rPr lang="en-GB" sz="1400">
                <a:ea typeface="+mn-lt"/>
                <a:cs typeface="+mn-lt"/>
              </a:rPr>
              <a:t>message was communicated clearly. Also assisted in final content polishing.</a:t>
            </a:r>
            <a:endParaRPr lang="en-GB" sz="1400"/>
          </a:p>
        </p:txBody>
      </p:sp>
      <p:pic>
        <p:nvPicPr>
          <p:cNvPr id="17" name="Picture 16" descr="Magnifying glass showing decling performance">
            <a:extLst>
              <a:ext uri="{FF2B5EF4-FFF2-40B4-BE49-F238E27FC236}">
                <a16:creationId xmlns:a16="http://schemas.microsoft.com/office/drawing/2014/main" id="{23C987BB-C96A-7F96-208B-B6F541CEBB3F}"/>
              </a:ext>
            </a:extLst>
          </p:cNvPr>
          <p:cNvPicPr>
            <a:picLocks noChangeAspect="1"/>
          </p:cNvPicPr>
          <p:nvPr/>
        </p:nvPicPr>
        <p:blipFill>
          <a:blip r:embed="rId2"/>
          <a:srcRect l="26089" r="22150" b="-3"/>
          <a:stretch/>
        </p:blipFill>
        <p:spPr>
          <a:xfrm>
            <a:off x="6959398" y="403"/>
            <a:ext cx="5345492" cy="6863242"/>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69520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Zipf's Law in Eminem's Lyrics </vt:lpstr>
      <vt:lpstr>Introduction to         Zipf's Law </vt:lpstr>
      <vt:lpstr>Project Objective </vt:lpstr>
      <vt:lpstr>Data Collection and Preprocessing : </vt:lpstr>
      <vt:lpstr>PowerPoint Presentation</vt:lpstr>
      <vt:lpstr>Results and Analysis</vt:lpstr>
      <vt:lpstr>Top 20 most repeating words and Zipf's Application using graph :</vt:lpstr>
      <vt:lpstr>Conclusion</vt:lpstr>
      <vt:lpstr>Team Contributions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465</cp:revision>
  <dcterms:created xsi:type="dcterms:W3CDTF">2025-05-04T11:51:10Z</dcterms:created>
  <dcterms:modified xsi:type="dcterms:W3CDTF">2025-05-04T13:18:23Z</dcterms:modified>
</cp:coreProperties>
</file>