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2400" b="1" i="1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Employee</a:t>
            </a:r>
            <a:r>
              <a:rPr lang="zh-CN" sz="2400" b="1" i="1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 Rating  </a:t>
            </a:r>
            <a:r>
              <a:rPr lang="zh-CN" sz="2400" b="1" i="1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Analyisi</a:t>
            </a:r>
          </a:p>
        </c:rich>
      </c:tx>
      <c:layout/>
      <c:overlay val="0"/>
      <c:spPr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1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v>2</c:v>
          </c:tx>
          <c:spPr>
            <a:solidFill>
              <a:srgbClr val="C0504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v>3</c:v>
          </c:tx>
          <c:spPr>
            <a:solidFill>
              <a:srgbClr val="9BBB59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v>4</c:v>
          </c:tx>
          <c:spPr>
            <a:solidFill>
              <a:srgbClr val="8064A2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v>5</c:v>
          </c:tx>
          <c:spPr>
            <a:solidFill>
              <a:srgbClr val="4BACC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overlap val="-25"/>
        <c:gapWidth val="75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/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solidFill>
          <a:srgbClr val="FFFFFF"/>
        </a:solidFill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  <c:perspective val="0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0.06330366"/>
          <c:y val="0.07927924"/>
          <c:w val="0.73402774"/>
          <c:h val="0.8414415"/>
        </c:manualLayout>
      </c:layout>
      <c:pie3DChart>
        <c:varyColors val="1"/>
        <c:ser>
          <c:idx val="0"/>
          <c:order val="0"/>
          <c:tx>
            <c:v>1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v>2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v>3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v>4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v>5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gapDepth val="150"/>
        <c:firstSliceAng val="0"/>
      </c:pie3DChart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Employee</a:t>
            </a: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  Rating Analysis As Percentage</a:t>
            </a: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
</a:t>
            </a:r>
          </a:p>
        </c:rich>
      </c:tx>
      <c:layout/>
      <c:overlay val="0"/>
      <c:spPr>
        <a:ln>
          <a:noFill/>
        </a:ln>
      </c:spPr>
    </c:title>
    <c:autoTitleDeleted val="1"/>
    <c:plotArea>
      <c:layout/>
      <c:pieChart>
        <c:varyColors val="1"/>
        <c:ser>
          <c:idx val="0"/>
          <c:order val="0"/>
          <c:tx>
            <c:v>1</c:v>
          </c:tx>
          <c:explosion val="25"/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0%" sourceLinked="0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v>2</c:v>
          </c:tx>
          <c:explosion val="25"/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0%" sourceLinked="0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v>3</c:v>
          </c:tx>
          <c:explosion val="25"/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0%" sourceLinked="0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v>4</c:v>
          </c:tx>
          <c:explosion val="25"/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0%" sourceLinked="0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v>5</c:v>
          </c:tx>
          <c:explosion val="25"/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0%" sourceLinked="0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firstSliceAng val="0"/>
      </c:pieChart>
      <c:spPr>
        <a:solidFill>
          <a:srgbClr val="FFFFFF"/>
        </a:solidFill>
      </c:spPr>
    </c:plotArea>
    <c:legend>
      <c:legendPos val="t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10/23/2024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828281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6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3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734238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817284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175247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530674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338952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42403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32788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664375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503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1169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525491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031382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668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pimg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pimg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"/>
          <p:cNvGrpSpPr>
            <a:grpSpLocks/>
          </p:cNvGrpSpPr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矩形"/>
            <p:cNvSpPr>
              <a:spLocks/>
            </p:cNvSpPr>
            <p:nvPr/>
          </p:nvSpPr>
          <p:spPr>
            <a:xfrm rot="0">
              <a:off x="0" y="0"/>
              <a:ext cx="12192000" cy="6858000"/>
            </a:xfrm>
            <a:prstGeom prst="rect"/>
            <a:blipFill rotWithShape="1">
              <a:blip r:embed="rId2">
                <a:duotone>
                  <a:srgbClr val="8A3875"/>
                  <a:srgbClr val="8A3875"/>
                </a:duotone>
              </a:blip>
              <a:stretch/>
            </a:blipFill>
            <a:ln w="19050" cmpd="sng" cap="flat">
              <a:noFill/>
              <a:prstDash val="solid"/>
              <a:round/>
            </a:ln>
          </p:spPr>
        </p:sp>
        <p:sp>
          <p:nvSpPr>
            <p:cNvPr id="25" name="曲线"/>
            <p:cNvSpPr>
              <a:spLocks/>
            </p:cNvSpPr>
            <p:nvPr/>
          </p:nvSpPr>
          <p:spPr>
            <a:xfrm rot="0">
              <a:off x="0" y="1587"/>
              <a:ext cx="12192000" cy="685641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</a:path>
                <a:path w="21600" h="21600">
                  <a:moveTo>
                    <a:pt x="20744" y="20099"/>
                  </a:moveTo>
                  <a:lnTo>
                    <a:pt x="843" y="20099"/>
                  </a:lnTo>
                  <a:lnTo>
                    <a:pt x="843" y="1480"/>
                  </a:lnTo>
                  <a:lnTo>
                    <a:pt x="20744" y="1480"/>
                  </a:lnTo>
                  <a:lnTo>
                    <a:pt x="20744" y="20099"/>
                  </a:lnTo>
                  <a:close/>
                </a:path>
              </a:pathLst>
            </a:custGeom>
            <a:solidFill>
              <a:schemeClr val="bg1"/>
            </a:solidFill>
            <a:ln cmpd="sng" cap="flat">
              <a:noFill/>
              <a:prstDash val="solid"/>
              <a:round/>
            </a:ln>
          </p:spPr>
        </p:sp>
      </p:grpSp>
      <p:sp>
        <p:nvSpPr>
          <p:cNvPr id="27" name="文本框"/>
          <p:cNvSpPr>
            <a:spLocks noGrp="1"/>
          </p:cNvSpPr>
          <p:nvPr>
            <p:ph type="ctrTitle"/>
          </p:nvPr>
        </p:nvSpPr>
        <p:spPr>
          <a:xfrm rot="0">
            <a:off x="1154955" y="2099733"/>
            <a:ext cx="8825659" cy="267764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bg2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subTitle" idx="1"/>
          </p:nvPr>
        </p:nvSpPr>
        <p:spPr>
          <a:xfrm rot="0">
            <a:off x="1154955" y="4777380"/>
            <a:ext cx="8825659" cy="8614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all" spc="0" baseline="0">
                <a:solidFill>
                  <a:srgbClr val="EF51A4"/>
                </a:solidFill>
                <a:latin typeface="Century Gothic" pitchFamily="0" charset="0"/>
                <a:ea typeface="宋体" pitchFamily="0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all" spc="0" baseline="0">
              <a:solidFill>
                <a:srgbClr val="EF51A4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dt" idx="10"/>
          </p:nvPr>
        </p:nvSpPr>
        <p:spPr>
          <a:xfrm rot="0">
            <a:off x="10158983" y="1792224"/>
            <a:ext cx="990598" cy="30479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000" b="0" i="0" u="none" strike="noStrike" kern="1200" cap="none" spc="0" baseline="0">
              <a:solidFill>
                <a:srgbClr val="FFFFFF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30" name="文本框"/>
          <p:cNvSpPr>
            <a:spLocks noGrp="1"/>
          </p:cNvSpPr>
          <p:nvPr>
            <p:ph type="ftr"/>
          </p:nvPr>
        </p:nvSpPr>
        <p:spPr>
          <a:xfrm rot="0">
            <a:off x="8951976" y="3227832"/>
            <a:ext cx="3859794" cy="3048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000" b="0" i="0" u="none" strike="noStrike" kern="1200" cap="none" spc="0" baseline="0">
              <a:solidFill>
                <a:srgbClr val="FFFFFF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31" name="矩形"/>
          <p:cNvSpPr>
            <a:spLocks/>
          </p:cNvSpPr>
          <p:nvPr/>
        </p:nvSpPr>
        <p:spPr>
          <a:xfrm rot="0">
            <a:off x="10437812" y="0"/>
            <a:ext cx="685800" cy="1143000"/>
          </a:xfrm>
          <a:prstGeom prst="rect"/>
          <a:solidFill>
            <a:schemeClr val="accent1"/>
          </a:solidFill>
          <a:ln w="9525" cmpd="sng" cap="flat">
            <a:noFill/>
            <a:prstDash val="solid"/>
            <a:round/>
          </a:ln>
          <a:effectLst>
            <a:outerShdw sx="100000" sy="100000" algn="b" rotWithShape="0" blurRad="38100" dist="25400" dir="5400000">
              <a:srgbClr val="000000">
                <a:alpha val="44705"/>
              </a:srgbClr>
            </a:outerShdw>
          </a:effectLst>
        </p:spPr>
      </p:sp>
      <p:sp>
        <p:nvSpPr>
          <p:cNvPr id="32" name="文本框"/>
          <p:cNvSpPr>
            <a:spLocks noGrp="1"/>
          </p:cNvSpPr>
          <p:nvPr>
            <p:ph type="sldNum"/>
          </p:nvPr>
        </p:nvSpPr>
        <p:spPr>
          <a:xfrm rot="0">
            <a:off x="10352541" y="295729"/>
            <a:ext cx="838198" cy="767686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2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&lt;#&gt;</a:t>
            </a:fld>
            <a:endParaRPr lang="zh-CN" altLang="en-US" sz="2800" b="0" i="0" u="none" strike="noStrike" kern="1200" cap="none" spc="0" baseline="0">
              <a:solidFill>
                <a:schemeClr val="bg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13543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37886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28832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8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10653104" y="6391837"/>
            <a:ext cx="990598" cy="3047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000" b="1" i="0">
              <a:solidFill>
                <a:schemeClr val="accent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39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561110" y="6391837"/>
            <a:ext cx="3859794" cy="30480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000" b="1" i="0">
              <a:solidFill>
                <a:schemeClr val="accent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40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437812" y="0"/>
            <a:ext cx="685800" cy="1143000"/>
          </a:xfrm>
          <a:prstGeom xmlns:a="http://schemas.openxmlformats.org/drawingml/2006/main" prst="rect"/>
          <a:solidFill xmlns:a="http://schemas.openxmlformats.org/drawingml/2006/main">
            <a:schemeClr val="accent1"/>
          </a:solidFill>
          <a:ln xmlns:a="http://schemas.openxmlformats.org/drawingml/2006/main" w="9525" cmpd="sng" cap="flat">
            <a:noFill/>
            <a:prstDash val="solid"/>
            <a:round/>
          </a:ln>
          <a:effectLst xmlns:a="http://schemas.openxmlformats.org/drawingml/2006/main">
            <a:outerShdw sx="100000" sy="100000" algn="b" rotWithShape="0" blurRad="38100" dist="25400" dir="5400000">
              <a:srgbClr val="000000">
                <a:alpha val="44705"/>
              </a:srgbClr>
            </a:outerShdw>
          </a:effectLst>
        </p:spPr>
      </p:sp>
      <p:sp>
        <p:nvSpPr>
          <p:cNvPr id="41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0352541" y="295729"/>
            <a:ext cx="838198" cy="76768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/>
            <a:fld id="{CAD2D6BD-DE1B-4B5F-8B41-2702339687B9}" type="slidenum">
              <a:rPr lang="en-US" altLang="zh-CN" sz="2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&lt;#&gt;</a:t>
            </a:fld>
            <a:endParaRPr lang="zh-CN" altLang="en-US" sz="2800" b="0" i="0">
              <a:solidFill>
                <a:schemeClr val="bg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811851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60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0"/>
            <a:ext cx="12192000" cy="6858000"/>
            <a:chOff x="0" y="0"/>
            <a:chExt cx="12192000" cy="6858000"/>
          </a:xfrm>
        </p:grpSpPr>
        <p:sp>
          <p:nvSpPr>
            <p:cNvPr id="51" name="矩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0"/>
              <a:ext cx="12192000" cy="6858000"/>
            </a:xfrm>
            <a:prstGeom xmlns:a="http://schemas.openxmlformats.org/drawingml/2006/main" prst="rect"/>
            <a:blipFill xmlns:a="http://schemas.openxmlformats.org/drawingml/2006/main" rotWithShape="1">
              <a:blip xmlns:r="http://schemas.openxmlformats.org/officeDocument/2006/relationships" r:embed="rId2">
                <a:duotone>
                  <a:srgbClr val="8A3875"/>
                  <a:srgbClr val="8A3875"/>
                </a:duotone>
              </a:blip>
              <a:stretch/>
            </a:blipFill>
            <a:ln xmlns:a="http://schemas.openxmlformats.org/drawingml/2006/main" w="19050" cmpd="sng" cap="flat">
              <a:noFill/>
              <a:prstDash val="solid"/>
              <a:round/>
            </a:ln>
          </p:spPr>
        </p:sp>
        <p:sp>
          <p:nvSpPr>
            <p:cNvPr id="52" name="椭圆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2667000"/>
              <a:ext cx="4191000" cy="4191000"/>
            </a:xfrm>
            <a:prstGeom xmlns:a="http://schemas.openxmlformats.org/drawingml/2006/main" prst="ellipse"/>
            <a:gradFill xmlns:a="http://schemas.openxmlformats.org/drawingml/2006/main" rotWithShape="1">
              <a:gsLst>
                <a:gs pos="0">
                  <a:srgbClr val="9B6BF2">
                    <a:alpha val="10980"/>
                  </a:srgbClr>
                </a:gs>
                <a:gs pos="75000">
                  <a:srgbClr val="9B6BF2">
                    <a:alpha val="0"/>
                  </a:srgbClr>
                </a:gs>
                <a:gs pos="36000">
                  <a:srgbClr val="9B6BF2">
                    <a:alpha val="980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xmlns:a="http://schemas.openxmlformats.org/drawingml/2006/main" w="9525" cmpd="sng" cap="flat">
              <a:noFill/>
              <a:prstDash val="solid"/>
              <a:round/>
            </a:ln>
          </p:spPr>
        </p:sp>
        <p:sp>
          <p:nvSpPr>
            <p:cNvPr id="53" name="椭圆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2895600"/>
              <a:ext cx="2362200" cy="2362200"/>
            </a:xfrm>
            <a:prstGeom xmlns:a="http://schemas.openxmlformats.org/drawingml/2006/main" prst="ellipse"/>
            <a:gradFill xmlns:a="http://schemas.openxmlformats.org/drawingml/2006/main" rotWithShape="1">
              <a:gsLst>
                <a:gs pos="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36000">
                  <a:srgbClr val="9B6BF2">
                    <a:alpha val="784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xmlns:a="http://schemas.openxmlformats.org/drawingml/2006/main" w="9525" cmpd="sng" cap="flat">
              <a:noFill/>
              <a:prstDash val="solid"/>
              <a:round/>
            </a:ln>
          </p:spPr>
        </p:sp>
        <p:sp>
          <p:nvSpPr>
            <p:cNvPr id="54" name="椭圆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609012" y="5867400"/>
              <a:ext cx="990600" cy="990600"/>
            </a:xfrm>
            <a:prstGeom xmlns:a="http://schemas.openxmlformats.org/drawingml/2006/main" prst="ellipse"/>
            <a:gradFill xmlns:a="http://schemas.openxmlformats.org/drawingml/2006/main" rotWithShape="1">
              <a:gsLst>
                <a:gs pos="0">
                  <a:srgbClr val="9B6BF2">
                    <a:alpha val="13725"/>
                  </a:srgbClr>
                </a:gs>
                <a:gs pos="66000">
                  <a:srgbClr val="9B6BF2">
                    <a:alpha val="0"/>
                  </a:srgbClr>
                </a:gs>
                <a:gs pos="36000">
                  <a:srgbClr val="9B6BF2">
                    <a:alpha val="6666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xmlns:a="http://schemas.openxmlformats.org/drawingml/2006/main" w="9525" cmpd="sng" cap="flat">
              <a:noFill/>
              <a:prstDash val="solid"/>
              <a:round/>
            </a:ln>
          </p:spPr>
        </p:sp>
        <p:sp>
          <p:nvSpPr>
            <p:cNvPr id="55" name="椭圆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609012" y="1676400"/>
              <a:ext cx="2819400" cy="2819400"/>
            </a:xfrm>
            <a:prstGeom xmlns:a="http://schemas.openxmlformats.org/drawingml/2006/main" prst="ellipse"/>
            <a:gradFill xmlns:a="http://schemas.openxmlformats.org/drawingml/2006/main" rotWithShape="1">
              <a:gsLst>
                <a:gs pos="0">
                  <a:srgbClr val="9B6BF2">
                    <a:alpha val="6666"/>
                  </a:srgbClr>
                </a:gs>
                <a:gs pos="69000">
                  <a:srgbClr val="9B6BF2">
                    <a:alpha val="0"/>
                  </a:srgbClr>
                </a:gs>
                <a:gs pos="36000">
                  <a:srgbClr val="9B6BF2">
                    <a:alpha val="5882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xmlns:a="http://schemas.openxmlformats.org/drawingml/2006/main" w="9525" cmpd="sng" cap="flat">
              <a:noFill/>
              <a:prstDash val="solid"/>
              <a:round/>
            </a:ln>
          </p:spPr>
        </p:sp>
        <p:sp>
          <p:nvSpPr>
            <p:cNvPr id="56" name="椭圆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7999412" y="8464"/>
              <a:ext cx="1600200" cy="1600200"/>
            </a:xfrm>
            <a:prstGeom xmlns:a="http://schemas.openxmlformats.org/drawingml/2006/main" prst="ellipse"/>
            <a:gradFill xmlns:a="http://schemas.openxmlformats.org/drawingml/2006/main" rotWithShape="1">
              <a:gsLst>
                <a:gs pos="0">
                  <a:srgbClr val="9B6BF2">
                    <a:alpha val="13725"/>
                  </a:srgbClr>
                </a:gs>
                <a:gs pos="73000">
                  <a:srgbClr val="9B6BF2">
                    <a:alpha val="0"/>
                  </a:srgbClr>
                </a:gs>
                <a:gs pos="36000">
                  <a:srgbClr val="9B6BF2">
                    <a:alpha val="6666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xmlns:a="http://schemas.openxmlformats.org/drawingml/2006/main" w="9525" cmpd="sng" cap="flat">
              <a:noFill/>
              <a:prstDash val="solid"/>
              <a:round/>
            </a:ln>
          </p:spPr>
        </p:sp>
        <p:sp>
          <p:nvSpPr>
            <p:cNvPr id="5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21010068">
              <a:off x="8490951" y="1797517"/>
              <a:ext cx="3299407" cy="440923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83" y="10336"/>
                  </a:moveTo>
                  <a:cubicBezTo>
                    <a:pt x="3749" y="15966"/>
                    <a:pt x="16251" y="21628"/>
                    <a:pt x="21509" y="21600"/>
                  </a:cubicBezTo>
                  <a:cubicBezTo>
                    <a:pt x="21576" y="7993"/>
                    <a:pt x="21533" y="13606"/>
                    <a:pt x="21600" y="0"/>
                  </a:cubicBezTo>
                  <a:lnTo>
                    <a:pt x="21600" y="0"/>
                  </a:lnTo>
                  <a:lnTo>
                    <a:pt x="20880" y="832"/>
                  </a:lnTo>
                  <a:lnTo>
                    <a:pt x="20161" y="1632"/>
                  </a:lnTo>
                  <a:lnTo>
                    <a:pt x="19442" y="2408"/>
                  </a:lnTo>
                  <a:lnTo>
                    <a:pt x="18720" y="3074"/>
                  </a:lnTo>
                  <a:lnTo>
                    <a:pt x="17999" y="3743"/>
                  </a:lnTo>
                  <a:lnTo>
                    <a:pt x="17277" y="4372"/>
                  </a:lnTo>
                  <a:lnTo>
                    <a:pt x="16565" y="4907"/>
                  </a:lnTo>
                  <a:lnTo>
                    <a:pt x="15839" y="5409"/>
                  </a:lnTo>
                  <a:lnTo>
                    <a:pt x="15119" y="5878"/>
                  </a:lnTo>
                  <a:lnTo>
                    <a:pt x="14413" y="6278"/>
                  </a:lnTo>
                  <a:lnTo>
                    <a:pt x="13694" y="6678"/>
                  </a:lnTo>
                  <a:lnTo>
                    <a:pt x="12988" y="7017"/>
                  </a:lnTo>
                  <a:lnTo>
                    <a:pt x="12281" y="7283"/>
                  </a:lnTo>
                  <a:lnTo>
                    <a:pt x="11575" y="7552"/>
                  </a:lnTo>
                  <a:lnTo>
                    <a:pt x="10877" y="7781"/>
                  </a:lnTo>
                  <a:lnTo>
                    <a:pt x="10188" y="7952"/>
                  </a:lnTo>
                  <a:lnTo>
                    <a:pt x="9495" y="8083"/>
                  </a:lnTo>
                  <a:lnTo>
                    <a:pt x="8810" y="8217"/>
                  </a:lnTo>
                  <a:lnTo>
                    <a:pt x="8134" y="8283"/>
                  </a:lnTo>
                  <a:lnTo>
                    <a:pt x="7460" y="8352"/>
                  </a:lnTo>
                  <a:lnTo>
                    <a:pt x="6793" y="8381"/>
                  </a:lnTo>
                  <a:lnTo>
                    <a:pt x="6132" y="8352"/>
                  </a:lnTo>
                  <a:lnTo>
                    <a:pt x="5479" y="8352"/>
                  </a:lnTo>
                  <a:lnTo>
                    <a:pt x="4834" y="8283"/>
                  </a:lnTo>
                  <a:lnTo>
                    <a:pt x="4196" y="8181"/>
                  </a:lnTo>
                  <a:lnTo>
                    <a:pt x="3570" y="8083"/>
                  </a:lnTo>
                  <a:lnTo>
                    <a:pt x="2954" y="7981"/>
                  </a:lnTo>
                  <a:lnTo>
                    <a:pt x="2343" y="7817"/>
                  </a:lnTo>
                  <a:lnTo>
                    <a:pt x="1740" y="7646"/>
                  </a:lnTo>
                  <a:lnTo>
                    <a:pt x="1151" y="7483"/>
                  </a:lnTo>
                  <a:lnTo>
                    <a:pt x="0" y="7046"/>
                  </a:lnTo>
                  <a:cubicBezTo>
                    <a:pt x="60" y="8144"/>
                    <a:pt x="123" y="9238"/>
                    <a:pt x="183" y="10336"/>
                  </a:cubicBezTo>
                  <a:close/>
                </a:path>
              </a:pathLst>
            </a:custGeom>
            <a:solidFill xmlns:a="http://schemas.openxmlformats.org/drawingml/2006/main">
              <a:srgbClr val="FFFFFF">
                <a:alpha val="20000"/>
              </a:srgbClr>
            </a:solidFill>
            <a:ln xmlns:a="http://schemas.openxmlformats.org/drawingml/2006/main" cmpd="sng" cap="flat">
              <a:noFill/>
              <a:prstDash val="solid"/>
              <a:round/>
            </a:ln>
          </p:spPr>
        </p:sp>
        <p:sp>
          <p:nvSpPr>
            <p:cNvPr id="5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459506" y="1866405"/>
              <a:ext cx="11277600" cy="4533900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7"/>
                  </a:lnTo>
                  <a:lnTo>
                    <a:pt x="21600" y="7"/>
                  </a:lnTo>
                  <a:lnTo>
                    <a:pt x="21110" y="196"/>
                  </a:lnTo>
                  <a:lnTo>
                    <a:pt x="20620" y="378"/>
                  </a:lnTo>
                  <a:lnTo>
                    <a:pt x="20131" y="552"/>
                  </a:lnTo>
                  <a:lnTo>
                    <a:pt x="19638" y="703"/>
                  </a:lnTo>
                  <a:lnTo>
                    <a:pt x="19149" y="854"/>
                  </a:lnTo>
                  <a:lnTo>
                    <a:pt x="18656" y="998"/>
                  </a:lnTo>
                  <a:lnTo>
                    <a:pt x="18170" y="1119"/>
                  </a:lnTo>
                  <a:lnTo>
                    <a:pt x="17677" y="1232"/>
                  </a:lnTo>
                  <a:lnTo>
                    <a:pt x="17188" y="1338"/>
                  </a:lnTo>
                  <a:lnTo>
                    <a:pt x="16704" y="1429"/>
                  </a:lnTo>
                  <a:lnTo>
                    <a:pt x="16218" y="1520"/>
                  </a:lnTo>
                  <a:lnTo>
                    <a:pt x="15734" y="1595"/>
                  </a:lnTo>
                  <a:lnTo>
                    <a:pt x="15254" y="1656"/>
                  </a:lnTo>
                  <a:lnTo>
                    <a:pt x="14773" y="1716"/>
                  </a:lnTo>
                  <a:lnTo>
                    <a:pt x="14299" y="1769"/>
                  </a:lnTo>
                  <a:lnTo>
                    <a:pt x="13828" y="1807"/>
                  </a:lnTo>
                  <a:lnTo>
                    <a:pt x="13357" y="1837"/>
                  </a:lnTo>
                  <a:lnTo>
                    <a:pt x="12891" y="1868"/>
                  </a:lnTo>
                  <a:lnTo>
                    <a:pt x="12429" y="1883"/>
                  </a:lnTo>
                  <a:lnTo>
                    <a:pt x="11970" y="1898"/>
                  </a:lnTo>
                  <a:lnTo>
                    <a:pt x="11517" y="1905"/>
                  </a:lnTo>
                  <a:lnTo>
                    <a:pt x="11067" y="1898"/>
                  </a:lnTo>
                  <a:lnTo>
                    <a:pt x="10623" y="1898"/>
                  </a:lnTo>
                  <a:lnTo>
                    <a:pt x="10182" y="1883"/>
                  </a:lnTo>
                  <a:lnTo>
                    <a:pt x="9751" y="1860"/>
                  </a:lnTo>
                  <a:lnTo>
                    <a:pt x="9322" y="1837"/>
                  </a:lnTo>
                  <a:lnTo>
                    <a:pt x="8902" y="1815"/>
                  </a:lnTo>
                  <a:lnTo>
                    <a:pt x="8486" y="1777"/>
                  </a:lnTo>
                  <a:lnTo>
                    <a:pt x="8075" y="1739"/>
                  </a:lnTo>
                  <a:lnTo>
                    <a:pt x="7674" y="1701"/>
                  </a:lnTo>
                  <a:lnTo>
                    <a:pt x="6889" y="1603"/>
                  </a:lnTo>
                  <a:lnTo>
                    <a:pt x="6138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09" y="862"/>
                  </a:lnTo>
                  <a:lnTo>
                    <a:pt x="2386" y="726"/>
                  </a:lnTo>
                  <a:lnTo>
                    <a:pt x="1906" y="597"/>
                  </a:lnTo>
                  <a:lnTo>
                    <a:pt x="1480" y="476"/>
                  </a:lnTo>
                  <a:lnTo>
                    <a:pt x="1097" y="363"/>
                  </a:lnTo>
                  <a:lnTo>
                    <a:pt x="772" y="264"/>
                  </a:lnTo>
                  <a:lnTo>
                    <a:pt x="501" y="173"/>
                  </a:lnTo>
                  <a:lnTo>
                    <a:pt x="127" y="4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chemeClr val="bg1"/>
            </a:solidFill>
            <a:ln xmlns:a="http://schemas.openxmlformats.org/drawingml/2006/main" cmpd="sng" cap="flat">
              <a:noFill/>
              <a:prstDash val="solid"/>
              <a:round/>
            </a:ln>
          </p:spPr>
        </p:sp>
        <p:sp>
          <p:nvSpPr>
            <p:cNvPr id="5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1587"/>
              <a:ext cx="12192000" cy="6856413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</a:path>
                <a:path w="21600" h="21600">
                  <a:moveTo>
                    <a:pt x="20744" y="20099"/>
                  </a:moveTo>
                  <a:lnTo>
                    <a:pt x="843" y="20099"/>
                  </a:lnTo>
                  <a:lnTo>
                    <a:pt x="843" y="1480"/>
                  </a:lnTo>
                  <a:lnTo>
                    <a:pt x="20744" y="1480"/>
                  </a:lnTo>
                  <a:lnTo>
                    <a:pt x="20744" y="20099"/>
                  </a:lnTo>
                  <a:close/>
                </a:path>
              </a:pathLst>
            </a:custGeom>
            <a:solidFill xmlns:a="http://schemas.openxmlformats.org/drawingml/2006/main">
              <a:schemeClr val="bg1"/>
            </a:solidFill>
            <a:ln xmlns:a="http://schemas.openxmlformats.org/drawingml/2006/main" cmpd="sng" cap="flat">
              <a:noFill/>
              <a:prstDash val="solid"/>
              <a:round/>
            </a:ln>
          </p:spPr>
        </p:sp>
      </p:grpSp>
      <p:sp>
        <p:nvSpPr>
          <p:cNvPr id="50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437812" y="0"/>
            <a:ext cx="685800" cy="1143000"/>
          </a:xfrm>
          <a:prstGeom xmlns:a="http://schemas.openxmlformats.org/drawingml/2006/main" prst="rect"/>
          <a:solidFill xmlns:a="http://schemas.openxmlformats.org/drawingml/2006/main">
            <a:schemeClr val="accent1"/>
          </a:solidFill>
          <a:ln xmlns:a="http://schemas.openxmlformats.org/drawingml/2006/main" w="9525" cmpd="sng" cap="flat">
            <a:noFill/>
            <a:prstDash val="solid"/>
            <a:round/>
          </a:ln>
          <a:effectLst xmlns:a="http://schemas.openxmlformats.org/drawingml/2006/main">
            <a:outerShdw sx="100000" sy="100000" algn="b" rotWithShape="0" blurRad="38100" dist="25400" dir="5400000">
              <a:srgbClr val="000000">
                <a:alpha val="44705"/>
              </a:srgbClr>
            </a:outerShdw>
          </a:effectLst>
        </p:spPr>
      </p:sp>
      <p:sp>
        <p:nvSpPr>
          <p:cNvPr id="46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1154954" y="973668"/>
            <a:ext cx="8761413" cy="7069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47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10653104" y="6391837"/>
            <a:ext cx="990598" cy="3047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000" b="1" i="0">
              <a:solidFill>
                <a:schemeClr val="accent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48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561110" y="6391837"/>
            <a:ext cx="3859794" cy="30480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000" b="1" i="0">
              <a:solidFill>
                <a:schemeClr val="accent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0352541" y="295729"/>
            <a:ext cx="838198" cy="76768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/>
            <a:fld id="{CAD2D6BD-DE1B-4B5F-8B41-2702339687B9}" type="slidenum">
              <a:rPr lang="en-US" altLang="zh-CN" sz="2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&lt;#&gt;</a:t>
            </a:fld>
            <a:endParaRPr lang="zh-CN" altLang="en-US" sz="2800" b="0" i="0">
              <a:solidFill>
                <a:schemeClr val="bg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604881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79371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83221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185255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61544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76942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94415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321770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729770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pimg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"/>
          <p:cNvGrpSpPr>
            <a:grpSpLocks/>
          </p:cNvGrpSpPr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矩形"/>
            <p:cNvSpPr>
              <a:spLocks/>
            </p:cNvSpPr>
            <p:nvPr/>
          </p:nvSpPr>
          <p:spPr>
            <a:xfrm rot="0">
              <a:off x="0" y="0"/>
              <a:ext cx="12192000" cy="6858000"/>
            </a:xfrm>
            <a:prstGeom prst="rect"/>
            <a:blipFill rotWithShape="1">
              <a:blip r:embed="rId1">
                <a:duotone>
                  <a:srgbClr val="8A3875"/>
                  <a:srgbClr val="8A3875"/>
                </a:duotone>
              </a:blip>
              <a:stretch/>
            </a:blipFill>
            <a:ln w="19050" cmpd="sng" cap="flat">
              <a:noFill/>
              <a:prstDash val="solid"/>
              <a:round/>
            </a:ln>
          </p:spPr>
        </p:sp>
        <p:sp>
          <p:nvSpPr>
            <p:cNvPr id="3" name="椭圆"/>
            <p:cNvSpPr>
              <a:spLocks/>
            </p:cNvSpPr>
            <p:nvPr/>
          </p:nvSpPr>
          <p:spPr>
            <a:xfrm rot="0">
              <a:off x="0" y="2667000"/>
              <a:ext cx="4191000" cy="4191000"/>
            </a:xfrm>
            <a:prstGeom prst="ellipse"/>
            <a:gradFill rotWithShape="1">
              <a:gsLst>
                <a:gs pos="0">
                  <a:srgbClr val="9B6BF2">
                    <a:alpha val="10980"/>
                  </a:srgbClr>
                </a:gs>
                <a:gs pos="75000">
                  <a:srgbClr val="9B6BF2">
                    <a:alpha val="0"/>
                  </a:srgbClr>
                </a:gs>
                <a:gs pos="36000">
                  <a:srgbClr val="9B6BF2">
                    <a:alpha val="980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mpd="sng" cap="flat">
              <a:noFill/>
              <a:prstDash val="solid"/>
              <a:round/>
            </a:ln>
          </p:spPr>
        </p:sp>
        <p:sp>
          <p:nvSpPr>
            <p:cNvPr id="4" name="椭圆"/>
            <p:cNvSpPr>
              <a:spLocks/>
            </p:cNvSpPr>
            <p:nvPr/>
          </p:nvSpPr>
          <p:spPr>
            <a:xfrm rot="0">
              <a:off x="0" y="2895600"/>
              <a:ext cx="2362200" cy="2362200"/>
            </a:xfrm>
            <a:prstGeom prst="ellipse"/>
            <a:gradFill rotWithShape="1">
              <a:gsLst>
                <a:gs pos="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36000">
                  <a:srgbClr val="9B6BF2">
                    <a:alpha val="784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mpd="sng" cap="flat">
              <a:noFill/>
              <a:prstDash val="solid"/>
              <a:round/>
            </a:ln>
          </p:spPr>
        </p:sp>
        <p:sp>
          <p:nvSpPr>
            <p:cNvPr id="5" name="椭圆"/>
            <p:cNvSpPr>
              <a:spLocks/>
            </p:cNvSpPr>
            <p:nvPr/>
          </p:nvSpPr>
          <p:spPr>
            <a:xfrm rot="0">
              <a:off x="8609012" y="5867400"/>
              <a:ext cx="990600" cy="990600"/>
            </a:xfrm>
            <a:prstGeom prst="ellipse"/>
            <a:gradFill rotWithShape="1">
              <a:gsLst>
                <a:gs pos="0">
                  <a:srgbClr val="9B6BF2">
                    <a:alpha val="13725"/>
                  </a:srgbClr>
                </a:gs>
                <a:gs pos="66000">
                  <a:srgbClr val="9B6BF2">
                    <a:alpha val="0"/>
                  </a:srgbClr>
                </a:gs>
                <a:gs pos="36000">
                  <a:srgbClr val="9B6BF2">
                    <a:alpha val="6666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mpd="sng" cap="flat">
              <a:noFill/>
              <a:prstDash val="solid"/>
              <a:round/>
            </a:ln>
          </p:spPr>
        </p:sp>
        <p:sp>
          <p:nvSpPr>
            <p:cNvPr id="6" name="椭圆"/>
            <p:cNvSpPr>
              <a:spLocks/>
            </p:cNvSpPr>
            <p:nvPr/>
          </p:nvSpPr>
          <p:spPr>
            <a:xfrm rot="0">
              <a:off x="8609012" y="1676400"/>
              <a:ext cx="2819400" cy="2819400"/>
            </a:xfrm>
            <a:prstGeom prst="ellipse"/>
            <a:gradFill rotWithShape="1">
              <a:gsLst>
                <a:gs pos="0">
                  <a:srgbClr val="9B6BF2">
                    <a:alpha val="6666"/>
                  </a:srgbClr>
                </a:gs>
                <a:gs pos="69000">
                  <a:srgbClr val="9B6BF2">
                    <a:alpha val="0"/>
                  </a:srgbClr>
                </a:gs>
                <a:gs pos="36000">
                  <a:srgbClr val="9B6BF2">
                    <a:alpha val="5882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mpd="sng" cap="flat">
              <a:noFill/>
              <a:prstDash val="solid"/>
              <a:round/>
            </a:ln>
          </p:spPr>
        </p:sp>
        <p:sp>
          <p:nvSpPr>
            <p:cNvPr id="7" name="椭圆"/>
            <p:cNvSpPr>
              <a:spLocks/>
            </p:cNvSpPr>
            <p:nvPr/>
          </p:nvSpPr>
          <p:spPr>
            <a:xfrm rot="0">
              <a:off x="7999412" y="8464"/>
              <a:ext cx="1600200" cy="1600200"/>
            </a:xfrm>
            <a:prstGeom prst="ellipse"/>
            <a:gradFill rotWithShape="1">
              <a:gsLst>
                <a:gs pos="0">
                  <a:srgbClr val="9B6BF2">
                    <a:alpha val="13725"/>
                  </a:srgbClr>
                </a:gs>
                <a:gs pos="73000">
                  <a:srgbClr val="9B6BF2">
                    <a:alpha val="0"/>
                  </a:srgbClr>
                </a:gs>
                <a:gs pos="36000">
                  <a:srgbClr val="9B6BF2">
                    <a:alpha val="6666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mpd="sng" cap="flat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 rot="21010068">
              <a:off x="8490951" y="1797517"/>
              <a:ext cx="3299407" cy="44092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83" y="10336"/>
                  </a:moveTo>
                  <a:cubicBezTo>
                    <a:pt x="3749" y="15966"/>
                    <a:pt x="16251" y="21628"/>
                    <a:pt x="21509" y="21600"/>
                  </a:cubicBezTo>
                  <a:cubicBezTo>
                    <a:pt x="21576" y="7993"/>
                    <a:pt x="21533" y="13606"/>
                    <a:pt x="21600" y="0"/>
                  </a:cubicBezTo>
                  <a:lnTo>
                    <a:pt x="21600" y="0"/>
                  </a:lnTo>
                  <a:lnTo>
                    <a:pt x="20880" y="832"/>
                  </a:lnTo>
                  <a:lnTo>
                    <a:pt x="20161" y="1632"/>
                  </a:lnTo>
                  <a:lnTo>
                    <a:pt x="19442" y="2408"/>
                  </a:lnTo>
                  <a:lnTo>
                    <a:pt x="18720" y="3074"/>
                  </a:lnTo>
                  <a:lnTo>
                    <a:pt x="17999" y="3743"/>
                  </a:lnTo>
                  <a:lnTo>
                    <a:pt x="17277" y="4372"/>
                  </a:lnTo>
                  <a:lnTo>
                    <a:pt x="16565" y="4907"/>
                  </a:lnTo>
                  <a:lnTo>
                    <a:pt x="15839" y="5409"/>
                  </a:lnTo>
                  <a:lnTo>
                    <a:pt x="15119" y="5878"/>
                  </a:lnTo>
                  <a:lnTo>
                    <a:pt x="14413" y="6278"/>
                  </a:lnTo>
                  <a:lnTo>
                    <a:pt x="13694" y="6678"/>
                  </a:lnTo>
                  <a:lnTo>
                    <a:pt x="12988" y="7017"/>
                  </a:lnTo>
                  <a:lnTo>
                    <a:pt x="12281" y="7283"/>
                  </a:lnTo>
                  <a:lnTo>
                    <a:pt x="11575" y="7552"/>
                  </a:lnTo>
                  <a:lnTo>
                    <a:pt x="10877" y="7781"/>
                  </a:lnTo>
                  <a:lnTo>
                    <a:pt x="10188" y="7952"/>
                  </a:lnTo>
                  <a:lnTo>
                    <a:pt x="9495" y="8083"/>
                  </a:lnTo>
                  <a:lnTo>
                    <a:pt x="8810" y="8217"/>
                  </a:lnTo>
                  <a:lnTo>
                    <a:pt x="8134" y="8283"/>
                  </a:lnTo>
                  <a:lnTo>
                    <a:pt x="7460" y="8352"/>
                  </a:lnTo>
                  <a:lnTo>
                    <a:pt x="6793" y="8381"/>
                  </a:lnTo>
                  <a:lnTo>
                    <a:pt x="6132" y="8352"/>
                  </a:lnTo>
                  <a:lnTo>
                    <a:pt x="5479" y="8352"/>
                  </a:lnTo>
                  <a:lnTo>
                    <a:pt x="4834" y="8283"/>
                  </a:lnTo>
                  <a:lnTo>
                    <a:pt x="4196" y="8181"/>
                  </a:lnTo>
                  <a:lnTo>
                    <a:pt x="3570" y="8083"/>
                  </a:lnTo>
                  <a:lnTo>
                    <a:pt x="2954" y="7981"/>
                  </a:lnTo>
                  <a:lnTo>
                    <a:pt x="2343" y="7817"/>
                  </a:lnTo>
                  <a:lnTo>
                    <a:pt x="1740" y="7646"/>
                  </a:lnTo>
                  <a:lnTo>
                    <a:pt x="1151" y="7483"/>
                  </a:lnTo>
                  <a:lnTo>
                    <a:pt x="0" y="7046"/>
                  </a:lnTo>
                  <a:cubicBezTo>
                    <a:pt x="60" y="8144"/>
                    <a:pt x="123" y="9238"/>
                    <a:pt x="183" y="1033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 rot="0">
              <a:off x="459506" y="1866405"/>
              <a:ext cx="11277600" cy="45339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7"/>
                  </a:lnTo>
                  <a:lnTo>
                    <a:pt x="21600" y="7"/>
                  </a:lnTo>
                  <a:lnTo>
                    <a:pt x="21110" y="196"/>
                  </a:lnTo>
                  <a:lnTo>
                    <a:pt x="20620" y="378"/>
                  </a:lnTo>
                  <a:lnTo>
                    <a:pt x="20131" y="552"/>
                  </a:lnTo>
                  <a:lnTo>
                    <a:pt x="19638" y="703"/>
                  </a:lnTo>
                  <a:lnTo>
                    <a:pt x="19149" y="854"/>
                  </a:lnTo>
                  <a:lnTo>
                    <a:pt x="18656" y="998"/>
                  </a:lnTo>
                  <a:lnTo>
                    <a:pt x="18170" y="1119"/>
                  </a:lnTo>
                  <a:lnTo>
                    <a:pt x="17677" y="1232"/>
                  </a:lnTo>
                  <a:lnTo>
                    <a:pt x="17188" y="1338"/>
                  </a:lnTo>
                  <a:lnTo>
                    <a:pt x="16704" y="1429"/>
                  </a:lnTo>
                  <a:lnTo>
                    <a:pt x="16218" y="1520"/>
                  </a:lnTo>
                  <a:lnTo>
                    <a:pt x="15734" y="1595"/>
                  </a:lnTo>
                  <a:lnTo>
                    <a:pt x="15254" y="1656"/>
                  </a:lnTo>
                  <a:lnTo>
                    <a:pt x="14773" y="1716"/>
                  </a:lnTo>
                  <a:lnTo>
                    <a:pt x="14299" y="1769"/>
                  </a:lnTo>
                  <a:lnTo>
                    <a:pt x="13828" y="1807"/>
                  </a:lnTo>
                  <a:lnTo>
                    <a:pt x="13357" y="1837"/>
                  </a:lnTo>
                  <a:lnTo>
                    <a:pt x="12891" y="1868"/>
                  </a:lnTo>
                  <a:lnTo>
                    <a:pt x="12429" y="1883"/>
                  </a:lnTo>
                  <a:lnTo>
                    <a:pt x="11970" y="1898"/>
                  </a:lnTo>
                  <a:lnTo>
                    <a:pt x="11517" y="1905"/>
                  </a:lnTo>
                  <a:lnTo>
                    <a:pt x="11067" y="1898"/>
                  </a:lnTo>
                  <a:lnTo>
                    <a:pt x="10623" y="1898"/>
                  </a:lnTo>
                  <a:lnTo>
                    <a:pt x="10182" y="1883"/>
                  </a:lnTo>
                  <a:lnTo>
                    <a:pt x="9751" y="1860"/>
                  </a:lnTo>
                  <a:lnTo>
                    <a:pt x="9322" y="1837"/>
                  </a:lnTo>
                  <a:lnTo>
                    <a:pt x="8902" y="1815"/>
                  </a:lnTo>
                  <a:lnTo>
                    <a:pt x="8486" y="1777"/>
                  </a:lnTo>
                  <a:lnTo>
                    <a:pt x="8075" y="1739"/>
                  </a:lnTo>
                  <a:lnTo>
                    <a:pt x="7674" y="1701"/>
                  </a:lnTo>
                  <a:lnTo>
                    <a:pt x="6889" y="1603"/>
                  </a:lnTo>
                  <a:lnTo>
                    <a:pt x="6138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09" y="862"/>
                  </a:lnTo>
                  <a:lnTo>
                    <a:pt x="2386" y="726"/>
                  </a:lnTo>
                  <a:lnTo>
                    <a:pt x="1906" y="597"/>
                  </a:lnTo>
                  <a:lnTo>
                    <a:pt x="1480" y="476"/>
                  </a:lnTo>
                  <a:lnTo>
                    <a:pt x="1097" y="363"/>
                  </a:lnTo>
                  <a:lnTo>
                    <a:pt x="772" y="264"/>
                  </a:lnTo>
                  <a:lnTo>
                    <a:pt x="501" y="173"/>
                  </a:lnTo>
                  <a:lnTo>
                    <a:pt x="127" y="4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cmpd="sng" cap="flat">
              <a:noFill/>
              <a:prstDash val="solid"/>
              <a:round/>
            </a:ln>
          </p:spPr>
        </p:sp>
        <p:sp>
          <p:nvSpPr>
            <p:cNvPr id="10" name="曲线"/>
            <p:cNvSpPr>
              <a:spLocks/>
            </p:cNvSpPr>
            <p:nvPr/>
          </p:nvSpPr>
          <p:spPr>
            <a:xfrm rot="0">
              <a:off x="0" y="1587"/>
              <a:ext cx="12192000" cy="685641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</a:path>
                <a:path w="21600" h="21600">
                  <a:moveTo>
                    <a:pt x="20744" y="20099"/>
                  </a:moveTo>
                  <a:lnTo>
                    <a:pt x="843" y="20099"/>
                  </a:lnTo>
                  <a:lnTo>
                    <a:pt x="843" y="1480"/>
                  </a:lnTo>
                  <a:lnTo>
                    <a:pt x="20744" y="1480"/>
                  </a:lnTo>
                  <a:lnTo>
                    <a:pt x="20744" y="20099"/>
                  </a:lnTo>
                  <a:close/>
                </a:path>
              </a:pathLst>
            </a:custGeom>
            <a:solidFill>
              <a:schemeClr val="bg1"/>
            </a:solidFill>
            <a:ln cmpd="sng" cap="flat">
              <a:noFill/>
              <a:prstDash val="solid"/>
              <a:round/>
            </a:ln>
          </p:spPr>
        </p:sp>
      </p:grp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1154954" y="973668"/>
            <a:ext cx="8761413" cy="7069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1154954" y="2603500"/>
            <a:ext cx="8761413" cy="3416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dt" idx="2"/>
          </p:nvPr>
        </p:nvSpPr>
        <p:spPr>
          <a:xfrm rot="0">
            <a:off x="10653104" y="6391837"/>
            <a:ext cx="990598" cy="30479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000" b="1" i="0">
                <a:solidFill>
                  <a:schemeClr val="accent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10/23/2024</a:t>
            </a:fld>
            <a:endParaRPr lang="zh-CN" altLang="en-US" sz="1000" b="1" i="0">
              <a:solidFill>
                <a:schemeClr val="accent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ftr" idx="3"/>
          </p:nvPr>
        </p:nvSpPr>
        <p:spPr>
          <a:xfrm rot="0">
            <a:off x="561110" y="6391837"/>
            <a:ext cx="3859794" cy="3048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1000" b="1" i="0">
              <a:solidFill>
                <a:schemeClr val="accent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 rot="0">
            <a:off x="10437812" y="0"/>
            <a:ext cx="685800" cy="1143000"/>
          </a:xfrm>
          <a:prstGeom prst="rect"/>
          <a:solidFill>
            <a:schemeClr val="accent1"/>
          </a:solidFill>
          <a:ln w="9525" cmpd="sng" cap="flat">
            <a:noFill/>
            <a:prstDash val="solid"/>
            <a:round/>
          </a:ln>
          <a:effectLst>
            <a:outerShdw sx="100000" sy="100000" algn="b" rotWithShape="0" blurRad="38100" dist="25400" dir="5400000">
              <a:srgbClr val="000000">
                <a:alpha val="44705"/>
              </a:srgbClr>
            </a:outerShdw>
          </a:effectLst>
        </p:spPr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 rot="0">
            <a:off x="10352541" y="295729"/>
            <a:ext cx="838198" cy="76768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ctr"/>
            <a:fld id="{CAD2D6BD-DE1B-4B5F-8B41-2702339687B9}" type="slidenum">
              <a:rPr lang="en-US" altLang="zh-CN" sz="2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&lt;#&gt;</a:t>
            </a:fld>
            <a:endParaRPr lang="zh-CN" altLang="en-US" sz="2800" b="0" i="0">
              <a:solidFill>
                <a:schemeClr val="bg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86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b="0" i="0" kern="1200">
          <a:solidFill>
            <a:schemeClr val="bg2"/>
          </a:solidFill>
          <a:latin typeface="Century Gothic" pitchFamily="0" charset="0"/>
          <a:ea typeface="宋体" pitchFamily="0" charset="0"/>
          <a:cs typeface="Century Gothic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b="0" i="0" kern="1200">
          <a:solidFill>
            <a:srgbClr val="404040"/>
          </a:solidFill>
          <a:latin typeface="Century Gothic" pitchFamily="0" charset="0"/>
          <a:ea typeface="宋体" pitchFamily="0" charset="0"/>
          <a:cs typeface="Century Gothic" pitchFamily="0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b="0" i="0" kern="1200">
          <a:solidFill>
            <a:srgbClr val="404040"/>
          </a:solidFill>
          <a:latin typeface="Century Gothic" pitchFamily="0" charset="0"/>
          <a:ea typeface="宋体" pitchFamily="0" charset="0"/>
          <a:cs typeface="Century Gothic" pitchFamily="0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b="0" i="0" kern="1200">
          <a:solidFill>
            <a:srgbClr val="404040"/>
          </a:solidFill>
          <a:latin typeface="Century Gothic" pitchFamily="0" charset="0"/>
          <a:ea typeface="宋体" pitchFamily="0" charset="0"/>
          <a:cs typeface="Century Gothic" pitchFamily="0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b="0" i="0" kern="1200">
          <a:solidFill>
            <a:srgbClr val="404040"/>
          </a:solidFill>
          <a:latin typeface="Century Gothic" pitchFamily="0" charset="0"/>
          <a:ea typeface="宋体" pitchFamily="0" charset="0"/>
          <a:cs typeface="Century Gothic" pitchFamily="0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b="0" i="0" kern="1200">
          <a:solidFill>
            <a:srgbClr val="404040"/>
          </a:solidFill>
          <a:latin typeface="Century Gothic" pitchFamily="0" charset="0"/>
          <a:ea typeface="宋体" pitchFamily="0" charset="0"/>
          <a:cs typeface="Century Gothic" pitchFamily="0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b="0" i="0" kern="1200">
          <a:solidFill>
            <a:srgbClr val="404040"/>
          </a:solidFill>
          <a:latin typeface="Century Gothic" pitchFamily="0" charset="0"/>
          <a:ea typeface="宋体" pitchFamily="0" charset="0"/>
          <a:cs typeface="Century Gothic" pitchFamily="0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b="0" i="0" kern="1200">
          <a:solidFill>
            <a:srgbClr val="404040"/>
          </a:solidFill>
          <a:latin typeface="Century Gothic" pitchFamily="0" charset="0"/>
          <a:ea typeface="宋体" pitchFamily="0" charset="0"/>
          <a:cs typeface="Century Gothic" pitchFamily="0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b="0" i="0" kern="1200">
          <a:solidFill>
            <a:srgbClr val="404040"/>
          </a:solidFill>
          <a:latin typeface="Century Gothic" pitchFamily="0" charset="0"/>
          <a:ea typeface="宋体" pitchFamily="0" charset="0"/>
          <a:cs typeface="Century Gothic" pitchFamily="0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b="0" i="0" kern="1200">
          <a:solidFill>
            <a:srgbClr val="404040"/>
          </a:solidFill>
          <a:latin typeface="Century Gothic" pitchFamily="0" charset="0"/>
          <a:ea typeface="宋体" pitchFamily="0" charset="0"/>
          <a:cs typeface="Century Gothic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chart" Target="../charts/chart3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3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"/>
          <p:cNvSpPr>
            <a:spLocks noGrp="1"/>
          </p:cNvSpPr>
          <p:nvPr>
            <p:ph type="ctrTitle"/>
          </p:nvPr>
        </p:nvSpPr>
        <p:spPr>
          <a:xfrm rot="0">
            <a:off x="-207169" y="1060397"/>
            <a:ext cx="9982200" cy="2473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b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5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5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5400" b="1" i="0" u="none" strike="noStrike" kern="120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Lucida Sans"/>
              </a:rPr>
            </a:br>
            <a:endParaRPr lang="zh-CN" altLang="en-US" sz="5400" b="0" i="0" u="none" strike="noStrike" kern="1200" cap="none" spc="15" baseline="0">
              <a:solidFill>
                <a:schemeClr val="bg2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  <p:sp>
        <p:nvSpPr>
          <p:cNvPr id="34" name="文本框"/>
          <p:cNvSpPr>
            <a:spLocks noGrp="1"/>
          </p:cNvSpPr>
          <p:nvPr>
            <p:ph type="sldNum"/>
          </p:nvPr>
        </p:nvSpPr>
        <p:spPr>
          <a:xfrm rot="0">
            <a:off x="10972800" y="6230063"/>
            <a:ext cx="1011935" cy="4356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ct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2800" b="0" i="0" u="none" strike="noStrike" kern="1200" cap="none" spc="10" baseline="0">
                <a:solidFill>
                  <a:schemeClr val="bg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1</a:t>
            </a:fld>
            <a:endParaRPr lang="zh-CN" altLang="en-US" sz="2800" b="0" i="0" u="none" strike="noStrike" kern="1200" cap="none" spc="10" baseline="0">
              <a:solidFill>
                <a:schemeClr val="bg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35" name="矩形"/>
          <p:cNvSpPr>
            <a:spLocks/>
          </p:cNvSpPr>
          <p:nvPr/>
        </p:nvSpPr>
        <p:spPr>
          <a:xfrm rot="0">
            <a:off x="762002" y="3314150"/>
            <a:ext cx="10403144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STUDENT NAME: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Harish .R.C.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REGISTER NO:         312211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336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/  NM ID :asunm1425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harish.R.C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DEPARTMENT:    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B.Com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(Accounting and Finance)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COLLEGE :                 K.R.M.M.COLLEGE      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18475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曲线"/>
          <p:cNvSpPr>
            <a:spLocks/>
          </p:cNvSpPr>
          <p:nvPr/>
        </p:nvSpPr>
        <p:spPr>
          <a:xfrm rot="0">
            <a:off x="9353566" y="5895998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11277219" y="6473348"/>
            <a:ext cx="228600" cy="1763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矩形"/>
          <p:cNvSpPr>
            <a:spLocks/>
          </p:cNvSpPr>
          <p:nvPr/>
        </p:nvSpPr>
        <p:spPr>
          <a:xfrm rot="0">
            <a:off x="739774" y="291148"/>
            <a:ext cx="3303904" cy="7521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8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99" name="矩形"/>
          <p:cNvSpPr>
            <a:spLocks/>
          </p:cNvSpPr>
          <p:nvPr/>
        </p:nvSpPr>
        <p:spPr>
          <a:xfrm rot="0">
            <a:off x="914400" y="1981200"/>
            <a:ext cx="8458200" cy="378565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Data Collection :  The data was collected  from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kaggle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Hilight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Data description : picking data from work sheet like employee id,   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Business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Units,Names,Employee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Rating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ect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Exist Data : Picking existing employee details  using conditional formatting.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Removing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Exsit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Data : Using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filltering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option  removing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exsit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employee data.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Pivot Table :  Creating pivot table  by using data set.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Graph :   Graph was represented as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colum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chat  and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atteched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in below.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47128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"/>
          <p:cNvSpPr>
            <a:spLocks noGrp="1"/>
          </p:cNvSpPr>
          <p:nvPr>
            <p:ph type="title"/>
          </p:nvPr>
        </p:nvSpPr>
        <p:spPr>
          <a:xfrm rot="0">
            <a:off x="755333" y="373087"/>
            <a:ext cx="2437131" cy="5674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R</a:t>
            </a:r>
            <a:r>
              <a:rPr lang="en-US" altLang="zh-CN" sz="3600" b="0" i="0" u="none" strike="noStrike" kern="1200" cap="none" spc="-4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E</a:t>
            </a:r>
            <a:r>
              <a:rPr lang="en-US" altLang="zh-CN" sz="3600" b="0" i="0" u="none" strike="noStrike" kern="1200" cap="none" spc="1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S</a:t>
            </a:r>
            <a:r>
              <a:rPr lang="en-US" altLang="zh-CN" sz="3600" b="0" i="0" u="none" strike="noStrike" kern="1200" cap="none" spc="-3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U</a:t>
            </a:r>
            <a:r>
              <a:rPr lang="en-US" altLang="zh-CN" sz="3600" b="0" i="0" u="none" strike="noStrike" kern="1200" cap="none" spc="-40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L</a:t>
            </a: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TS</a:t>
            </a:r>
            <a:endParaRPr lang="zh-CN" altLang="en-US" sz="3600" b="0" i="0" u="none" strike="noStrike" kern="1200" cap="none" spc="0" baseline="0">
              <a:solidFill>
                <a:schemeClr val="bg2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01" name="矩形"/>
          <p:cNvSpPr>
            <a:spLocks/>
          </p:cNvSpPr>
          <p:nvPr/>
        </p:nvSpPr>
        <p:spPr>
          <a:xfrm rot="0">
            <a:off x="11277219" y="6473348"/>
            <a:ext cx="228600" cy="1763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02" name="图表"/>
          <p:cNvGraphicFramePr/>
          <p:nvPr/>
        </p:nvGraphicFramePr>
        <p:xfrm>
          <a:off x="914400" y="1295399"/>
          <a:ext cx="10134600" cy="5105400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</p:spTree>
    <p:extLst>
      <p:ext uri="{BB962C8B-B14F-4D97-AF65-F5344CB8AC3E}">
        <p14:creationId xmlns:p14="http://schemas.microsoft.com/office/powerpoint/2010/main" val="3572414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914400" y="228600"/>
            <a:ext cx="11277600" cy="84124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R</a:t>
            </a:r>
            <a:r>
              <a:rPr lang="en-US" altLang="zh-CN" sz="3600" b="0" i="0" u="none" strike="noStrike" kern="1200" cap="none" spc="-4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E</a:t>
            </a:r>
            <a:r>
              <a:rPr lang="en-US" altLang="zh-CN" sz="3600" b="0" i="0" u="none" strike="noStrike" kern="1200" cap="none" spc="1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S</a:t>
            </a:r>
            <a:r>
              <a:rPr lang="en-US" altLang="zh-CN" sz="3600" b="0" i="0" u="none" strike="noStrike" kern="1200" cap="none" spc="-3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U</a:t>
            </a:r>
            <a:r>
              <a:rPr lang="en-US" altLang="zh-CN" sz="3600" b="0" i="0" u="none" strike="noStrike" kern="1200" cap="none" spc="-40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L</a:t>
            </a: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TS</a:t>
            </a:r>
            <a:endParaRPr lang="zh-CN" altLang="en-US" sz="3600" b="0" i="0" u="none" strike="noStrike" kern="1200" cap="none" spc="0" baseline="0">
              <a:solidFill>
                <a:schemeClr val="bg2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  <p:graphicFrame>
        <p:nvGraphicFramePr>
          <p:cNvPr id="104" name="图表"/>
          <p:cNvGraphicFramePr/>
          <p:nvPr/>
        </p:nvGraphicFramePr>
        <p:xfrm>
          <a:off x="685800" y="1371600"/>
          <a:ext cx="4419599" cy="4800600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  <p:graphicFrame>
        <p:nvGraphicFramePr>
          <p:cNvPr id="105" name="图表"/>
          <p:cNvGraphicFramePr/>
          <p:nvPr/>
        </p:nvGraphicFramePr>
        <p:xfrm>
          <a:off x="5562600" y="1295399"/>
          <a:ext cx="6248400" cy="4800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2046618027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文本框"/>
          <p:cNvSpPr>
            <a:spLocks noGrp="1"/>
          </p:cNvSpPr>
          <p:nvPr>
            <p:ph type="title"/>
          </p:nvPr>
        </p:nvSpPr>
        <p:spPr>
          <a:xfrm rot="0">
            <a:off x="1154954" y="973668"/>
            <a:ext cx="8761413" cy="7069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3600" b="0" i="0" u="none" strike="noStrike" kern="1200" cap="none" spc="0" baseline="0">
              <a:solidFill>
                <a:schemeClr val="bg2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1295399" y="1219201"/>
            <a:ext cx="8077200" cy="52629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Most of the Employees are in 3 rating </a:t>
            </a: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categary</a:t>
            </a: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we need to motivate them and push into 4 or 5 rating by giving tips and tricks.</a:t>
            </a:r>
            <a:endParaRPr lang="en-US" altLang="zh-CN" sz="28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BPC have the high percentage in data set 13%.</a:t>
            </a:r>
            <a:endParaRPr lang="en-US" altLang="zh-CN" sz="28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EW have low percentage in data set 8%.</a:t>
            </a:r>
            <a:endParaRPr lang="en-US" altLang="zh-CN" sz="28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PYZ , NEL and CCDR have </a:t>
            </a: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repited</a:t>
            </a: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percentage 9%.</a:t>
            </a:r>
            <a:endParaRPr lang="en-US" altLang="zh-CN" sz="28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The high Rating 5 is  most in BPC .</a:t>
            </a:r>
            <a:endParaRPr lang="zh-CN" altLang="en-US" sz="28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37733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"/>
          <p:cNvSpPr>
            <a:spLocks/>
          </p:cNvSpPr>
          <p:nvPr/>
        </p:nvSpPr>
        <p:spPr>
          <a:xfrm rot="0">
            <a:off x="457201" y="228600"/>
            <a:ext cx="3743044" cy="99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PROJECT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43" name="矩形"/>
          <p:cNvSpPr>
            <a:spLocks/>
          </p:cNvSpPr>
          <p:nvPr/>
        </p:nvSpPr>
        <p:spPr>
          <a:xfrm rot="0">
            <a:off x="2514601" y="2514600"/>
            <a:ext cx="6847883" cy="1424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Rating Analysis using Excel</a:t>
            </a:r>
            <a:endParaRPr lang="zh-CN" altLang="en-US" sz="4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17602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"/>
          <p:cNvSpPr>
            <a:spLocks/>
          </p:cNvSpPr>
          <p:nvPr/>
        </p:nvSpPr>
        <p:spPr>
          <a:xfrm rot="0">
            <a:off x="533400" y="457200"/>
            <a:ext cx="3242214" cy="9105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1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AGENDA</a:t>
            </a:r>
            <a:endParaRPr lang="zh-CN" altLang="en-US" sz="5400" b="1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45" name="矩形"/>
          <p:cNvSpPr>
            <a:spLocks/>
          </p:cNvSpPr>
          <p:nvPr/>
        </p:nvSpPr>
        <p:spPr>
          <a:xfrm rot="0">
            <a:off x="3276600" y="2286000"/>
            <a:ext cx="4648200" cy="2987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Problem Statement</a:t>
            </a:r>
            <a:endParaRPr lang="en-US" altLang="zh-CN" sz="2400" b="1" i="1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Project Overview </a:t>
            </a:r>
            <a:endParaRPr lang="en-US" altLang="zh-CN" sz="2400" b="1" i="1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End Users </a:t>
            </a:r>
            <a:endParaRPr lang="en-US" altLang="zh-CN" sz="2400" b="1" i="1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Our Solution and Proposition </a:t>
            </a:r>
            <a:endParaRPr lang="en-US" altLang="zh-CN" sz="2400" b="1" i="1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Dataset Description </a:t>
            </a:r>
            <a:endParaRPr lang="en-US" altLang="zh-CN" sz="2400" b="1" i="1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Modelling Approach </a:t>
            </a:r>
            <a:endParaRPr lang="en-US" altLang="zh-CN" sz="2400" b="1" i="1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Results and Discussion </a:t>
            </a:r>
            <a:endParaRPr lang="en-US" altLang="zh-CN" sz="2400" b="1" i="1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Conclusion  </a:t>
            </a:r>
            <a:endParaRPr lang="zh-CN" altLang="en-US" sz="2400" b="1" i="1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64427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6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6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6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65" name="曲线"/>
          <p:cNvSpPr>
            <a:spLocks/>
          </p:cNvSpPr>
          <p:nvPr/>
        </p:nvSpPr>
        <p:spPr>
          <a:xfrm rot="0">
            <a:off x="6696076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66" name="文本框"/>
          <p:cNvSpPr>
            <a:spLocks noGrp="1"/>
          </p:cNvSpPr>
          <p:nvPr>
            <p:ph type="title"/>
          </p:nvPr>
        </p:nvSpPr>
        <p:spPr>
          <a:xfrm rot="0">
            <a:off x="838200" y="700748"/>
            <a:ext cx="5636895" cy="6417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0" i="0" u="none" strike="noStrike" kern="1200" cap="none" spc="-2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P</a:t>
            </a:r>
            <a:r>
              <a:rPr lang="en-US" altLang="zh-CN" sz="4250" b="0" i="0" u="none" strike="noStrike" kern="1200" cap="none" spc="1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ROB</a:t>
            </a:r>
            <a:r>
              <a:rPr lang="en-US" altLang="zh-CN" sz="4250" b="0" i="0" u="none" strike="noStrike" kern="1200" cap="none" spc="5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L</a:t>
            </a:r>
            <a:r>
              <a:rPr lang="en-US" altLang="zh-CN" sz="4250" b="0" i="0" u="none" strike="noStrike" kern="1200" cap="none" spc="-2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E</a:t>
            </a:r>
            <a:r>
              <a:rPr lang="en-US" altLang="zh-CN" sz="4250" b="0" i="0" u="none" strike="noStrike" kern="1200" cap="none" spc="2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M</a:t>
            </a:r>
            <a:r>
              <a:rPr lang="en-US" altLang="zh-CN" sz="425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	</a:t>
            </a:r>
            <a:r>
              <a:rPr lang="en-US" altLang="zh-CN" sz="425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S</a:t>
            </a:r>
            <a:r>
              <a:rPr lang="en-US" altLang="zh-CN" sz="4250" b="0" i="0" u="none" strike="noStrike" kern="1200" cap="none" spc="-37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T</a:t>
            </a:r>
            <a:r>
              <a:rPr lang="en-US" altLang="zh-CN" sz="4250" b="0" i="0" u="none" strike="noStrike" kern="1200" cap="none" spc="-37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A</a:t>
            </a:r>
            <a:r>
              <a:rPr lang="en-US" altLang="zh-CN" sz="4250" b="0" i="0" u="none" strike="noStrike" kern="1200" cap="none" spc="1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T</a:t>
            </a:r>
            <a:r>
              <a:rPr lang="en-US" altLang="zh-CN" sz="4250" b="0" i="0" u="none" strike="noStrike" kern="1200" cap="none" spc="-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E</a:t>
            </a:r>
            <a:r>
              <a:rPr lang="en-US" altLang="zh-CN" sz="4250" b="0" i="0" u="none" strike="noStrike" kern="1200" cap="none" spc="-2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ME</a:t>
            </a:r>
            <a:r>
              <a:rPr lang="en-US" altLang="zh-CN" sz="425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NT</a:t>
            </a:r>
            <a:br>
              <a:rPr lang="zh-CN" altLang="en-US" sz="425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</a:br>
            <a:br>
              <a:rPr lang="zh-CN" altLang="en-US" sz="425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</a:br>
            <a:br>
              <a:rPr lang="zh-CN" altLang="en-US" sz="425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</a:br>
            <a:r>
              <a:rPr lang="en-US" altLang="zh-CN" sz="140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Employee rating analysis is used in organizations for several important reasons:</a:t>
            </a:r>
            <a:br>
              <a:rPr lang="zh-CN" altLang="en-US" sz="140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</a:br>
            <a:r>
              <a:rPr lang="en-US" altLang="zh-CN" sz="140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1. *Performance Evaluation*: It provides a structured way to assess employee performance, identifying strengths, weaknesses, and areas for improvement. This helps in setting goals and expectations for employees.</a:t>
            </a:r>
            <a:br>
              <a:rPr lang="zh-CN" altLang="en-US" sz="140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</a:br>
            <a:br>
              <a:rPr lang="zh-CN" altLang="en-US" sz="140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</a:br>
            <a:r>
              <a:rPr lang="en-US" altLang="zh-CN" sz="140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2. *Decision Making*: Employee ratings are crucial for making informed decisions regarding promotions, raises, bonuses, and other rewards. They ensure that these decisions are based on objective data rather than subjective opinions.</a:t>
            </a:r>
            <a:br>
              <a:rPr lang="zh-CN" altLang="en-US" sz="140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</a:br>
            <a:br>
              <a:rPr lang="zh-CN" altLang="en-US" sz="140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</a:br>
            <a:r>
              <a:rPr lang="en-US" altLang="zh-CN" sz="140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3. *Talent Management*: By analyzing employee ratings, organizations can identify high performers who may be ready for leadership roles and provide targeted development opportunities for employees who need improvement.</a:t>
            </a:r>
            <a:br>
              <a:rPr lang="zh-CN" altLang="en-US" sz="425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</a:br>
            <a:br>
              <a:rPr lang="zh-CN" altLang="en-US" sz="425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</a:br>
            <a:br>
              <a:rPr lang="zh-CN" altLang="en-US" sz="425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</a:br>
            <a:endParaRPr lang="zh-CN" altLang="en-US" sz="4250" b="0" i="0" u="none" strike="noStrike" kern="1200" cap="none" spc="0" baseline="0">
              <a:solidFill>
                <a:schemeClr val="bg2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  <p:sp>
        <p:nvSpPr>
          <p:cNvPr id="67" name="文本框"/>
          <p:cNvSpPr>
            <a:spLocks noGrp="1"/>
          </p:cNvSpPr>
          <p:nvPr>
            <p:ph type="sldNum"/>
          </p:nvPr>
        </p:nvSpPr>
        <p:spPr>
          <a:xfrm rot="0">
            <a:off x="10972800" y="6233114"/>
            <a:ext cx="1016000" cy="4356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ct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2800" b="0" i="0" u="none" strike="noStrike" kern="1200" cap="none" spc="10" baseline="0">
                <a:solidFill>
                  <a:schemeClr val="bg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4</a:t>
            </a:fld>
            <a:endParaRPr lang="zh-CN" altLang="en-US" sz="2800" b="0" i="0" u="none" strike="noStrike" kern="1200" cap="none" spc="10" baseline="0">
              <a:solidFill>
                <a:schemeClr val="bg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85133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68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7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72" name="曲线"/>
          <p:cNvSpPr>
            <a:spLocks/>
          </p:cNvSpPr>
          <p:nvPr/>
        </p:nvSpPr>
        <p:spPr>
          <a:xfrm rot="0">
            <a:off x="6696076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3" name="文本框"/>
          <p:cNvSpPr>
            <a:spLocks noGrp="1"/>
          </p:cNvSpPr>
          <p:nvPr>
            <p:ph type="title"/>
          </p:nvPr>
        </p:nvSpPr>
        <p:spPr>
          <a:xfrm rot="0">
            <a:off x="914400" y="304800"/>
            <a:ext cx="526351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0" i="0" u="none" strike="noStrike" kern="1200" cap="none" spc="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PROJECT	</a:t>
            </a:r>
            <a:r>
              <a:rPr lang="en-US" altLang="zh-CN" sz="4250" b="0" i="0" u="none" strike="noStrike" kern="1200" cap="none" spc="-2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OVERVIEW</a:t>
            </a:r>
            <a:endParaRPr lang="zh-CN" altLang="en-US" sz="4250" b="0" i="0" u="none" strike="noStrike" kern="1200" cap="none" spc="0" baseline="0">
              <a:solidFill>
                <a:schemeClr val="bg2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  <p:sp>
        <p:nvSpPr>
          <p:cNvPr id="74" name="文本框"/>
          <p:cNvSpPr>
            <a:spLocks noGrp="1"/>
          </p:cNvSpPr>
          <p:nvPr>
            <p:ph type="sldNum"/>
          </p:nvPr>
        </p:nvSpPr>
        <p:spPr>
          <a:xfrm rot="0">
            <a:off x="10972800" y="6233114"/>
            <a:ext cx="1016000" cy="4356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ct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2800" b="0" i="0" u="none" strike="noStrike" kern="1200" cap="none" spc="10" baseline="0">
                <a:solidFill>
                  <a:schemeClr val="bg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5</a:t>
            </a:fld>
            <a:endParaRPr lang="zh-CN" altLang="en-US" sz="2800" b="0" i="0" u="none" strike="noStrike" kern="1200" cap="none" spc="10" baseline="0">
              <a:solidFill>
                <a:schemeClr val="bg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75" name="矩形"/>
          <p:cNvSpPr>
            <a:spLocks/>
          </p:cNvSpPr>
          <p:nvPr/>
        </p:nvSpPr>
        <p:spPr>
          <a:xfrm rot="0">
            <a:off x="990600" y="2133600"/>
            <a:ext cx="7924800" cy="2625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Rating Analysis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Collection Framework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Rating Criteria Development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Reports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 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70908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"/>
          <p:cNvSpPr>
            <a:spLocks noGrp="1"/>
          </p:cNvSpPr>
          <p:nvPr>
            <p:ph type="title"/>
          </p:nvPr>
        </p:nvSpPr>
        <p:spPr>
          <a:xfrm rot="0">
            <a:off x="1154954" y="973668"/>
            <a:ext cx="8761413" cy="7069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WHO ARE THE END USERS? </a:t>
            </a:r>
            <a:endParaRPr lang="zh-CN" altLang="en-US" sz="3600" b="0" i="0" u="none" strike="noStrike" kern="1200" cap="none" spc="0" baseline="0">
              <a:solidFill>
                <a:schemeClr val="bg2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  <p:graphicFrame>
        <p:nvGraphicFramePr>
          <p:cNvPr id="77" name="Table"/>
          <p:cNvGraphicFramePr>
            <a:graphicFrameLocks noGrp="1"/>
          </p:cNvGraphicFramePr>
          <p:nvPr>
            <p:ph type="tbl"/>
            <p:extLst>
              <p:ext uri="{D42A27DB-BD31-4B8C-83A1-F6EECF244321}"/>
            </p:extLst>
          </p:nvPr>
        </p:nvGraphicFramePr>
        <p:xfrm>
          <a:off x="4038600" y="2362200"/>
          <a:ext cx="3505200" cy="4210050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3505194"/>
              </a:tblGrid>
              <a:tr h="2428875">
                <a:tc>
                  <a:txBody>
                    <a:bodyPr/>
                    <a:lstStyle/>
                    <a:p>
                      <a:pPr marL="514350" indent="-514350" algn="l" defTabSz="4572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AutoNum type="arabicParenR"/>
                      </a:pPr>
                      <a:r>
                        <a:rPr lang="en-US" altLang="zh-CN" sz="3200" b="0" i="1" u="none" strike="noStrike" kern="1200" cap="none" spc="0" baseline="0">
                          <a:solidFill>
                            <a:srgbClr val="4E3B30"/>
                          </a:solidFill>
                          <a:latin typeface="Franklin Gothic Medium" pitchFamily="0" charset="0"/>
                          <a:ea typeface="宋体" pitchFamily="0" charset="0"/>
                          <a:cs typeface="Century Gothic" pitchFamily="0" charset="0"/>
                        </a:rPr>
                        <a:t>Employees</a:t>
                      </a:r>
                      <a:endParaRPr lang="en-US" altLang="zh-CN" sz="3200" b="0" i="1" u="none" strike="noStrike" kern="1200" cap="none" spc="0" baseline="0">
                        <a:solidFill>
                          <a:srgbClr val="4E3B30"/>
                        </a:solidFill>
                        <a:latin typeface="Franklin Gothic Medium" pitchFamily="0" charset="0"/>
                        <a:ea typeface="宋体" pitchFamily="0" charset="0"/>
                        <a:cs typeface="Century Gothic" pitchFamily="0" charset="0"/>
                      </a:endParaRPr>
                    </a:p>
                    <a:p>
                      <a:pPr marL="514350" indent="-51435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AutoNum type="arabicParenR"/>
                      </a:pPr>
                      <a:r>
                        <a:rPr lang="en-US" altLang="zh-CN" sz="3200" b="0" i="1" u="none" strike="noStrike" kern="1200" cap="none" spc="0" baseline="0">
                          <a:solidFill>
                            <a:srgbClr val="4E3B30"/>
                          </a:solidFill>
                          <a:latin typeface="Franklin Gothic Medium" pitchFamily="0" charset="0"/>
                          <a:ea typeface="宋体" pitchFamily="0" charset="0"/>
                          <a:cs typeface="Century Gothic" pitchFamily="0" charset="0"/>
                        </a:rPr>
                        <a:t>Employers</a:t>
                      </a:r>
                      <a:endParaRPr lang="en-US" altLang="zh-CN" sz="3200" b="0" i="1" u="none" strike="noStrike" kern="1200" cap="none" spc="0" baseline="0">
                        <a:solidFill>
                          <a:srgbClr val="4E3B30"/>
                        </a:solidFill>
                        <a:latin typeface="Franklin Gothic Medium" pitchFamily="0" charset="0"/>
                        <a:ea typeface="宋体" pitchFamily="0" charset="0"/>
                        <a:cs typeface="Century Gothic" pitchFamily="0" charset="0"/>
                      </a:endParaRPr>
                    </a:p>
                    <a:p>
                      <a:pPr marL="514350" indent="-51435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AutoNum type="arabicParenR"/>
                      </a:pPr>
                      <a:r>
                        <a:rPr lang="en-US" altLang="zh-CN" sz="3200" b="0" i="1" u="none" strike="noStrike" kern="1200" cap="none" spc="0" baseline="0">
                          <a:solidFill>
                            <a:srgbClr val="4E3B30"/>
                          </a:solidFill>
                          <a:latin typeface="Franklin Gothic Medium" pitchFamily="0" charset="0"/>
                          <a:ea typeface="宋体" pitchFamily="0" charset="0"/>
                          <a:cs typeface="Century Gothic" pitchFamily="0" charset="0"/>
                        </a:rPr>
                        <a:t>Managers</a:t>
                      </a:r>
                      <a:endParaRPr lang="en-US" altLang="zh-CN" sz="3200" b="0" i="1" u="none" strike="noStrike" kern="1200" cap="none" spc="0" baseline="0">
                        <a:solidFill>
                          <a:srgbClr val="4E3B30"/>
                        </a:solidFill>
                        <a:latin typeface="Franklin Gothic Medium" pitchFamily="0" charset="0"/>
                        <a:ea typeface="宋体" pitchFamily="0" charset="0"/>
                        <a:cs typeface="Century Gothic" pitchFamily="0" charset="0"/>
                      </a:endParaRPr>
                    </a:p>
                    <a:p>
                      <a:pPr marL="514350" indent="-51435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AutoNum type="arabicParenR"/>
                      </a:pPr>
                      <a:r>
                        <a:rPr lang="en-US" altLang="zh-CN" sz="3200" b="0" i="1" u="none" strike="noStrike" kern="1200" cap="none" spc="0" baseline="0">
                          <a:solidFill>
                            <a:srgbClr val="4E3B30"/>
                          </a:solidFill>
                          <a:latin typeface="Franklin Gothic Medium" pitchFamily="0" charset="0"/>
                          <a:ea typeface="宋体" pitchFamily="0" charset="0"/>
                          <a:cs typeface="Century Gothic" pitchFamily="0" charset="0"/>
                        </a:rPr>
                        <a:t>Organizations</a:t>
                      </a:r>
                      <a:endParaRPr lang="en-US" altLang="zh-CN" sz="3200" b="0" i="1" u="none" strike="noStrike" kern="1200" cap="none" spc="0" baseline="0">
                        <a:solidFill>
                          <a:srgbClr val="4E3B30"/>
                        </a:solidFill>
                        <a:latin typeface="Franklin Gothic Medium" pitchFamily="0" charset="0"/>
                        <a:ea typeface="宋体" pitchFamily="0" charset="0"/>
                        <a:cs typeface="Century Gothic" pitchFamily="0" charset="0"/>
                      </a:endParaRPr>
                    </a:p>
                    <a:p>
                      <a:pPr marL="514350" indent="-514350" algn="l" defTabSz="4572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AutoNum type="arabicParenR"/>
                      </a:pPr>
                      <a:endParaRPr lang="zh-CN" altLang="en-US" sz="3200" b="0" i="1" u="none" strike="noStrike" kern="1200" cap="none" spc="0" baseline="0">
                        <a:solidFill>
                          <a:srgbClr val="4E3B30"/>
                        </a:solidFill>
                        <a:latin typeface="Franklin Gothic Medium" pitchFamily="0" charset="0"/>
                        <a:ea typeface="宋体" pitchFamily="0" charset="0"/>
                        <a:cs typeface="Century Gothic" pitchFamily="0" charset="0"/>
                      </a:endParaRPr>
                    </a:p>
                  </a:txBody>
                  <a:tcPr marL="0" marT="0" marR="0" marB="0" vert="horz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1997">
                <a:tc>
                  <a:txBody>
                    <a:bodyPr/>
                    <a:lstStyle/>
                    <a:p>
                      <a:pPr marL="0" indent="0" algn="l" defTabSz="4572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3200" b="0" i="1" u="none" strike="noStrike" kern="1200" cap="none" spc="0" baseline="0">
                        <a:solidFill>
                          <a:srgbClr val="4E3B30"/>
                        </a:solidFill>
                        <a:latin typeface="Franklin Gothic Medium" pitchFamily="0" charset="0"/>
                        <a:ea typeface="宋体" pitchFamily="0" charset="0"/>
                        <a:cs typeface="Century Gothic" pitchFamily="0" charset="0"/>
                      </a:endParaRPr>
                    </a:p>
                  </a:txBody>
                  <a:tcPr marL="0" marT="0" marR="0" marB="0" vert="horz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4817">
                <a:tc>
                  <a:txBody>
                    <a:bodyPr/>
                    <a:lstStyle/>
                    <a:p>
                      <a:pPr marL="0" indent="0" algn="l" defTabSz="4572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3200" b="0" i="1" u="none" strike="noStrike" kern="1200" cap="none" spc="0" baseline="0">
                        <a:solidFill>
                          <a:srgbClr val="4E3B30"/>
                        </a:solidFill>
                        <a:latin typeface="Franklin Gothic Medium" pitchFamily="0" charset="0"/>
                        <a:ea typeface="宋体" pitchFamily="0" charset="0"/>
                        <a:cs typeface="Century Gothic" pitchFamily="0" charset="0"/>
                      </a:endParaRPr>
                    </a:p>
                  </a:txBody>
                  <a:tcPr marL="0" marT="0" marR="0" marB="0" vert="horz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4817">
                <a:tc>
                  <a:txBody>
                    <a:bodyPr/>
                    <a:lstStyle/>
                    <a:p>
                      <a:pPr marL="0" indent="0" algn="l" defTabSz="4572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3200" b="0" i="1" u="none" strike="noStrike" kern="1200" cap="none" spc="0" baseline="0">
                        <a:solidFill>
                          <a:srgbClr val="4E3B30"/>
                        </a:solidFill>
                        <a:latin typeface="Franklin Gothic Medium" pitchFamily="0" charset="0"/>
                        <a:ea typeface="宋体" pitchFamily="0" charset="0"/>
                        <a:cs typeface="Century Gothic" pitchFamily="0" charset="0"/>
                      </a:endParaRPr>
                    </a:p>
                  </a:txBody>
                  <a:tcPr marL="0" marT="0" marR="0" marB="0" vert="horz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18912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" y="1476376"/>
            <a:ext cx="2695575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79" name="曲线"/>
          <p:cNvSpPr>
            <a:spLocks/>
          </p:cNvSpPr>
          <p:nvPr/>
        </p:nvSpPr>
        <p:spPr>
          <a:xfrm rot="0">
            <a:off x="9353551" y="53625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80" name="曲线"/>
          <p:cNvSpPr>
            <a:spLocks/>
          </p:cNvSpPr>
          <p:nvPr/>
        </p:nvSpPr>
        <p:spPr>
          <a:xfrm rot="0">
            <a:off x="6696076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81" name="曲线"/>
          <p:cNvSpPr>
            <a:spLocks/>
          </p:cNvSpPr>
          <p:nvPr/>
        </p:nvSpPr>
        <p:spPr>
          <a:xfrm rot="0">
            <a:off x="9353566" y="5895998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82" name="文本框"/>
          <p:cNvSpPr>
            <a:spLocks noGrp="1"/>
          </p:cNvSpPr>
          <p:nvPr>
            <p:ph type="title"/>
          </p:nvPr>
        </p:nvSpPr>
        <p:spPr>
          <a:xfrm rot="0">
            <a:off x="1219200" y="304800"/>
            <a:ext cx="10681335" cy="79541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O</a:t>
            </a:r>
            <a:r>
              <a:rPr lang="en-US" altLang="zh-CN" sz="3600" b="0" i="0" u="none" strike="noStrike" kern="1200" cap="none" spc="2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U</a:t>
            </a: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R</a:t>
            </a:r>
            <a:r>
              <a:rPr lang="en-US" altLang="zh-CN" sz="3600" b="0" i="0" u="none" strike="noStrike" kern="1200" cap="none" spc="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3600" b="0" i="0" u="none" strike="noStrike" kern="1200" cap="none" spc="2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S</a:t>
            </a:r>
            <a:r>
              <a:rPr lang="en-US" altLang="zh-CN" sz="360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O</a:t>
            </a:r>
            <a:r>
              <a:rPr lang="en-US" altLang="zh-CN" sz="3600" b="0" i="0" u="none" strike="noStrike" kern="1200" cap="none" spc="2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LU</a:t>
            </a:r>
            <a:r>
              <a:rPr lang="en-US" altLang="zh-CN" sz="3600" b="0" i="0" u="none" strike="noStrike" kern="1200" cap="none" spc="-3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T</a:t>
            </a:r>
            <a:r>
              <a:rPr lang="en-US" altLang="zh-CN" sz="3600" b="0" i="0" u="none" strike="noStrike" kern="1200" cap="none" spc="-3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I</a:t>
            </a:r>
            <a:r>
              <a:rPr lang="en-US" altLang="zh-CN" sz="360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O</a:t>
            </a: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N</a:t>
            </a:r>
            <a:r>
              <a:rPr lang="en-US" altLang="zh-CN" sz="3600" b="0" i="0" u="none" strike="noStrike" kern="1200" cap="none" spc="-34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3600" b="0" i="0" u="none" strike="noStrike" kern="1200" cap="none" spc="-3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A</a:t>
            </a:r>
            <a:r>
              <a:rPr lang="en-US" altLang="zh-CN" sz="3600" b="0" i="0" u="none" strike="noStrike" kern="1200" cap="none" spc="-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N</a:t>
            </a: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D</a:t>
            </a:r>
            <a:r>
              <a:rPr lang="en-US" altLang="zh-CN" sz="3600" b="0" i="0" u="none" strike="noStrike" kern="1200" cap="none" spc="3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3600" b="0" i="0" u="none" strike="noStrike" kern="1200" cap="none" spc="-3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I</a:t>
            </a:r>
            <a:r>
              <a:rPr lang="en-US" altLang="zh-CN" sz="3600" b="0" i="0" u="none" strike="noStrike" kern="1200" cap="none" spc="-3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T</a:t>
            </a: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S</a:t>
            </a:r>
            <a:r>
              <a:rPr lang="en-US" altLang="zh-CN" sz="3600" b="0" i="0" u="none" strike="noStrike" kern="1200" cap="none" spc="6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3600" b="0" i="0" u="none" strike="noStrike" kern="1200" cap="none" spc="-29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V</a:t>
            </a:r>
            <a:r>
              <a:rPr lang="en-US" altLang="zh-CN" sz="3600" b="0" i="0" u="none" strike="noStrike" kern="1200" cap="none" spc="-3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A</a:t>
            </a:r>
            <a:r>
              <a:rPr lang="en-US" altLang="zh-CN" sz="3600" b="0" i="0" u="none" strike="noStrike" kern="1200" cap="none" spc="2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LU</a:t>
            </a: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E</a:t>
            </a:r>
            <a:r>
              <a:rPr lang="en-US" altLang="zh-CN" sz="3600" b="0" i="0" u="none" strike="noStrike" kern="1200" cap="none" spc="-6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3600" b="0" i="0" u="none" strike="noStrike" kern="1200" cap="none" spc="-1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P</a:t>
            </a:r>
            <a:r>
              <a:rPr lang="en-US" altLang="zh-CN" sz="3600" b="0" i="0" u="none" strike="noStrike" kern="1200" cap="none" spc="-3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R</a:t>
            </a:r>
            <a:r>
              <a:rPr lang="en-US" altLang="zh-CN" sz="360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O</a:t>
            </a:r>
            <a:r>
              <a:rPr lang="en-US" altLang="zh-CN" sz="3600" b="0" i="0" u="none" strike="noStrike" kern="1200" cap="none" spc="-1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P</a:t>
            </a:r>
            <a:r>
              <a:rPr lang="en-US" altLang="zh-CN" sz="360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O</a:t>
            </a:r>
            <a:r>
              <a:rPr lang="en-US" altLang="zh-CN" sz="3600" b="0" i="0" u="none" strike="noStrike" kern="1200" cap="none" spc="2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S</a:t>
            </a:r>
            <a:r>
              <a:rPr lang="en-US" altLang="zh-CN" sz="3600" b="0" i="0" u="none" strike="noStrike" kern="1200" cap="none" spc="-3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I</a:t>
            </a:r>
            <a:r>
              <a:rPr lang="en-US" altLang="zh-CN" sz="3600" b="0" i="0" u="none" strike="noStrike" kern="1200" cap="none" spc="-3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T</a:t>
            </a:r>
            <a:r>
              <a:rPr lang="en-US" altLang="zh-CN" sz="3600" b="0" i="0" u="none" strike="noStrike" kern="1200" cap="none" spc="-3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I</a:t>
            </a:r>
            <a:r>
              <a:rPr lang="en-US" altLang="zh-CN" sz="360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O</a:t>
            </a: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N</a:t>
            </a:r>
            <a:br>
              <a:rPr lang="zh-CN" altLang="en-US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</a:br>
            <a:br>
              <a:rPr lang="zh-CN" altLang="en-US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</a:br>
            <a:br>
              <a:rPr lang="zh-CN" altLang="en-US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</a:br>
            <a:br>
              <a:rPr lang="zh-CN" altLang="en-US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</a:br>
            <a:r>
              <a:rPr lang="en-US" altLang="zh-CN" sz="24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                        Conditional </a:t>
            </a:r>
            <a:r>
              <a:rPr lang="en-US" altLang="zh-CN" sz="24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Formating</a:t>
            </a:r>
            <a:r>
              <a:rPr lang="en-US" altLang="zh-CN" sz="24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 </a:t>
            </a:r>
            <a:br>
              <a:rPr lang="zh-CN" altLang="en-US" sz="24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</a:br>
            <a:br>
              <a:rPr lang="zh-CN" altLang="en-US" sz="24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</a:br>
            <a:r>
              <a:rPr lang="en-US" altLang="zh-CN" sz="24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                        Filtering</a:t>
            </a:r>
            <a:br>
              <a:rPr lang="zh-CN" altLang="en-US" sz="24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</a:br>
            <a:br>
              <a:rPr lang="zh-CN" altLang="en-US" sz="24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</a:br>
            <a:r>
              <a:rPr lang="en-US" altLang="zh-CN" sz="24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                        Pivotal table</a:t>
            </a:r>
            <a:br>
              <a:rPr lang="zh-CN" altLang="en-US" sz="24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</a:br>
            <a:br>
              <a:rPr lang="zh-CN" altLang="en-US" sz="24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</a:br>
            <a:r>
              <a:rPr lang="en-US" altLang="zh-CN" sz="24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                        Graph – Data Visualization </a:t>
            </a:r>
            <a:br>
              <a:rPr lang="zh-CN" altLang="en-US" sz="24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</a:br>
            <a:r>
              <a:rPr lang="en-US" altLang="zh-CN" sz="24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                                                              </a:t>
            </a:r>
            <a:br>
              <a:rPr lang="zh-CN" altLang="en-US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</a:b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                    </a:t>
            </a:r>
            <a:br>
              <a:rPr lang="zh-CN" altLang="en-US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</a:br>
            <a:br>
              <a:rPr lang="zh-CN" altLang="en-US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</a:br>
            <a:br>
              <a:rPr lang="zh-CN" altLang="en-US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</a:br>
            <a:br>
              <a:rPr lang="zh-CN" altLang="en-US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</a:br>
            <a:endParaRPr lang="zh-CN" altLang="en-US" sz="3600" b="0" i="0" u="none" strike="noStrike" kern="1200" cap="none" spc="0" baseline="0">
              <a:solidFill>
                <a:schemeClr val="bg2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  <p:sp>
        <p:nvSpPr>
          <p:cNvPr id="83" name="文本框"/>
          <p:cNvSpPr>
            <a:spLocks noGrp="1"/>
          </p:cNvSpPr>
          <p:nvPr>
            <p:ph type="sldNum"/>
          </p:nvPr>
        </p:nvSpPr>
        <p:spPr>
          <a:xfrm rot="0">
            <a:off x="10972800" y="6477005"/>
            <a:ext cx="1016000" cy="19171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ct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2800" b="0" i="0" u="none" strike="noStrike" kern="1200" cap="none" spc="10" baseline="0">
                <a:solidFill>
                  <a:schemeClr val="bg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7</a:t>
            </a:fld>
            <a:endParaRPr lang="zh-CN" altLang="en-US" sz="2800" b="0" i="0" u="none" strike="noStrike" kern="1200" cap="none" spc="10" baseline="0">
              <a:solidFill>
                <a:schemeClr val="bg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15986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文本框"/>
          <p:cNvSpPr>
            <a:spLocks noGrp="1"/>
          </p:cNvSpPr>
          <p:nvPr>
            <p:ph type="title"/>
          </p:nvPr>
        </p:nvSpPr>
        <p:spPr>
          <a:xfrm rot="0">
            <a:off x="381000" y="228600"/>
            <a:ext cx="11582401" cy="84124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Dataset Description</a:t>
            </a:r>
            <a:endParaRPr lang="zh-CN" altLang="en-US" sz="3600" b="0" i="0" u="none" strike="noStrike" kern="1200" cap="none" spc="0" baseline="0">
              <a:solidFill>
                <a:schemeClr val="bg2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  <p:sp>
        <p:nvSpPr>
          <p:cNvPr id="85" name="矩形"/>
          <p:cNvSpPr>
            <a:spLocks/>
          </p:cNvSpPr>
          <p:nvPr/>
        </p:nvSpPr>
        <p:spPr>
          <a:xfrm rot="0">
            <a:off x="990600" y="1905000"/>
            <a:ext cx="8915400" cy="483209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  From 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Kaggle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26 features in employee data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9 features used in excel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ID         -  Numeric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Name                     - Text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type       - Text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Gender                   - Male / Female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rating    - Numeric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Business Unit        - Text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4328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"/>
          <p:cNvSpPr>
            <a:spLocks/>
          </p:cNvSpPr>
          <p:nvPr/>
        </p:nvSpPr>
        <p:spPr>
          <a:xfrm rot="0">
            <a:off x="752476" y="6486049"/>
            <a:ext cx="1773555" cy="1667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7" name="曲线"/>
          <p:cNvSpPr>
            <a:spLocks/>
          </p:cNvSpPr>
          <p:nvPr/>
        </p:nvSpPr>
        <p:spPr>
          <a:xfrm rot="0">
            <a:off x="9353551" y="53625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88" name="曲线"/>
          <p:cNvSpPr>
            <a:spLocks/>
          </p:cNvSpPr>
          <p:nvPr/>
        </p:nvSpPr>
        <p:spPr>
          <a:xfrm rot="0">
            <a:off x="6696076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89" name="曲线"/>
          <p:cNvSpPr>
            <a:spLocks/>
          </p:cNvSpPr>
          <p:nvPr/>
        </p:nvSpPr>
        <p:spPr>
          <a:xfrm rot="0">
            <a:off x="9353566" y="5895998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9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88" y="3381380"/>
            <a:ext cx="2466975" cy="34194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91" name="文本框"/>
          <p:cNvSpPr>
            <a:spLocks noGrp="1"/>
          </p:cNvSpPr>
          <p:nvPr>
            <p:ph type="title"/>
          </p:nvPr>
        </p:nvSpPr>
        <p:spPr>
          <a:xfrm rot="0">
            <a:off x="685800" y="304800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1200" cap="none" spc="1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THE</a:t>
            </a:r>
            <a:r>
              <a:rPr lang="en-US" altLang="zh-CN" sz="4250" b="0" i="0" u="none" strike="noStrike" kern="1200" cap="none" spc="2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4250" b="0" i="0" u="none" strike="noStrike" kern="1200" cap="none" spc="2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"</a:t>
            </a:r>
            <a:r>
              <a:rPr lang="en-US" altLang="zh-CN" sz="425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WOW</a:t>
            </a:r>
            <a:r>
              <a:rPr lang="en-US" altLang="zh-CN" sz="425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"</a:t>
            </a:r>
            <a:r>
              <a:rPr lang="en-US" altLang="zh-CN" sz="4250" b="0" i="0" u="none" strike="noStrike" kern="1200" cap="none" spc="8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425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IN</a:t>
            </a:r>
            <a:r>
              <a:rPr lang="en-US" altLang="zh-CN" sz="4250" b="0" i="0" u="none" strike="noStrike" kern="1200" cap="none" spc="-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4250" b="0" i="0" u="none" strike="noStrike" kern="1200" cap="none" spc="1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OUR</a:t>
            </a:r>
            <a:r>
              <a:rPr lang="en-US" altLang="zh-CN" sz="4250" b="0" i="0" u="none" strike="noStrike" kern="1200" cap="none" spc="-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4250" b="0" i="0" u="none" strike="noStrike" kern="1200" cap="none" spc="2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SOLUTION</a:t>
            </a:r>
            <a:endParaRPr lang="zh-CN" altLang="en-US" sz="4250" b="0" i="0" u="none" strike="noStrike" kern="1200" cap="none" spc="0" baseline="0">
              <a:solidFill>
                <a:schemeClr val="bg2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  <p:sp>
        <p:nvSpPr>
          <p:cNvPr id="92" name="矩形"/>
          <p:cNvSpPr>
            <a:spLocks/>
          </p:cNvSpPr>
          <p:nvPr/>
        </p:nvSpPr>
        <p:spPr>
          <a:xfrm rot="0">
            <a:off x="11277219" y="6473336"/>
            <a:ext cx="228600" cy="1763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3" name="矩形"/>
          <p:cNvSpPr>
            <a:spLocks/>
          </p:cNvSpPr>
          <p:nvPr/>
        </p:nvSpPr>
        <p:spPr>
          <a:xfrm rot="0">
            <a:off x="2743200" y="2354727"/>
            <a:ext cx="8534019" cy="95410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94" name="矩形"/>
          <p:cNvSpPr>
            <a:spLocks/>
          </p:cNvSpPr>
          <p:nvPr/>
        </p:nvSpPr>
        <p:spPr>
          <a:xfrm rot="0">
            <a:off x="3276600" y="3810000"/>
            <a:ext cx="7144520" cy="5232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Analysis Employee Rating Using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Pivote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Table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11479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29">
  <a:themeElements>
    <a:clrScheme name="TF10001029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TF10001029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TF10001029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292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53</cp:revision>
  <dcterms:created xsi:type="dcterms:W3CDTF">2024-03-29T15:07:22Z</dcterms:created>
  <dcterms:modified xsi:type="dcterms:W3CDTF">2024-10-23T10:54:32Z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