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13"/>
  </p:notesMasterIdLst>
  <p:sldIdLst>
    <p:sldId id="256" r:id="rId3"/>
    <p:sldId id="258" r:id="rId4"/>
    <p:sldId id="261" r:id="rId5"/>
    <p:sldId id="260" r:id="rId6"/>
    <p:sldId id="262" r:id="rId7"/>
    <p:sldId id="259" r:id="rId8"/>
    <p:sldId id="257" r:id="rId9"/>
    <p:sldId id="265" r:id="rId10"/>
    <p:sldId id="264" r:id="rId11"/>
    <p:sldId id="266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8" autoAdjust="0"/>
    <p:restoredTop sz="78571" autoAdjust="0"/>
  </p:normalViewPr>
  <p:slideViewPr>
    <p:cSldViewPr>
      <p:cViewPr varScale="1">
        <p:scale>
          <a:sx n="90" d="100"/>
          <a:sy n="90" d="100"/>
        </p:scale>
        <p:origin x="28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제주도에 </a:t>
            </a:r>
            <a:r>
              <a:rPr lang="en-US" altLang="ko-KR" dirty="0"/>
              <a:t>‘</a:t>
            </a:r>
            <a:r>
              <a:rPr lang="ko-KR" altLang="en-US" dirty="0"/>
              <a:t>범죄도시</a:t>
            </a:r>
            <a:r>
              <a:rPr lang="en-US" altLang="ko-KR" dirty="0"/>
              <a:t>’</a:t>
            </a:r>
            <a:r>
              <a:rPr lang="ko-KR" altLang="en-US" dirty="0"/>
              <a:t>라는 별명까지 생길 정도로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만명당 </a:t>
            </a:r>
            <a:r>
              <a:rPr lang="ko-KR" altLang="en-US" dirty="0" err="1"/>
              <a:t>범죄율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제주시에 비교적으로 거주주민들이 많지만 서귀포시에 </a:t>
            </a:r>
            <a:r>
              <a:rPr lang="en-US" altLang="ko-KR" dirty="0"/>
              <a:t>CCTV</a:t>
            </a:r>
            <a:r>
              <a:rPr lang="ko-KR" altLang="en-US" dirty="0"/>
              <a:t>가 많은 것으로 보아 관광 등의 이유로 인구 유동이 서귀포로 많이 쏠리는 것을 예측하였습니다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관광</a:t>
            </a:r>
            <a:r>
              <a:rPr lang="en-US" altLang="ko-KR" dirty="0"/>
              <a:t>/ </a:t>
            </a:r>
            <a:r>
              <a:rPr lang="ko-KR" altLang="en-US" dirty="0"/>
              <a:t>자연과 교통의 원활함에  더  집중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 제주시와 서귀포시 인구분포에 따른 방범용 비율이 </a:t>
            </a:r>
            <a:r>
              <a:rPr lang="ko-KR" altLang="en-US" dirty="0" err="1"/>
              <a:t>어떤지</a:t>
            </a:r>
            <a:r>
              <a:rPr lang="en-US" altLang="ko-KR" dirty="0"/>
              <a:t> </a:t>
            </a:r>
            <a:r>
              <a:rPr lang="ko-KR" altLang="en-US" dirty="0"/>
              <a:t>자료가 필요하다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64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치안이 무너지면 제주 관광은 영향을 받을 수밖에 없습니다</a:t>
            </a:r>
            <a:r>
              <a:rPr lang="en-US" altLang="ko-KR" dirty="0"/>
              <a:t>. </a:t>
            </a:r>
            <a:r>
              <a:rPr lang="ko-KR" altLang="en-US" dirty="0"/>
              <a:t>제주 경제도 흔들릴 수밖에 없습니다</a:t>
            </a:r>
            <a:r>
              <a:rPr lang="en-US" altLang="ko-KR" dirty="0"/>
              <a:t>. 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지금은 관광 정책을 만들어 감소한 관광객을 늘리겠다는 생각도 중요하지만</a:t>
            </a:r>
            <a:r>
              <a:rPr lang="en-US" altLang="ko-KR" dirty="0"/>
              <a:t>, </a:t>
            </a:r>
            <a:r>
              <a:rPr lang="ko-KR" altLang="en-US" dirty="0"/>
              <a:t>무엇보다 치안이 우선 해결돼야 할 것입니다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8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764704"/>
            <a:ext cx="8710736" cy="2127250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제주도 공공 </a:t>
            </a:r>
            <a:r>
              <a:rPr lang="en-US" altLang="ko-KR" dirty="0">
                <a:latin typeface="+mn-ea"/>
                <a:ea typeface="+mn-ea"/>
              </a:rPr>
              <a:t>CCTV </a:t>
            </a:r>
            <a:r>
              <a:rPr lang="ko-KR" altLang="en-US" dirty="0">
                <a:latin typeface="+mn-ea"/>
                <a:ea typeface="+mn-ea"/>
              </a:rPr>
              <a:t>현황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>2018</a:t>
            </a:r>
            <a:r>
              <a:rPr lang="ko-KR" altLang="en-US" sz="2000" dirty="0">
                <a:latin typeface="+mn-ea"/>
                <a:ea typeface="+mn-ea"/>
              </a:rPr>
              <a:t>년도 기준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7440" y="3284984"/>
            <a:ext cx="6400800" cy="2209800"/>
          </a:xfrm>
        </p:spPr>
        <p:txBody>
          <a:bodyPr/>
          <a:lstStyle/>
          <a:p>
            <a:pPr algn="r"/>
            <a:r>
              <a:rPr lang="ko-KR" altLang="en-US" dirty="0" err="1">
                <a:latin typeface="+mn-ea"/>
              </a:rPr>
              <a:t>장하림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7F7D3-BDDA-4DCD-A45E-DAA51CD4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04. </a:t>
            </a:r>
            <a:r>
              <a:rPr lang="ko-KR" altLang="en-US" dirty="0">
                <a:latin typeface="+mn-ea"/>
                <a:ea typeface="+mn-ea"/>
              </a:rPr>
              <a:t>참고 자료 및 도구문헌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4F521-BA04-449E-8596-FA84A30968E6}"/>
              </a:ext>
            </a:extLst>
          </p:cNvPr>
          <p:cNvSpPr txBox="1"/>
          <p:nvPr/>
        </p:nvSpPr>
        <p:spPr>
          <a:xfrm>
            <a:off x="395536" y="1556792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공공포털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/>
              <a:t>https://www.data.go.kr/</a:t>
            </a:r>
          </a:p>
          <a:p>
            <a:r>
              <a:rPr lang="en-US" altLang="ko-KR" sz="1400" dirty="0">
                <a:latin typeface="+mn-ea"/>
              </a:rPr>
              <a:t>– </a:t>
            </a:r>
            <a:r>
              <a:rPr lang="en-US" altLang="ko-KR" sz="1400" dirty="0"/>
              <a:t>‘</a:t>
            </a:r>
            <a:r>
              <a:rPr lang="ko-KR" altLang="en-US" sz="1400" dirty="0"/>
              <a:t>제주특별자치도</a:t>
            </a:r>
            <a:r>
              <a:rPr lang="en-US" altLang="ko-KR" sz="1400" dirty="0"/>
              <a:t>_</a:t>
            </a:r>
            <a:r>
              <a:rPr lang="ko-KR" altLang="en-US" sz="1400" dirty="0"/>
              <a:t>서귀포시</a:t>
            </a:r>
            <a:r>
              <a:rPr lang="en-US" altLang="ko-KR" sz="1400" dirty="0"/>
              <a:t>_CCTV_20180731’</a:t>
            </a:r>
          </a:p>
          <a:p>
            <a:r>
              <a:rPr lang="en-US" altLang="ko-KR" sz="1400" dirty="0">
                <a:latin typeface="+mn-ea"/>
              </a:rPr>
              <a:t>–</a:t>
            </a:r>
            <a:r>
              <a:rPr lang="en-US" altLang="ko-KR" sz="1400" dirty="0"/>
              <a:t> ‘</a:t>
            </a:r>
            <a:r>
              <a:rPr lang="ko-KR" altLang="en-US" sz="1400" dirty="0"/>
              <a:t>제주특별자치도</a:t>
            </a:r>
            <a:r>
              <a:rPr lang="en-US" altLang="ko-KR" sz="1400" dirty="0"/>
              <a:t>_</a:t>
            </a:r>
            <a:r>
              <a:rPr lang="ko-KR" altLang="en-US" sz="1400" dirty="0"/>
              <a:t>제주시</a:t>
            </a:r>
            <a:r>
              <a:rPr lang="en-US" altLang="ko-KR" sz="1400" dirty="0"/>
              <a:t>_CCTV_20180430 ’ </a:t>
            </a:r>
          </a:p>
          <a:p>
            <a:r>
              <a:rPr lang="en-US" altLang="ko-KR" sz="1400" dirty="0">
                <a:latin typeface="+mn-ea"/>
              </a:rPr>
              <a:t>– </a:t>
            </a:r>
            <a:r>
              <a:rPr lang="en-US" altLang="ko-KR" sz="1400" dirty="0"/>
              <a:t>‘</a:t>
            </a:r>
            <a:r>
              <a:rPr lang="ko-KR" altLang="en-US" sz="1400" dirty="0"/>
              <a:t>제주특별자치도</a:t>
            </a:r>
            <a:r>
              <a:rPr lang="en-US" altLang="ko-KR" sz="1400" dirty="0"/>
              <a:t>_</a:t>
            </a:r>
            <a:r>
              <a:rPr lang="ko-KR" altLang="en-US" sz="1400" dirty="0"/>
              <a:t>내국인관광객현황</a:t>
            </a:r>
            <a:r>
              <a:rPr lang="en-US" altLang="ko-KR" sz="1400" dirty="0"/>
              <a:t>_20181231’</a:t>
            </a:r>
          </a:p>
          <a:p>
            <a:r>
              <a:rPr lang="en-US" altLang="ko-KR" sz="1400" dirty="0">
                <a:latin typeface="+mn-ea"/>
              </a:rPr>
              <a:t>– </a:t>
            </a:r>
            <a:r>
              <a:rPr lang="en-US" altLang="ko-KR" sz="1400" dirty="0"/>
              <a:t>‘</a:t>
            </a:r>
            <a:r>
              <a:rPr lang="ko-KR" altLang="en-US" sz="1400" dirty="0"/>
              <a:t>제주특별자치도</a:t>
            </a:r>
            <a:r>
              <a:rPr lang="en-US" altLang="ko-KR" sz="1400" dirty="0"/>
              <a:t>_</a:t>
            </a:r>
            <a:r>
              <a:rPr lang="ko-KR" altLang="en-US" sz="1400" dirty="0"/>
              <a:t>외국인관광객현황</a:t>
            </a:r>
            <a:r>
              <a:rPr lang="en-US" altLang="ko-KR" sz="1400" dirty="0"/>
              <a:t>_20181231’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행정안전부 </a:t>
            </a:r>
            <a:r>
              <a:rPr lang="en-US" altLang="ko-KR" sz="1400" dirty="0"/>
              <a:t>https://www.mois.go.kr</a:t>
            </a:r>
          </a:p>
          <a:p>
            <a:r>
              <a:rPr lang="en-US" altLang="ko-KR" sz="1400" dirty="0">
                <a:latin typeface="+mn-ea"/>
              </a:rPr>
              <a:t>– </a:t>
            </a:r>
            <a:r>
              <a:rPr lang="en-US" altLang="ko-KR" sz="1400" dirty="0"/>
              <a:t>‘181212 (</a:t>
            </a:r>
            <a:r>
              <a:rPr lang="ko-KR" altLang="en-US" sz="1400" dirty="0"/>
              <a:t>예방안전과</a:t>
            </a:r>
            <a:r>
              <a:rPr lang="en-US" altLang="ko-KR" sz="1400" dirty="0"/>
              <a:t>) </a:t>
            </a:r>
            <a:r>
              <a:rPr lang="ko-KR" altLang="en-US" sz="1400" dirty="0"/>
              <a:t>행정안전부</a:t>
            </a:r>
            <a:r>
              <a:rPr lang="en-US" altLang="ko-KR" sz="1400" dirty="0"/>
              <a:t>. 2018</a:t>
            </a:r>
            <a:r>
              <a:rPr lang="ko-KR" altLang="en-US" sz="1400" dirty="0"/>
              <a:t>년 전국 지역안전지수 공개</a:t>
            </a:r>
            <a:r>
              <a:rPr lang="en-US" altLang="ko-KR" sz="1400" dirty="0"/>
              <a:t>(</a:t>
            </a:r>
            <a:r>
              <a:rPr lang="ko-KR" altLang="en-US" sz="1400" dirty="0"/>
              <a:t>외부</a:t>
            </a:r>
            <a:r>
              <a:rPr lang="en-US" altLang="ko-KR" sz="1400" dirty="0"/>
              <a:t>)’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치안안전연구소 </a:t>
            </a:r>
            <a:r>
              <a:rPr lang="en-US" altLang="ko-KR" sz="1400" dirty="0"/>
              <a:t>https://knpo.police.ac.kr/</a:t>
            </a:r>
          </a:p>
          <a:p>
            <a:r>
              <a:rPr lang="en-US" altLang="ko-KR" sz="1400" dirty="0">
                <a:latin typeface="+mn-ea"/>
              </a:rPr>
              <a:t>– </a:t>
            </a:r>
            <a:r>
              <a:rPr lang="en-US" altLang="ko-KR" sz="1400" dirty="0"/>
              <a:t>‘</a:t>
            </a:r>
            <a:r>
              <a:rPr lang="ko-KR" altLang="en-US" sz="1400" dirty="0"/>
              <a:t>방범용 </a:t>
            </a:r>
            <a:r>
              <a:rPr lang="en-US" altLang="ko-KR" sz="1400" dirty="0"/>
              <a:t>CCTV</a:t>
            </a:r>
            <a:r>
              <a:rPr lang="ko-KR" altLang="en-US" sz="1400" dirty="0"/>
              <a:t>의 효과성 분석</a:t>
            </a:r>
            <a:r>
              <a:rPr lang="en-US" altLang="ko-KR" sz="1400" dirty="0"/>
              <a:t>’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뉴스제주</a:t>
            </a:r>
            <a:r>
              <a:rPr lang="en-US" altLang="ko-KR" sz="1400" dirty="0"/>
              <a:t> https://www.newsjeju.net › news › </a:t>
            </a:r>
            <a:r>
              <a:rPr lang="en-US" altLang="ko-KR" sz="1400" dirty="0" err="1"/>
              <a:t>articleView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아시아경제 </a:t>
            </a:r>
            <a:r>
              <a:rPr lang="en-US" altLang="ko-KR" sz="1400" dirty="0"/>
              <a:t>https://www.yna.co.kr › view › AKR20181007022900004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뉴시스</a:t>
            </a:r>
            <a:r>
              <a:rPr lang="ko-KR" altLang="en-US" sz="1400" dirty="0"/>
              <a:t> </a:t>
            </a:r>
            <a:r>
              <a:rPr lang="en-US" altLang="ko-KR" sz="1400" dirty="0"/>
              <a:t>https://www.msn.com/ko-kr/news/</a:t>
            </a:r>
          </a:p>
          <a:p>
            <a:r>
              <a:rPr lang="en-US" altLang="ko-KR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파이낸셜뉴스</a:t>
            </a:r>
            <a:r>
              <a:rPr lang="ko-KR" altLang="en-US" sz="1400" dirty="0"/>
              <a:t> </a:t>
            </a:r>
            <a:r>
              <a:rPr lang="en-US" altLang="ko-KR" sz="1400" dirty="0"/>
              <a:t>http://www.fnnews.com/</a:t>
            </a:r>
          </a:p>
          <a:p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437B43-470F-4C1D-8CC4-12AE7F79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440362"/>
            <a:ext cx="3248073" cy="113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01. </a:t>
            </a:r>
            <a:r>
              <a:rPr lang="ko-KR" altLang="en-US" dirty="0">
                <a:latin typeface="+mn-ea"/>
              </a:rPr>
              <a:t>문제 정의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02. </a:t>
            </a:r>
            <a:r>
              <a:rPr lang="ko-KR" altLang="en-US" dirty="0">
                <a:latin typeface="+mn-ea"/>
              </a:rPr>
              <a:t>분석 과정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03. </a:t>
            </a:r>
            <a:r>
              <a:rPr lang="ko-KR" altLang="en-US" dirty="0">
                <a:latin typeface="+mn-ea"/>
              </a:rPr>
              <a:t>분석 결과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04. </a:t>
            </a:r>
            <a:r>
              <a:rPr lang="ko-KR" altLang="en-US" dirty="0">
                <a:latin typeface="+mn-ea"/>
              </a:rPr>
              <a:t>참고 자료 및 도구문헌</a:t>
            </a:r>
            <a:endParaRPr lang="en-US" altLang="ko-KR" dirty="0">
              <a:latin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  <a:ea typeface="+mn-ea"/>
              </a:rPr>
              <a:t>1. </a:t>
            </a:r>
            <a:r>
              <a:rPr lang="ko-KR" altLang="en-US" dirty="0">
                <a:latin typeface="+mn-lt"/>
                <a:ea typeface="+mn-ea"/>
              </a:rPr>
              <a:t>문제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</a:rPr>
              <a:t>제주도가 </a:t>
            </a:r>
            <a:r>
              <a:rPr lang="ko-KR" altLang="en-US" b="1" dirty="0" err="1">
                <a:latin typeface="+mn-ea"/>
              </a:rPr>
              <a:t>범죄율이</a:t>
            </a:r>
            <a:r>
              <a:rPr lang="ko-KR" altLang="en-US" b="1" dirty="0">
                <a:latin typeface="+mn-ea"/>
              </a:rPr>
              <a:t> 가장 높다는 것은 사실일까</a:t>
            </a:r>
            <a:r>
              <a:rPr lang="en-US" altLang="ko-KR" b="1" dirty="0">
                <a:latin typeface="+mn-ea"/>
              </a:rPr>
              <a:t>?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6" y="2733984"/>
            <a:ext cx="4220052" cy="1290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8" y="4642328"/>
            <a:ext cx="4652100" cy="1144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786895" y="250541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/>
              <a:t>뉴스제주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6610" y="4426884"/>
            <a:ext cx="1071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/>
              <a:t>아시아경제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9195" y="3028809"/>
            <a:ext cx="3448292" cy="2796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한국의 대표적인 관광지이지만 여러 해 지속적인 </a:t>
            </a:r>
            <a:r>
              <a:rPr lang="ko-KR" altLang="en-US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범죄율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위인 제주도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</a:p>
          <a:p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이에 따른 그 이유와 대책이 요구된다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범죄를 예방하기 위한 대책 중 하나인 </a:t>
            </a:r>
            <a:r>
              <a:rPr lang="en-US" altLang="ko-KR" sz="15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CCTV</a:t>
            </a:r>
            <a:r>
              <a:rPr lang="ko-KR" altLang="en-US" sz="15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의</a:t>
            </a:r>
            <a:r>
              <a:rPr lang="en-US" altLang="ko-KR" sz="15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5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현황은 어떤지 자세히 알아보자</a:t>
            </a:r>
            <a:r>
              <a:rPr lang="en-US" altLang="ko-KR" sz="15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731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>
          <a:xfrm>
            <a:off x="467544" y="404663"/>
            <a:ext cx="8219256" cy="1012975"/>
          </a:xfrm>
        </p:spPr>
        <p:txBody>
          <a:bodyPr/>
          <a:lstStyle/>
          <a:p>
            <a:r>
              <a:rPr lang="en-US" altLang="ko-KR" sz="2400" dirty="0">
                <a:latin typeface="+mn-ea"/>
                <a:ea typeface="+mn-ea"/>
              </a:rPr>
              <a:t>Step 1. </a:t>
            </a:r>
            <a:r>
              <a:rPr lang="ko-KR" altLang="en-US" sz="2400" dirty="0">
                <a:latin typeface="+mn-ea"/>
                <a:ea typeface="+mn-ea"/>
              </a:rPr>
              <a:t>제주도 인구분포 파악</a:t>
            </a:r>
            <a:r>
              <a:rPr lang="en-US" altLang="ko-KR" sz="2400" dirty="0">
                <a:latin typeface="+mn-ea"/>
                <a:ea typeface="+mn-ea"/>
              </a:rPr>
              <a:t> </a:t>
            </a:r>
            <a:br>
              <a:rPr lang="en-US" altLang="ko-KR" sz="3300" dirty="0">
                <a:latin typeface="+mn-ea"/>
                <a:ea typeface="+mn-ea"/>
              </a:rPr>
            </a:br>
            <a:r>
              <a:rPr lang="en-US" altLang="ko-KR" sz="3300" dirty="0">
                <a:latin typeface="+mn-ea"/>
                <a:ea typeface="+mn-ea"/>
              </a:rPr>
              <a:t>2018</a:t>
            </a:r>
            <a:r>
              <a:rPr lang="ko-KR" altLang="en-US" sz="3300" dirty="0">
                <a:latin typeface="+mn-ea"/>
                <a:ea typeface="+mn-ea"/>
              </a:rPr>
              <a:t>년도</a:t>
            </a:r>
            <a:r>
              <a:rPr lang="en-US" altLang="ko-KR" sz="3300" dirty="0">
                <a:latin typeface="+mn-ea"/>
                <a:ea typeface="+mn-ea"/>
              </a:rPr>
              <a:t> </a:t>
            </a:r>
            <a:r>
              <a:rPr lang="ko-KR" altLang="en-US" sz="3300" dirty="0">
                <a:latin typeface="+mn-ea"/>
                <a:ea typeface="+mn-ea"/>
              </a:rPr>
              <a:t>제주시 </a:t>
            </a:r>
            <a:r>
              <a:rPr lang="en-US" altLang="ko-KR" sz="3300" dirty="0">
                <a:latin typeface="+mn-ea"/>
                <a:ea typeface="+mn-ea"/>
              </a:rPr>
              <a:t>&amp; </a:t>
            </a:r>
            <a:r>
              <a:rPr lang="ko-KR" altLang="en-US" sz="3300" dirty="0">
                <a:latin typeface="+mn-ea"/>
                <a:ea typeface="+mn-ea"/>
              </a:rPr>
              <a:t>서귀포시 인구분포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43418" y="1680229"/>
            <a:ext cx="3970372" cy="4590438"/>
          </a:xfr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2018</a:t>
            </a:r>
            <a:r>
              <a:rPr lang="ko-KR" altLang="en-US" sz="2000" b="1" dirty="0">
                <a:latin typeface="+mn-ea"/>
              </a:rPr>
              <a:t>년도 제주도 총 거주 인구 약 </a:t>
            </a:r>
            <a:r>
              <a:rPr lang="en-US" altLang="ko-KR" sz="2000" b="1" dirty="0">
                <a:latin typeface="+mn-ea"/>
              </a:rPr>
              <a:t>69</a:t>
            </a:r>
            <a:r>
              <a:rPr lang="ko-KR" altLang="en-US" sz="2000" b="1" dirty="0">
                <a:latin typeface="+mn-ea"/>
              </a:rPr>
              <a:t>만명</a:t>
            </a:r>
            <a:r>
              <a:rPr lang="en-US" altLang="ko-KR" sz="2000" b="1" dirty="0">
                <a:latin typeface="+mn-ea"/>
              </a:rPr>
              <a:t>(692,032) </a:t>
            </a:r>
          </a:p>
          <a:p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 -  </a:t>
            </a:r>
            <a:r>
              <a:rPr lang="ko-KR" altLang="en-US" sz="1400" dirty="0">
                <a:latin typeface="+mn-ea"/>
              </a:rPr>
              <a:t>제주시 인구수는 약 </a:t>
            </a:r>
            <a:r>
              <a:rPr lang="en-US" altLang="ko-KR" sz="1400" dirty="0">
                <a:latin typeface="+mn-ea"/>
              </a:rPr>
              <a:t>50</a:t>
            </a:r>
            <a:r>
              <a:rPr lang="ko-KR" altLang="en-US" sz="1400" dirty="0" err="1">
                <a:latin typeface="+mn-ea"/>
              </a:rPr>
              <a:t>만명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(501,791) </a:t>
            </a: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  </a:t>
            </a:r>
            <a:r>
              <a:rPr lang="ko-KR" altLang="en-US" sz="1400" dirty="0">
                <a:latin typeface="+mn-ea"/>
              </a:rPr>
              <a:t>서귀포시 인구수는 약 </a:t>
            </a:r>
            <a:r>
              <a:rPr lang="en-US" altLang="ko-KR" sz="1400" dirty="0">
                <a:latin typeface="+mn-ea"/>
              </a:rPr>
              <a:t>19</a:t>
            </a:r>
            <a:r>
              <a:rPr lang="ko-KR" altLang="en-US" sz="1400" dirty="0">
                <a:latin typeface="+mn-ea"/>
              </a:rPr>
              <a:t>만명</a:t>
            </a:r>
            <a:r>
              <a:rPr lang="en-US" altLang="ko-KR" sz="1400" dirty="0">
                <a:latin typeface="+mn-ea"/>
              </a:rPr>
              <a:t>(190,241)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    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주민등록 인구수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외국인 포함 거주주민</a:t>
            </a:r>
            <a:r>
              <a:rPr lang="en-US" altLang="ko-KR" sz="1200" dirty="0">
                <a:latin typeface="+mn-ea"/>
              </a:rPr>
              <a:t>), (</a:t>
            </a:r>
            <a:r>
              <a:rPr lang="ko-KR" altLang="en-US" sz="1200" dirty="0">
                <a:latin typeface="+mn-ea"/>
              </a:rPr>
              <a:t>제주특별자치도 제주지역통계보고서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2018</a:t>
            </a:r>
            <a:r>
              <a:rPr lang="ko-KR" altLang="en-US" sz="1800" b="1" dirty="0">
                <a:latin typeface="+mn-ea"/>
              </a:rPr>
              <a:t>년도 제주 관광객 월별 평균</a:t>
            </a: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endParaRPr lang="en-US" altLang="ko-KR" sz="1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내국인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외국인 관광객 약 </a:t>
            </a:r>
            <a:r>
              <a:rPr lang="en-US" altLang="ko-KR" sz="1400" dirty="0">
                <a:latin typeface="+mn-ea"/>
              </a:rPr>
              <a:t>200</a:t>
            </a:r>
            <a:r>
              <a:rPr lang="ko-KR" altLang="en-US" sz="1400" dirty="0" err="1">
                <a:latin typeface="+mn-ea"/>
              </a:rPr>
              <a:t>만명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(2,283,342)</a:t>
            </a: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ko-KR" altLang="en-US" sz="1050" dirty="0">
                <a:latin typeface="+mn-ea"/>
              </a:rPr>
              <a:t>              </a:t>
            </a:r>
            <a:r>
              <a:rPr lang="en-US" altLang="ko-KR" sz="1050" dirty="0">
                <a:latin typeface="+mn-ea"/>
              </a:rPr>
              <a:t>    </a:t>
            </a:r>
            <a:endParaRPr lang="ko-KR" altLang="en-US" sz="1050" dirty="0">
              <a:latin typeface="+mn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90" y="1772816"/>
            <a:ext cx="4830210" cy="4497851"/>
          </a:xfrm>
        </p:spPr>
      </p:pic>
      <p:sp>
        <p:nvSpPr>
          <p:cNvPr id="11" name="TextBox 10"/>
          <p:cNvSpPr txBox="1"/>
          <p:nvPr/>
        </p:nvSpPr>
        <p:spPr>
          <a:xfrm>
            <a:off x="6156176" y="5949280"/>
            <a:ext cx="28803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ea typeface="굴림" charset="-127"/>
              </a:rPr>
              <a:t>출처 </a:t>
            </a:r>
            <a:r>
              <a:rPr lang="en-US" altLang="ko-KR" sz="900" dirty="0">
                <a:ea typeface="굴림" charset="-127"/>
              </a:rPr>
              <a:t>: </a:t>
            </a:r>
            <a:r>
              <a:rPr lang="ko-KR" altLang="en-US" sz="900" dirty="0" err="1">
                <a:ea typeface="굴림" charset="-127"/>
              </a:rPr>
              <a:t>제주특별자치도제주지역통계보고서</a:t>
            </a:r>
            <a:r>
              <a:rPr lang="en-US" altLang="ko-KR" sz="900" dirty="0">
                <a:ea typeface="굴림" charset="-127"/>
              </a:rPr>
              <a:t>, </a:t>
            </a:r>
            <a:r>
              <a:rPr lang="ko-KR" altLang="en-US" sz="900" dirty="0">
                <a:ea typeface="굴림" charset="-127"/>
              </a:rPr>
              <a:t>공공포털</a:t>
            </a:r>
            <a:endParaRPr lang="ko-KR" altLang="en-US" sz="90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n-ea"/>
                <a:ea typeface="+mn-ea"/>
              </a:rPr>
              <a:t>2.</a:t>
            </a:r>
            <a:r>
              <a:rPr lang="ko-KR" altLang="en-US" sz="3600" dirty="0">
                <a:latin typeface="+mn-ea"/>
                <a:ea typeface="+mn-ea"/>
              </a:rPr>
              <a:t>분석과정</a:t>
            </a:r>
            <a:br>
              <a:rPr lang="en-US" altLang="ko-KR" sz="3600" dirty="0">
                <a:latin typeface="+mn-ea"/>
                <a:ea typeface="+mn-ea"/>
              </a:rPr>
            </a:br>
            <a:r>
              <a:rPr lang="en-US" altLang="ko-KR" sz="3600" dirty="0">
                <a:latin typeface="+mn-ea"/>
                <a:ea typeface="+mn-ea"/>
              </a:rPr>
              <a:t>   </a:t>
            </a:r>
            <a:r>
              <a:rPr lang="en-US" altLang="ko-KR" sz="2400" dirty="0">
                <a:latin typeface="+mn-ea"/>
                <a:ea typeface="+mn-ea"/>
              </a:rPr>
              <a:t>Step 2. </a:t>
            </a:r>
            <a:r>
              <a:rPr lang="ko-KR" altLang="en-US" sz="2400" dirty="0">
                <a:latin typeface="+mn-ea"/>
                <a:ea typeface="+mn-ea"/>
              </a:rPr>
              <a:t>제주도 범죄등급 파악</a:t>
            </a:r>
            <a:endParaRPr lang="en-US" altLang="ko-KR" sz="2400" dirty="0">
              <a:latin typeface="+mn-ea"/>
              <a:ea typeface="+mn-ea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013855"/>
              </p:ext>
            </p:extLst>
          </p:nvPr>
        </p:nvGraphicFramePr>
        <p:xfrm>
          <a:off x="1037166" y="2276872"/>
          <a:ext cx="7200801" cy="3584961"/>
        </p:xfrm>
        <a:graphic>
          <a:graphicData uri="http://schemas.openxmlformats.org/drawingml/2006/table">
            <a:tbl>
              <a:tblPr/>
              <a:tblGrid>
                <a:gridCol w="350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57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교통사고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자연재해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생활안전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감염병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강원도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충청북도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충청남도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전라북도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전라남도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경상북도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경상남도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제주특별자치도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8443" y="6027003"/>
            <a:ext cx="70207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atin typeface="+mn-ea"/>
                <a:cs typeface="Ebrima" panose="02000000000000000000" pitchFamily="2" charset="0"/>
              </a:rPr>
              <a:t>제주</a:t>
            </a:r>
            <a:r>
              <a:rPr lang="en-US" altLang="ko-KR" sz="1500" dirty="0">
                <a:latin typeface="+mn-ea"/>
                <a:cs typeface="Ebrima" panose="02000000000000000000" pitchFamily="2" charset="0"/>
              </a:rPr>
              <a:t>(</a:t>
            </a:r>
            <a:r>
              <a:rPr lang="ko-KR" altLang="en-US" sz="1500" dirty="0">
                <a:latin typeface="+mn-ea"/>
                <a:cs typeface="Ebrima" panose="02000000000000000000" pitchFamily="2" charset="0"/>
              </a:rPr>
              <a:t>생활안전</a:t>
            </a:r>
            <a:r>
              <a:rPr lang="en-US" altLang="ko-KR" sz="1500" dirty="0">
                <a:latin typeface="+mn-ea"/>
                <a:cs typeface="Ebrima" panose="02000000000000000000" pitchFamily="2" charset="0"/>
              </a:rPr>
              <a:t>, </a:t>
            </a:r>
            <a:r>
              <a:rPr lang="ko-KR" altLang="en-US" sz="1500" dirty="0">
                <a:latin typeface="+mn-ea"/>
                <a:cs typeface="Ebrima" panose="02000000000000000000" pitchFamily="2" charset="0"/>
              </a:rPr>
              <a:t>범죄</a:t>
            </a:r>
            <a:r>
              <a:rPr lang="en-US" altLang="ko-KR" sz="1500" dirty="0">
                <a:latin typeface="+mn-ea"/>
                <a:cs typeface="Ebrima" panose="02000000000000000000" pitchFamily="2" charset="0"/>
              </a:rPr>
              <a:t>)</a:t>
            </a:r>
            <a:r>
              <a:rPr lang="ko-KR" altLang="en-US" sz="1500" dirty="0">
                <a:latin typeface="+mn-ea"/>
                <a:cs typeface="Ebrima" panose="02000000000000000000" pitchFamily="2" charset="0"/>
              </a:rPr>
              <a:t>는 특정 분야에서 </a:t>
            </a:r>
            <a:r>
              <a:rPr lang="en-US" altLang="ko-KR" sz="1500" b="1" dirty="0">
                <a:latin typeface="+mn-ea"/>
                <a:cs typeface="Ebrima" panose="02000000000000000000" pitchFamily="2" charset="0"/>
              </a:rPr>
              <a:t>4</a:t>
            </a:r>
            <a:r>
              <a:rPr lang="ko-KR" altLang="en-US" sz="1500" b="1" dirty="0">
                <a:latin typeface="+mn-ea"/>
                <a:cs typeface="Ebrima" panose="02000000000000000000" pitchFamily="2" charset="0"/>
              </a:rPr>
              <a:t>년 연속 </a:t>
            </a:r>
            <a:r>
              <a:rPr lang="en-US" altLang="ko-KR" sz="1500" b="1" dirty="0">
                <a:latin typeface="+mn-ea"/>
                <a:cs typeface="Ebrima" panose="02000000000000000000" pitchFamily="2" charset="0"/>
              </a:rPr>
              <a:t>5</a:t>
            </a:r>
            <a:r>
              <a:rPr lang="ko-KR" altLang="en-US" sz="1500" b="1" dirty="0">
                <a:latin typeface="+mn-ea"/>
                <a:cs typeface="Ebrima" panose="02000000000000000000" pitchFamily="2" charset="0"/>
              </a:rPr>
              <a:t>등급</a:t>
            </a:r>
            <a:r>
              <a:rPr lang="ko-KR" altLang="en-US" sz="1500" dirty="0">
                <a:latin typeface="+mn-ea"/>
                <a:cs typeface="Ebrima" panose="02000000000000000000" pitchFamily="2" charset="0"/>
              </a:rPr>
              <a:t>에 그침</a:t>
            </a:r>
            <a:r>
              <a:rPr lang="en-US" altLang="ko-KR" sz="1500" dirty="0">
                <a:latin typeface="+mn-ea"/>
                <a:cs typeface="Ebrima" panose="02000000000000000000" pitchFamily="2" charset="0"/>
              </a:rPr>
              <a:t>. </a:t>
            </a:r>
            <a:endParaRPr lang="ko-KR" altLang="en-US" sz="1500" dirty="0">
              <a:latin typeface="+mn-ea"/>
              <a:cs typeface="Ebrima" panose="02000000000000000000" pitchFamily="2" charset="0"/>
            </a:endParaRPr>
          </a:p>
          <a:p>
            <a:r>
              <a:rPr lang="en-US" altLang="ko-KR" dirty="0"/>
              <a:t>                                                                                           </a:t>
            </a:r>
            <a:r>
              <a:rPr lang="ko-KR" altLang="en-US" sz="1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출처</a:t>
            </a:r>
            <a:r>
              <a:rPr lang="en-US" altLang="ko-KR" sz="1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</a:t>
            </a:r>
            <a:r>
              <a:rPr lang="ko-KR" altLang="en-US" sz="1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행정안전부</a:t>
            </a:r>
            <a:endParaRPr lang="ko-KR" altLang="en-US" sz="1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 flipV="1">
            <a:off x="4427984" y="5498442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012160" y="5510484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644" y="1700808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/>
              <a:t>2018년 </a:t>
            </a:r>
            <a:r>
              <a:rPr lang="en-US" altLang="ko-KR" b="1" dirty="0" err="1"/>
              <a:t>광역자치단체</a:t>
            </a:r>
            <a:r>
              <a:rPr lang="en-US" altLang="ko-KR" b="1" dirty="0"/>
              <a:t> </a:t>
            </a:r>
            <a:r>
              <a:rPr lang="en-US" altLang="ko-KR" b="1" dirty="0" err="1"/>
              <a:t>분야별</a:t>
            </a:r>
            <a:r>
              <a:rPr lang="en-US" altLang="ko-KR" b="1" dirty="0"/>
              <a:t> </a:t>
            </a:r>
            <a:r>
              <a:rPr lang="en-US" altLang="ko-KR" b="1" dirty="0" err="1"/>
              <a:t>안전등급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77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499" y="224636"/>
            <a:ext cx="8867501" cy="1139825"/>
          </a:xfrm>
        </p:spPr>
        <p:txBody>
          <a:bodyPr/>
          <a:lstStyle/>
          <a:p>
            <a:r>
              <a:rPr lang="en-US" altLang="ko-KR" sz="2400" dirty="0">
                <a:latin typeface="+mn-ea"/>
                <a:ea typeface="+mn-ea"/>
              </a:rPr>
              <a:t> Step 3. </a:t>
            </a:r>
            <a:r>
              <a:rPr lang="ko-KR" altLang="en-US" sz="2400" dirty="0">
                <a:latin typeface="+mn-ea"/>
                <a:ea typeface="+mn-ea"/>
              </a:rPr>
              <a:t>제주도 공공 </a:t>
            </a:r>
            <a:r>
              <a:rPr lang="en-US" altLang="ko-KR" sz="2400" dirty="0">
                <a:latin typeface="+mn-ea"/>
                <a:ea typeface="+mn-ea"/>
              </a:rPr>
              <a:t>CCTV </a:t>
            </a:r>
            <a:r>
              <a:rPr lang="ko-KR" altLang="en-US" sz="2400" dirty="0">
                <a:latin typeface="+mn-ea"/>
                <a:ea typeface="+mn-ea"/>
              </a:rPr>
              <a:t>조사</a:t>
            </a:r>
            <a:br>
              <a:rPr lang="en-US" altLang="ko-KR" sz="3300" dirty="0">
                <a:latin typeface="+mn-ea"/>
                <a:ea typeface="+mn-ea"/>
              </a:rPr>
            </a:br>
            <a:r>
              <a:rPr lang="ko-KR" altLang="en-US" sz="3300" dirty="0">
                <a:latin typeface="+mn-ea"/>
                <a:ea typeface="+mn-ea"/>
              </a:rPr>
              <a:t>제주시와 서귀포시의 </a:t>
            </a:r>
            <a:r>
              <a:rPr lang="en-US" altLang="ko-KR" sz="3300" dirty="0">
                <a:latin typeface="+mn-ea"/>
                <a:ea typeface="+mn-ea"/>
              </a:rPr>
              <a:t>2018</a:t>
            </a:r>
            <a:r>
              <a:rPr lang="ko-KR" altLang="en-US" sz="3300" dirty="0">
                <a:latin typeface="+mn-ea"/>
                <a:ea typeface="+mn-ea"/>
              </a:rPr>
              <a:t>년도 공공 </a:t>
            </a:r>
            <a:r>
              <a:rPr lang="en-US" altLang="ko-KR" sz="3300" dirty="0">
                <a:latin typeface="+mn-ea"/>
                <a:ea typeface="+mn-ea"/>
              </a:rPr>
              <a:t>CCTV</a:t>
            </a:r>
            <a:endParaRPr lang="ko-KR" altLang="en-US" sz="33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2930A5-87B0-460A-876A-18BFDC6E0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29" y="1504336"/>
            <a:ext cx="6192688" cy="53504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60EAE6-D027-4C86-9FCB-8474DF4800E1}"/>
              </a:ext>
            </a:extLst>
          </p:cNvPr>
          <p:cNvSpPr txBox="1"/>
          <p:nvPr/>
        </p:nvSpPr>
        <p:spPr>
          <a:xfrm>
            <a:off x="5436096" y="1988840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66.26%</a:t>
            </a:r>
          </a:p>
          <a:p>
            <a:endParaRPr lang="en-US" altLang="ko-KR" dirty="0"/>
          </a:p>
          <a:p>
            <a:r>
              <a:rPr lang="en-US" altLang="ko-KR" dirty="0"/>
              <a:t>(2,607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99E10-4CE1-4B5C-A7B1-CFFE56D01533}"/>
              </a:ext>
            </a:extLst>
          </p:cNvPr>
          <p:cNvSpPr txBox="1"/>
          <p:nvPr/>
        </p:nvSpPr>
        <p:spPr>
          <a:xfrm>
            <a:off x="2915816" y="3645024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33.74%</a:t>
            </a:r>
          </a:p>
          <a:p>
            <a:endParaRPr lang="en-US" altLang="ko-KR" dirty="0"/>
          </a:p>
          <a:p>
            <a:r>
              <a:rPr lang="en-US" altLang="ko-KR" dirty="0"/>
              <a:t> (1,327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68517" y="6453336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공공 포털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/>
          <a:lstStyle/>
          <a:p>
            <a:r>
              <a:rPr lang="en-US" altLang="ko-KR" sz="2400" dirty="0">
                <a:latin typeface="+mn-ea"/>
                <a:ea typeface="+mn-ea"/>
              </a:rPr>
              <a:t>Step 4. </a:t>
            </a:r>
            <a:r>
              <a:rPr lang="ko-KR" altLang="en-US" sz="2400" dirty="0">
                <a:latin typeface="+mn-ea"/>
                <a:ea typeface="+mn-ea"/>
              </a:rPr>
              <a:t>제주도 </a:t>
            </a:r>
            <a:r>
              <a:rPr lang="en-US" altLang="ko-KR" sz="2400" dirty="0">
                <a:latin typeface="+mn-ea"/>
                <a:ea typeface="+mn-ea"/>
              </a:rPr>
              <a:t>CCTV </a:t>
            </a:r>
            <a:r>
              <a:rPr lang="ko-KR" altLang="en-US" sz="2400" dirty="0">
                <a:latin typeface="+mn-ea"/>
                <a:ea typeface="+mn-ea"/>
              </a:rPr>
              <a:t>조사</a:t>
            </a:r>
            <a:br>
              <a:rPr lang="en-US" altLang="ko-KR" sz="2400" dirty="0">
                <a:latin typeface="+mn-ea"/>
                <a:ea typeface="+mn-ea"/>
              </a:rPr>
            </a:br>
            <a:r>
              <a:rPr lang="en-US" altLang="ko-KR" sz="2400" dirty="0">
                <a:latin typeface="+mn-ea"/>
                <a:ea typeface="+mn-ea"/>
              </a:rPr>
              <a:t>CCTV </a:t>
            </a:r>
            <a:r>
              <a:rPr lang="ko-KR" altLang="en-US" sz="2400" dirty="0">
                <a:latin typeface="+mn-ea"/>
                <a:ea typeface="+mn-ea"/>
              </a:rPr>
              <a:t>목적 별 구분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499694" y="1678499"/>
            <a:ext cx="2536802" cy="4702829"/>
          </a:xfrm>
        </p:spPr>
        <p:txBody>
          <a:bodyPr/>
          <a:lstStyle/>
          <a:p>
            <a:r>
              <a:rPr lang="ko-KR" altLang="en-US" sz="2200" b="1" dirty="0">
                <a:latin typeface="+mn-ea"/>
                <a:cs typeface="Arial Unicode MS" panose="020B0604020202020204" pitchFamily="50" charset="-127"/>
              </a:rPr>
              <a:t>제주시 </a:t>
            </a:r>
            <a:r>
              <a:rPr lang="en-US" altLang="ko-KR" sz="2200" b="1" dirty="0">
                <a:latin typeface="+mn-ea"/>
                <a:cs typeface="Arial Unicode MS" panose="020B0604020202020204" pitchFamily="50" charset="-127"/>
              </a:rPr>
              <a:t>CCTV – 1327</a:t>
            </a:r>
            <a:r>
              <a:rPr lang="ko-KR" altLang="en-US" sz="2200" b="1" dirty="0">
                <a:latin typeface="+mn-ea"/>
                <a:cs typeface="Arial Unicode MS" panose="020B0604020202020204" pitchFamily="50" charset="-127"/>
              </a:rPr>
              <a:t>대</a:t>
            </a:r>
            <a:endParaRPr lang="en-US" altLang="ko-KR" sz="2200" b="1" dirty="0">
              <a:latin typeface="+mn-ea"/>
              <a:cs typeface="Arial Unicode MS" panose="020B0604020202020204" pitchFamily="50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+mn-ea"/>
                <a:cs typeface="Arial Unicode MS" panose="020B0604020202020204" pitchFamily="50" charset="-127"/>
              </a:rPr>
              <a:t>- </a:t>
            </a:r>
            <a:r>
              <a:rPr lang="ko-KR" altLang="en-US" sz="1500" dirty="0">
                <a:latin typeface="+mn-ea"/>
                <a:cs typeface="Arial Unicode MS" panose="020B0604020202020204" pitchFamily="50" charset="-127"/>
              </a:rPr>
              <a:t>방범</a:t>
            </a:r>
            <a:r>
              <a:rPr lang="en-US" altLang="ko-KR" sz="1500" dirty="0">
                <a:latin typeface="+mn-ea"/>
                <a:cs typeface="Arial Unicode MS" panose="020B0604020202020204" pitchFamily="50" charset="-127"/>
              </a:rPr>
              <a:t>(21), </a:t>
            </a:r>
            <a:r>
              <a:rPr lang="ko-KR" altLang="en-US" sz="1500" dirty="0">
                <a:latin typeface="+mn-ea"/>
                <a:cs typeface="Arial Unicode MS" panose="020B0604020202020204" pitchFamily="50" charset="-127"/>
              </a:rPr>
              <a:t>교통단속</a:t>
            </a:r>
            <a:r>
              <a:rPr lang="en-US" altLang="ko-KR" sz="1500" dirty="0">
                <a:latin typeface="+mn-ea"/>
                <a:cs typeface="Arial Unicode MS" panose="020B0604020202020204" pitchFamily="50" charset="-127"/>
              </a:rPr>
              <a:t>(2), </a:t>
            </a:r>
            <a:r>
              <a:rPr lang="ko-KR" altLang="en-US" sz="1500" dirty="0">
                <a:latin typeface="+mn-ea"/>
                <a:cs typeface="Arial Unicode MS" panose="020B0604020202020204" pitchFamily="50" charset="-127"/>
              </a:rPr>
              <a:t>시설물관리</a:t>
            </a:r>
            <a:r>
              <a:rPr lang="en-US" altLang="ko-KR" sz="1500" dirty="0">
                <a:latin typeface="+mn-ea"/>
                <a:cs typeface="Arial Unicode MS" panose="020B0604020202020204" pitchFamily="50" charset="-127"/>
              </a:rPr>
              <a:t>(72), </a:t>
            </a:r>
            <a:r>
              <a:rPr lang="ko-KR" altLang="en-US" sz="1500" dirty="0">
                <a:latin typeface="+mn-ea"/>
                <a:cs typeface="Arial Unicode MS" panose="020B0604020202020204" pitchFamily="50" charset="-127"/>
              </a:rPr>
              <a:t>쓰레기단속</a:t>
            </a:r>
            <a:r>
              <a:rPr lang="en-US" altLang="ko-KR" sz="1500" dirty="0">
                <a:latin typeface="+mn-ea"/>
                <a:cs typeface="Arial Unicode MS" panose="020B0604020202020204" pitchFamily="50" charset="-127"/>
              </a:rPr>
              <a:t>(157), </a:t>
            </a:r>
            <a:r>
              <a:rPr lang="ko-KR" altLang="en-US" sz="1500" dirty="0">
                <a:latin typeface="+mn-ea"/>
                <a:cs typeface="Arial Unicode MS" panose="020B0604020202020204" pitchFamily="50" charset="-127"/>
              </a:rPr>
              <a:t>기타</a:t>
            </a:r>
            <a:r>
              <a:rPr lang="en-US" altLang="ko-KR" sz="1500" dirty="0">
                <a:latin typeface="+mn-ea"/>
                <a:cs typeface="Arial Unicode MS" panose="020B0604020202020204" pitchFamily="50" charset="-127"/>
              </a:rPr>
              <a:t>(10)</a:t>
            </a:r>
          </a:p>
          <a:p>
            <a:pPr marL="0" indent="0">
              <a:buNone/>
            </a:pPr>
            <a:endParaRPr lang="en-US" altLang="ko-KR" sz="2400" b="1" dirty="0">
              <a:latin typeface="+mn-ea"/>
              <a:cs typeface="Arial Unicode MS" panose="020B0604020202020204" pitchFamily="50" charset="-127"/>
            </a:endParaRPr>
          </a:p>
          <a:p>
            <a:r>
              <a:rPr lang="ko-KR" altLang="en-US" sz="2200" b="1" dirty="0">
                <a:latin typeface="+mn-ea"/>
                <a:cs typeface="Arial Unicode MS" panose="020B0604020202020204" pitchFamily="50" charset="-127"/>
              </a:rPr>
              <a:t>서귀포시 </a:t>
            </a:r>
            <a:r>
              <a:rPr lang="en-US" altLang="ko-KR" sz="2200" b="1" dirty="0">
                <a:latin typeface="+mn-ea"/>
                <a:cs typeface="Arial Unicode MS" panose="020B0604020202020204" pitchFamily="50" charset="-127"/>
              </a:rPr>
              <a:t>CCTV – 2607</a:t>
            </a:r>
            <a:r>
              <a:rPr lang="ko-KR" altLang="en-US" sz="2200" b="1" dirty="0">
                <a:latin typeface="+mn-ea"/>
                <a:cs typeface="Arial Unicode MS" panose="020B0604020202020204" pitchFamily="50" charset="-127"/>
              </a:rPr>
              <a:t>대</a:t>
            </a:r>
            <a:endParaRPr lang="en-US" altLang="ko-KR" sz="2200" dirty="0">
              <a:latin typeface="+mn-ea"/>
              <a:cs typeface="Arial Unicode MS" panose="020B0604020202020204" pitchFamily="50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+mn-ea"/>
                <a:cs typeface="Arial Unicode MS" panose="020B0604020202020204" pitchFamily="50" charset="-127"/>
              </a:rPr>
              <a:t>-</a:t>
            </a:r>
            <a:r>
              <a:rPr lang="ko-KR" altLang="en-US" sz="1500" dirty="0">
                <a:latin typeface="+mn-ea"/>
                <a:cs typeface="Arial Unicode MS" panose="020B0604020202020204" pitchFamily="50" charset="-127"/>
              </a:rPr>
              <a:t>교통단속</a:t>
            </a:r>
            <a:r>
              <a:rPr lang="en-US" altLang="ko-KR" sz="1500" dirty="0">
                <a:latin typeface="+mn-ea"/>
                <a:cs typeface="Arial Unicode MS" panose="020B0604020202020204" pitchFamily="50" charset="-127"/>
              </a:rPr>
              <a:t>(112), </a:t>
            </a:r>
            <a:r>
              <a:rPr lang="ko-KR" altLang="en-US" sz="1500" dirty="0">
                <a:latin typeface="+mn-ea"/>
                <a:cs typeface="Arial Unicode MS" panose="020B0604020202020204" pitchFamily="50" charset="-127"/>
              </a:rPr>
              <a:t>다목적</a:t>
            </a:r>
            <a:r>
              <a:rPr lang="en-US" altLang="ko-KR" sz="1500" dirty="0">
                <a:latin typeface="+mn-ea"/>
                <a:cs typeface="Arial Unicode MS" panose="020B0604020202020204" pitchFamily="50" charset="-127"/>
              </a:rPr>
              <a:t>(435)</a:t>
            </a:r>
          </a:p>
          <a:p>
            <a:pPr marL="0" indent="0">
              <a:buNone/>
            </a:pPr>
            <a:r>
              <a:rPr lang="en-US" altLang="ko-KR" sz="1500" dirty="0">
                <a:latin typeface="+mn-ea"/>
                <a:cs typeface="Arial Unicode MS" panose="020B0604020202020204" pitchFamily="50" charset="-127"/>
              </a:rPr>
              <a:t>(</a:t>
            </a:r>
            <a:r>
              <a:rPr lang="ko-KR" altLang="en-US" sz="1500" dirty="0">
                <a:latin typeface="+mn-ea"/>
                <a:cs typeface="Arial Unicode MS" panose="020B0604020202020204" pitchFamily="50" charset="-127"/>
              </a:rPr>
              <a:t>여기서 서귀포자료에는 교통과 다목적만 분리</a:t>
            </a:r>
            <a:r>
              <a:rPr lang="en-US" altLang="ko-KR" sz="1500" dirty="0">
                <a:latin typeface="+mn-ea"/>
                <a:cs typeface="Arial Unicode MS" panose="020B0604020202020204" pitchFamily="50" charset="-127"/>
              </a:rPr>
              <a:t>. </a:t>
            </a:r>
            <a:r>
              <a:rPr lang="ko-KR" altLang="en-US" sz="1500" dirty="0">
                <a:latin typeface="+mn-ea"/>
                <a:cs typeface="Arial Unicode MS" panose="020B0604020202020204" pitchFamily="50" charset="-127"/>
              </a:rPr>
              <a:t>즉</a:t>
            </a:r>
            <a:r>
              <a:rPr lang="en-US" altLang="ko-KR" sz="1500" dirty="0">
                <a:latin typeface="+mn-ea"/>
                <a:cs typeface="Arial Unicode MS" panose="020B0604020202020204" pitchFamily="50" charset="-127"/>
              </a:rPr>
              <a:t>,</a:t>
            </a:r>
            <a:r>
              <a:rPr lang="ko-KR" altLang="en-US" sz="1500" dirty="0">
                <a:latin typeface="+mn-ea"/>
                <a:cs typeface="Arial Unicode MS" panose="020B0604020202020204" pitchFamily="50" charset="-127"/>
              </a:rPr>
              <a:t>다목적 안에 방범</a:t>
            </a:r>
            <a:r>
              <a:rPr lang="en-US" altLang="ko-KR" sz="1500" dirty="0">
                <a:latin typeface="+mn-ea"/>
                <a:cs typeface="Arial Unicode MS" panose="020B0604020202020204" pitchFamily="50" charset="-127"/>
              </a:rPr>
              <a:t>, </a:t>
            </a:r>
            <a:r>
              <a:rPr lang="ko-KR" altLang="en-US" sz="1500" dirty="0">
                <a:latin typeface="+mn-ea"/>
                <a:cs typeface="Arial Unicode MS" panose="020B0604020202020204" pitchFamily="50" charset="-127"/>
              </a:rPr>
              <a:t>시설물관리</a:t>
            </a:r>
            <a:r>
              <a:rPr lang="en-US" altLang="ko-KR" sz="1500" dirty="0">
                <a:latin typeface="+mn-ea"/>
                <a:cs typeface="Arial Unicode MS" panose="020B0604020202020204" pitchFamily="50" charset="-127"/>
              </a:rPr>
              <a:t>, </a:t>
            </a:r>
            <a:r>
              <a:rPr lang="ko-KR" altLang="en-US" sz="1500" dirty="0">
                <a:latin typeface="+mn-ea"/>
                <a:cs typeface="Arial Unicode MS" panose="020B0604020202020204" pitchFamily="50" charset="-127"/>
              </a:rPr>
              <a:t>쓰리기 단속용이 포함</a:t>
            </a:r>
            <a:r>
              <a:rPr lang="en-US" altLang="ko-KR" sz="1500" dirty="0">
                <a:latin typeface="+mn-ea"/>
                <a:cs typeface="Arial Unicode MS" panose="020B0604020202020204" pitchFamily="50" charset="-127"/>
              </a:rPr>
              <a:t>.)</a:t>
            </a:r>
          </a:p>
        </p:txBody>
      </p:sp>
      <p:pic>
        <p:nvPicPr>
          <p:cNvPr id="2" name="온라인 이미지 개체 틀 1"/>
          <p:cNvPicPr>
            <a:picLocks noGrp="1" noChangeAspect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6176166" cy="4774140"/>
          </a:xfrm>
        </p:spPr>
      </p:pic>
      <p:sp>
        <p:nvSpPr>
          <p:cNvPr id="6" name="TextBox 5"/>
          <p:cNvSpPr txBox="1"/>
          <p:nvPr/>
        </p:nvSpPr>
        <p:spPr>
          <a:xfrm>
            <a:off x="457200" y="6470086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</a:t>
            </a:r>
            <a:r>
              <a:rPr lang="ko-KR" altLang="en-US" sz="900" dirty="0"/>
              <a:t>공공 포털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91183-36FC-40AB-A0A2-C238B210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>
                <a:latin typeface="+mn-lt"/>
              </a:rPr>
              <a:t>Step 4. CCTV</a:t>
            </a:r>
            <a:r>
              <a:rPr lang="ko-KR" altLang="en-US" sz="2200" dirty="0">
                <a:latin typeface="+mn-lt"/>
              </a:rPr>
              <a:t>의 효율 조사</a:t>
            </a:r>
            <a:br>
              <a:rPr lang="en-US" altLang="ko-KR" dirty="0">
                <a:latin typeface="+mn-lt"/>
              </a:rPr>
            </a:br>
            <a:r>
              <a:rPr lang="ko-KR" altLang="en-US" dirty="0">
                <a:latin typeface="+mn-lt"/>
              </a:rPr>
              <a:t>방범용 </a:t>
            </a:r>
            <a:r>
              <a:rPr lang="en-US" altLang="ko-KR" dirty="0">
                <a:latin typeface="+mn-lt"/>
              </a:rPr>
              <a:t>CCTV </a:t>
            </a:r>
            <a:r>
              <a:rPr lang="ko-KR" altLang="en-US" dirty="0">
                <a:latin typeface="+mn-lt"/>
              </a:rPr>
              <a:t>와 </a:t>
            </a:r>
            <a:r>
              <a:rPr lang="ko-KR" altLang="en-US" dirty="0" err="1">
                <a:latin typeface="+mn-lt"/>
              </a:rPr>
              <a:t>범죄율</a:t>
            </a:r>
            <a:r>
              <a:rPr lang="en-US" altLang="ko-KR" dirty="0">
                <a:latin typeface="+mn-lt"/>
              </a:rPr>
              <a:t> 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0FFA0-3223-4665-B4CC-70A9AD830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64716"/>
            <a:ext cx="3451076" cy="406196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ko-KR" altLang="en-US" sz="1500" b="1" u="sng" dirty="0">
                <a:solidFill>
                  <a:srgbClr val="002060"/>
                </a:solidFill>
                <a:latin typeface="+mn-ea"/>
              </a:rPr>
              <a:t>경찰대학교 </a:t>
            </a:r>
            <a:r>
              <a:rPr lang="en-US" altLang="ko-KR" sz="1500" b="1" u="sng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500" b="1" u="sng" dirty="0">
                <a:solidFill>
                  <a:srgbClr val="002060"/>
                </a:solidFill>
                <a:latin typeface="+mn-ea"/>
              </a:rPr>
              <a:t>방범용 </a:t>
            </a:r>
            <a:r>
              <a:rPr lang="en-US" altLang="ko-KR" sz="1500" b="1" u="sng" dirty="0">
                <a:solidFill>
                  <a:srgbClr val="002060"/>
                </a:solidFill>
                <a:latin typeface="+mn-ea"/>
              </a:rPr>
              <a:t>CCTV</a:t>
            </a:r>
            <a:r>
              <a:rPr lang="ko-KR" altLang="en-US" sz="1500" b="1" u="sng" dirty="0">
                <a:solidFill>
                  <a:srgbClr val="002060"/>
                </a:solidFill>
                <a:latin typeface="+mn-ea"/>
              </a:rPr>
              <a:t>의    효과성 분석</a:t>
            </a:r>
            <a:endParaRPr lang="en-US" altLang="ko-KR" sz="1500" b="1" u="sng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r>
              <a:rPr lang="en-US" altLang="ko-KR" sz="1500" kern="100" dirty="0">
                <a:latin typeface="+mn-ea"/>
              </a:rPr>
              <a:t>- CPTED (</a:t>
            </a:r>
            <a:r>
              <a:rPr lang="ko-KR" altLang="en-US" sz="1500" kern="100" dirty="0">
                <a:latin typeface="+mn-ea"/>
              </a:rPr>
              <a:t>환경설계 범죄예방기법</a:t>
            </a:r>
            <a:r>
              <a:rPr lang="en-US" altLang="ko-KR" sz="1500" kern="100" dirty="0">
                <a:latin typeface="+mn-ea"/>
              </a:rPr>
              <a:t>)</a:t>
            </a:r>
            <a:r>
              <a:rPr lang="ko-KR" altLang="en-US" sz="1500" kern="100" dirty="0">
                <a:latin typeface="+mn-ea"/>
              </a:rPr>
              <a:t>에 따르면  인간은 환경 변화에 쉽게 적응 하기 때문에 </a:t>
            </a:r>
            <a:r>
              <a:rPr lang="en-US" altLang="ko-KR" sz="1500" kern="100" dirty="0">
                <a:latin typeface="+mn-ea"/>
              </a:rPr>
              <a:t>CCTV</a:t>
            </a:r>
            <a:r>
              <a:rPr lang="ko-KR" altLang="en-US" sz="1500" kern="100" dirty="0">
                <a:latin typeface="+mn-ea"/>
              </a:rPr>
              <a:t>는 범죄자로 하여금 범죄를 포기하게 유도</a:t>
            </a:r>
            <a:r>
              <a:rPr lang="en-US" altLang="ko-KR" sz="1500" kern="100" dirty="0">
                <a:latin typeface="+mn-ea"/>
              </a:rPr>
              <a:t>. </a:t>
            </a:r>
          </a:p>
          <a:p>
            <a:pPr marL="0" indent="0">
              <a:buNone/>
            </a:pPr>
            <a:endParaRPr lang="en-US" altLang="ko-KR" sz="1100" dirty="0"/>
          </a:p>
          <a:p>
            <a:pPr>
              <a:buFontTx/>
              <a:buChar char="-"/>
            </a:pPr>
            <a:r>
              <a:rPr lang="en-US" altLang="ko-KR" sz="1500" dirty="0"/>
              <a:t>CCTV</a:t>
            </a:r>
            <a:r>
              <a:rPr lang="ko-KR" altLang="en-US" sz="1500" dirty="0"/>
              <a:t>의 목적 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dirty="0"/>
              <a:t>1. </a:t>
            </a:r>
            <a:r>
              <a:rPr lang="ko-KR" altLang="en-US" sz="1500" dirty="0"/>
              <a:t>범죄 예방</a:t>
            </a:r>
            <a:endParaRPr lang="en-US" altLang="ko-KR" sz="1500" dirty="0"/>
          </a:p>
          <a:p>
            <a:pPr>
              <a:buFontTx/>
              <a:buChar char="-"/>
            </a:pPr>
            <a:r>
              <a:rPr lang="ko-KR" altLang="en-US" sz="1500" dirty="0"/>
              <a:t>범죄에 대한 두려움과 범죄를 줄이고 삶 의 질을 개선하기 위한 목적으로 행해지는 환경의 적절하고도 효과적인 활용</a:t>
            </a:r>
            <a:endParaRPr lang="en-US" altLang="ko-KR" sz="1500" dirty="0"/>
          </a:p>
          <a:p>
            <a:pPr>
              <a:buFontTx/>
              <a:buChar char="-"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2. </a:t>
            </a:r>
            <a:r>
              <a:rPr lang="ko-KR" altLang="en-US" sz="1500" dirty="0"/>
              <a:t>범죄 검거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621110-CC63-431F-BC7C-94199F27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373216"/>
            <a:ext cx="5754960" cy="951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A74294-7C83-419E-9BE5-16D187D4B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695699"/>
            <a:ext cx="4721696" cy="733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E8A13-AE08-40AA-9C02-11B41F53D2C4}"/>
              </a:ext>
            </a:extLst>
          </p:cNvPr>
          <p:cNvSpPr txBox="1"/>
          <p:nvPr/>
        </p:nvSpPr>
        <p:spPr>
          <a:xfrm>
            <a:off x="8150088" y="3403550"/>
            <a:ext cx="908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</a:t>
            </a:r>
            <a:r>
              <a:rPr lang="ko-KR" altLang="en-US" sz="900" dirty="0" err="1"/>
              <a:t>뉴시스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E1BA3-D0C2-4B44-9BC6-93659338F7E8}"/>
              </a:ext>
            </a:extLst>
          </p:cNvPr>
          <p:cNvSpPr txBox="1"/>
          <p:nvPr/>
        </p:nvSpPr>
        <p:spPr>
          <a:xfrm>
            <a:off x="7718400" y="5126138"/>
            <a:ext cx="1203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</a:t>
            </a:r>
            <a:r>
              <a:rPr lang="ko-KR" altLang="en-US" sz="900" dirty="0" err="1"/>
              <a:t>파이넨셜뉴스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4441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740" y="18808"/>
            <a:ext cx="8229600" cy="1139825"/>
          </a:xfrm>
        </p:spPr>
        <p:txBody>
          <a:bodyPr/>
          <a:lstStyle/>
          <a:p>
            <a:r>
              <a:rPr lang="en-US" altLang="ko-KR" dirty="0">
                <a:latin typeface="+mn-lt"/>
              </a:rPr>
              <a:t>3. </a:t>
            </a:r>
            <a:r>
              <a:rPr lang="ko-KR" altLang="en-US" dirty="0">
                <a:latin typeface="+mn-lt"/>
              </a:rPr>
              <a:t>분석 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484784"/>
            <a:ext cx="5178055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2018</a:t>
            </a:r>
            <a:r>
              <a:rPr lang="ko-KR" altLang="en-US" sz="2200" dirty="0"/>
              <a:t>년도 제주도 </a:t>
            </a:r>
            <a:r>
              <a:rPr lang="en-US" altLang="ko-KR" sz="2200" dirty="0"/>
              <a:t>CCTV </a:t>
            </a:r>
            <a:r>
              <a:rPr lang="ko-KR" altLang="en-US" sz="2200" dirty="0"/>
              <a:t>설치현황을 살펴 본 결과</a:t>
            </a:r>
            <a:endParaRPr lang="en-US" altLang="ko-KR" sz="2200" dirty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이용목적에 따른 방범용 </a:t>
            </a:r>
            <a:r>
              <a:rPr lang="en-US" altLang="ko-KR" dirty="0"/>
              <a:t>CCTV</a:t>
            </a:r>
            <a:r>
              <a:rPr lang="ko-KR" altLang="en-US" dirty="0"/>
              <a:t>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많이 부족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(</a:t>
            </a:r>
            <a:r>
              <a:rPr lang="ko-KR" altLang="en-US" dirty="0"/>
              <a:t>강력 범죄등급은 최하위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CCTV </a:t>
            </a:r>
            <a:r>
              <a:rPr lang="ko-KR" altLang="en-US" dirty="0"/>
              <a:t>효과를 기대해 방범용에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적합한 위치를 찾아 </a:t>
            </a:r>
            <a:r>
              <a:rPr lang="en-US" altLang="ko-KR" dirty="0"/>
              <a:t>CCTV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설치 필요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치안 </a:t>
            </a:r>
            <a:r>
              <a:rPr lang="en-US" altLang="ko-KR" dirty="0"/>
              <a:t>-&gt; </a:t>
            </a:r>
            <a:r>
              <a:rPr lang="ko-KR" altLang="en-US" dirty="0"/>
              <a:t>관광영향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   -&gt; </a:t>
            </a:r>
            <a:r>
              <a:rPr lang="ko-KR" altLang="en-US" dirty="0"/>
              <a:t>제주 경제 위협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CF4B70-4AEF-4894-8B88-325939007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348880"/>
            <a:ext cx="4897208" cy="3974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5FF5A-59FA-4A4C-AF72-AE29D019F07C}"/>
              </a:ext>
            </a:extLst>
          </p:cNvPr>
          <p:cNvSpPr txBox="1"/>
          <p:nvPr/>
        </p:nvSpPr>
        <p:spPr>
          <a:xfrm>
            <a:off x="7957040" y="6309338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</a:t>
            </a:r>
            <a:r>
              <a:rPr lang="ko-KR" altLang="en-US" sz="900" dirty="0"/>
              <a:t>행정안전부</a:t>
            </a:r>
          </a:p>
        </p:txBody>
      </p:sp>
    </p:spTree>
    <p:extLst>
      <p:ext uri="{BB962C8B-B14F-4D97-AF65-F5344CB8AC3E}">
        <p14:creationId xmlns:p14="http://schemas.microsoft.com/office/powerpoint/2010/main" val="153999176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564</TotalTime>
  <Words>704</Words>
  <Application>Microsoft Office PowerPoint</Application>
  <PresentationFormat>화면 슬라이드 쇼(4:3)</PresentationFormat>
  <Paragraphs>204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Arial Unicode MS</vt:lpstr>
      <vt:lpstr>굴림</vt:lpstr>
      <vt:lpstr>나눔고딕 ExtraBold</vt:lpstr>
      <vt:lpstr>맑은 고딕</vt:lpstr>
      <vt:lpstr>한컴바탕</vt:lpstr>
      <vt:lpstr>Arial</vt:lpstr>
      <vt:lpstr>Ebrima</vt:lpstr>
      <vt:lpstr>Times New Roman</vt:lpstr>
      <vt:lpstr>Wingdings</vt:lpstr>
      <vt:lpstr>Level</vt:lpstr>
      <vt:lpstr>제주도 공공 CCTV 현황 2018년도 기준</vt:lpstr>
      <vt:lpstr>목차</vt:lpstr>
      <vt:lpstr>1. 문제 정의</vt:lpstr>
      <vt:lpstr>Step 1. 제주도 인구분포 파악  2018년도 제주시 &amp; 서귀포시 인구분포</vt:lpstr>
      <vt:lpstr>2.분석과정    Step 2. 제주도 범죄등급 파악</vt:lpstr>
      <vt:lpstr> Step 3. 제주도 공공 CCTV 조사 제주시와 서귀포시의 2018년도 공공 CCTV</vt:lpstr>
      <vt:lpstr>Step 4. 제주도 CCTV 조사 CCTV 목적 별 구분</vt:lpstr>
      <vt:lpstr>Step 4. CCTV의 효율 조사 방범용 CCTV 와 범죄율 </vt:lpstr>
      <vt:lpstr>3. 분석 결과</vt:lpstr>
      <vt:lpstr>04. 참고 자료 및 도구문헌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제주도 공공 CCTV 현황</dc:title>
  <dc:subject/>
  <dc:creator>ICT01_09</dc:creator>
  <cp:keywords/>
  <dc:description/>
  <cp:lastModifiedBy>ICT01_09</cp:lastModifiedBy>
  <cp:revision>59</cp:revision>
  <dcterms:created xsi:type="dcterms:W3CDTF">2019-12-05T06:50:32Z</dcterms:created>
  <dcterms:modified xsi:type="dcterms:W3CDTF">2019-12-06T04:38:05Z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