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11"/>
  </p:notesMasterIdLst>
  <p:sldIdLst>
    <p:sldId id="256" r:id="rId3"/>
    <p:sldId id="258" r:id="rId4"/>
    <p:sldId id="261" r:id="rId5"/>
    <p:sldId id="262" r:id="rId6"/>
    <p:sldId id="260" r:id="rId7"/>
    <p:sldId id="259" r:id="rId8"/>
    <p:sldId id="257" r:id="rId9"/>
    <p:sldId id="264" r:id="rId1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18" autoAdjust="0"/>
    <p:restoredTop sz="94647" autoAdjust="0"/>
  </p:normalViewPr>
  <p:slideViewPr>
    <p:cSldViewPr>
      <p:cViewPr varScale="1">
        <p:scale>
          <a:sx n="116" d="100"/>
          <a:sy n="116" d="100"/>
        </p:scale>
        <p:origin x="20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632" y="314325"/>
            <a:ext cx="8710736" cy="2127250"/>
          </a:xfrm>
        </p:spPr>
        <p:txBody>
          <a:bodyPr/>
          <a:lstStyle/>
          <a:p>
            <a:r>
              <a:rPr lang="ko-KR" altLang="en-US" dirty="0">
                <a:latin typeface="+mn-lt"/>
                <a:ea typeface="굴림" charset="-127"/>
              </a:rPr>
              <a:t>제주도 공공 </a:t>
            </a:r>
            <a:r>
              <a:rPr lang="en-US" altLang="ko-KR" dirty="0">
                <a:latin typeface="+mn-lt"/>
                <a:ea typeface="굴림" charset="-127"/>
              </a:rPr>
              <a:t>CCTV </a:t>
            </a:r>
            <a:r>
              <a:rPr lang="ko-KR" altLang="en-US" dirty="0">
                <a:latin typeface="+mn-lt"/>
                <a:ea typeface="굴림" charset="-127"/>
              </a:rPr>
              <a:t>현황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>
                <a:ea typeface="굴림" charset="-127"/>
              </a:rPr>
              <a:t>장하림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01. </a:t>
            </a:r>
            <a:r>
              <a:rPr lang="ko-KR" altLang="en-US" dirty="0" smtClean="0">
                <a:latin typeface="+mn-ea"/>
              </a:rPr>
              <a:t>문제 정의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02. </a:t>
            </a:r>
            <a:r>
              <a:rPr lang="ko-KR" altLang="en-US" dirty="0" smtClean="0">
                <a:latin typeface="+mn-ea"/>
              </a:rPr>
              <a:t>분석 과정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03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분석 결과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04. </a:t>
            </a:r>
            <a:r>
              <a:rPr lang="ko-KR" altLang="en-US" dirty="0" smtClean="0">
                <a:latin typeface="+mn-ea"/>
              </a:rPr>
              <a:t>참고 </a:t>
            </a:r>
            <a:r>
              <a:rPr lang="ko-KR" altLang="en-US" dirty="0" smtClean="0">
                <a:latin typeface="+mn-ea"/>
              </a:rPr>
              <a:t>자료 </a:t>
            </a:r>
            <a:r>
              <a:rPr lang="ko-KR" altLang="en-US" dirty="0">
                <a:latin typeface="+mn-ea"/>
              </a:rPr>
              <a:t>및 도구문헌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  <a:ea typeface="+mn-ea"/>
              </a:rPr>
              <a:t>1. </a:t>
            </a:r>
            <a:r>
              <a:rPr lang="ko-KR" altLang="en-US" dirty="0" smtClean="0">
                <a:latin typeface="+mn-lt"/>
                <a:ea typeface="+mn-ea"/>
              </a:rPr>
              <a:t>문제 정의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</a:rPr>
              <a:t>제주도가 </a:t>
            </a:r>
            <a:r>
              <a:rPr lang="ko-KR" altLang="en-US" b="1" dirty="0" err="1" smtClean="0">
                <a:latin typeface="+mn-ea"/>
              </a:rPr>
              <a:t>범죄율이</a:t>
            </a:r>
            <a:r>
              <a:rPr lang="ko-KR" altLang="en-US" b="1" dirty="0" smtClean="0">
                <a:latin typeface="+mn-ea"/>
              </a:rPr>
              <a:t> 가장 높다는 것은 사실일까</a:t>
            </a:r>
            <a:r>
              <a:rPr lang="en-US" altLang="ko-KR" b="1" dirty="0" smtClean="0">
                <a:latin typeface="+mn-ea"/>
              </a:rPr>
              <a:t>? </a:t>
            </a:r>
            <a:endParaRPr lang="en-US" altLang="ko-KR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6" y="2733984"/>
            <a:ext cx="4220052" cy="1290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8" y="4642328"/>
            <a:ext cx="4652100" cy="1144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786895" y="250541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뉴스제주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166610" y="4426884"/>
            <a:ext cx="1071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아시아경제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467415" y="3379448"/>
            <a:ext cx="3448292" cy="1985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한국의 대표적인 관광지이지만 여러 해 지속적인 </a:t>
            </a:r>
            <a:r>
              <a:rPr lang="ko-KR" altLang="en-US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범죄율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위인 제주도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</a:p>
          <a:p>
            <a:endParaRPr lang="en-US" altLang="ko-KR" sz="12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1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이에 따른 그 이유와 대책이 요구된다</a:t>
            </a:r>
            <a:r>
              <a:rPr lang="en-US" altLang="ko-KR" sz="1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</a:p>
          <a:p>
            <a:r>
              <a:rPr lang="ko-KR" altLang="en-US" sz="15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범죄를 예방하기 위한 대책 중 하나인 </a:t>
            </a:r>
            <a:r>
              <a:rPr lang="en-US" altLang="ko-KR" sz="15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CCTV</a:t>
            </a:r>
            <a:r>
              <a:rPr lang="ko-KR" altLang="en-US" sz="15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</a:t>
            </a:r>
            <a:r>
              <a:rPr lang="en-US" altLang="ko-KR" sz="15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5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현황은 어떤지 자세히 알아보자</a:t>
            </a:r>
            <a:r>
              <a:rPr lang="en-US" altLang="ko-KR" sz="15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en-US" altLang="ko-KR" sz="15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2.</a:t>
            </a:r>
            <a:r>
              <a:rPr lang="ko-KR" altLang="en-US" sz="3600" dirty="0" smtClean="0"/>
              <a:t>분석과정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</a:t>
            </a:r>
            <a:r>
              <a:rPr lang="en-US" altLang="ko-KR" sz="2400" dirty="0" smtClean="0"/>
              <a:t>Step 1. </a:t>
            </a:r>
            <a:r>
              <a:rPr lang="ko-KR" altLang="en-US" sz="2400" dirty="0" smtClean="0"/>
              <a:t>제주도 범죄등급 파악</a:t>
            </a:r>
            <a:endParaRPr lang="en-US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013855"/>
              </p:ext>
            </p:extLst>
          </p:nvPr>
        </p:nvGraphicFramePr>
        <p:xfrm>
          <a:off x="1037166" y="2276872"/>
          <a:ext cx="7200801" cy="3584961"/>
        </p:xfrm>
        <a:graphic>
          <a:graphicData uri="http://schemas.openxmlformats.org/drawingml/2006/table">
            <a:tbl>
              <a:tblPr/>
              <a:tblGrid>
                <a:gridCol w="350717"/>
                <a:gridCol w="1306068"/>
                <a:gridCol w="719752"/>
                <a:gridCol w="804044"/>
                <a:gridCol w="804044"/>
                <a:gridCol w="804044"/>
                <a:gridCol w="804044"/>
                <a:gridCol w="804044"/>
                <a:gridCol w="804044"/>
              </a:tblGrid>
              <a:tr h="4957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교통사고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자연재해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생활안전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자살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감염병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5"/>
                    </a:solidFill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강원도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충청북도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충청남도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전라북도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전라남도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경상북도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경상남도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제주특별자치도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나눔고딕 ExtraBold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8443" y="6027003"/>
            <a:ext cx="7020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+mn-ea"/>
                <a:cs typeface="Ebrima" panose="02000000000000000000" pitchFamily="2" charset="0"/>
              </a:rPr>
              <a:t>반면</a:t>
            </a:r>
            <a:r>
              <a:rPr lang="en-US" altLang="ko-KR" sz="1500" dirty="0">
                <a:latin typeface="+mn-ea"/>
                <a:cs typeface="Ebrima" panose="02000000000000000000" pitchFamily="2" charset="0"/>
              </a:rPr>
              <a:t>, </a:t>
            </a:r>
            <a:r>
              <a:rPr lang="ko-KR" altLang="en-US" sz="1500" b="1" dirty="0">
                <a:latin typeface="+mn-ea"/>
                <a:cs typeface="Ebrima" panose="02000000000000000000" pitchFamily="2" charset="0"/>
              </a:rPr>
              <a:t>제주</a:t>
            </a:r>
            <a:r>
              <a:rPr lang="en-US" altLang="ko-KR" sz="1500" dirty="0">
                <a:latin typeface="+mn-ea"/>
                <a:cs typeface="Ebrima" panose="02000000000000000000" pitchFamily="2" charset="0"/>
              </a:rPr>
              <a:t>(</a:t>
            </a:r>
            <a:r>
              <a:rPr lang="ko-KR" altLang="en-US" sz="1500" dirty="0">
                <a:latin typeface="+mn-ea"/>
                <a:cs typeface="Ebrima" panose="02000000000000000000" pitchFamily="2" charset="0"/>
              </a:rPr>
              <a:t>생활안전</a:t>
            </a:r>
            <a:r>
              <a:rPr lang="en-US" altLang="ko-KR" sz="1500" dirty="0">
                <a:latin typeface="+mn-ea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+mn-ea"/>
                <a:cs typeface="Ebrima" panose="02000000000000000000" pitchFamily="2" charset="0"/>
              </a:rPr>
              <a:t>범죄</a:t>
            </a:r>
            <a:r>
              <a:rPr lang="en-US" altLang="ko-KR" sz="1500" dirty="0" smtClean="0">
                <a:latin typeface="+mn-ea"/>
                <a:cs typeface="Ebrima" panose="02000000000000000000" pitchFamily="2" charset="0"/>
              </a:rPr>
              <a:t>)</a:t>
            </a:r>
            <a:r>
              <a:rPr lang="ko-KR" altLang="en-US" sz="1500" dirty="0" smtClean="0">
                <a:latin typeface="+mn-ea"/>
                <a:cs typeface="Ebrima" panose="02000000000000000000" pitchFamily="2" charset="0"/>
              </a:rPr>
              <a:t>는 특정 </a:t>
            </a:r>
            <a:r>
              <a:rPr lang="ko-KR" altLang="en-US" sz="1500" dirty="0">
                <a:latin typeface="+mn-ea"/>
                <a:cs typeface="Ebrima" panose="02000000000000000000" pitchFamily="2" charset="0"/>
              </a:rPr>
              <a:t>분야에서 </a:t>
            </a:r>
            <a:r>
              <a:rPr lang="en-US" altLang="ko-KR" sz="1500" b="1" dirty="0">
                <a:latin typeface="+mn-ea"/>
                <a:cs typeface="Ebrima" panose="02000000000000000000" pitchFamily="2" charset="0"/>
              </a:rPr>
              <a:t>4</a:t>
            </a:r>
            <a:r>
              <a:rPr lang="ko-KR" altLang="en-US" sz="1500" b="1" dirty="0">
                <a:latin typeface="+mn-ea"/>
                <a:cs typeface="Ebrima" panose="02000000000000000000" pitchFamily="2" charset="0"/>
              </a:rPr>
              <a:t>년 연속 </a:t>
            </a:r>
            <a:r>
              <a:rPr lang="en-US" altLang="ko-KR" sz="1500" b="1" dirty="0">
                <a:latin typeface="+mn-ea"/>
                <a:cs typeface="Ebrima" panose="02000000000000000000" pitchFamily="2" charset="0"/>
              </a:rPr>
              <a:t>5</a:t>
            </a:r>
            <a:r>
              <a:rPr lang="ko-KR" altLang="en-US" sz="1500" b="1" dirty="0">
                <a:latin typeface="+mn-ea"/>
                <a:cs typeface="Ebrima" panose="02000000000000000000" pitchFamily="2" charset="0"/>
              </a:rPr>
              <a:t>등급</a:t>
            </a:r>
            <a:r>
              <a:rPr lang="ko-KR" altLang="en-US" sz="1500" dirty="0">
                <a:latin typeface="+mn-ea"/>
                <a:cs typeface="Ebrima" panose="02000000000000000000" pitchFamily="2" charset="0"/>
              </a:rPr>
              <a:t>에 그친 것으로 나타났다</a:t>
            </a:r>
            <a:r>
              <a:rPr lang="en-US" altLang="ko-KR" sz="1500" dirty="0">
                <a:latin typeface="+mn-ea"/>
                <a:cs typeface="Ebrima" panose="02000000000000000000" pitchFamily="2" charset="0"/>
              </a:rPr>
              <a:t>. </a:t>
            </a:r>
            <a:endParaRPr lang="ko-KR" altLang="en-US" sz="1500" dirty="0">
              <a:latin typeface="+mn-ea"/>
              <a:cs typeface="Ebrima" panose="02000000000000000000" pitchFamily="2" charset="0"/>
            </a:endParaRPr>
          </a:p>
          <a:p>
            <a:r>
              <a:rPr lang="en-US" altLang="ko-KR" dirty="0" smtClean="0"/>
              <a:t>                                                                                           </a:t>
            </a:r>
            <a:r>
              <a:rPr lang="ko-KR" altLang="en-US" sz="1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출처</a:t>
            </a:r>
            <a:r>
              <a:rPr lang="en-US" altLang="ko-KR" sz="1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ko-KR" altLang="en-US" sz="1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행정안전부</a:t>
            </a:r>
            <a:endParaRPr lang="ko-KR" altLang="en-US" sz="1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 flipV="1">
            <a:off x="4427984" y="5498442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012160" y="5510484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644" y="1700808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2018년 </a:t>
            </a:r>
            <a:r>
              <a:rPr lang="en-US" altLang="ko-KR" b="1" dirty="0" err="1"/>
              <a:t>광역자치단체</a:t>
            </a:r>
            <a:r>
              <a:rPr lang="en-US" altLang="ko-KR" b="1" dirty="0"/>
              <a:t> </a:t>
            </a:r>
            <a:r>
              <a:rPr lang="en-US" altLang="ko-KR" b="1" dirty="0" err="1"/>
              <a:t>분야별</a:t>
            </a:r>
            <a:r>
              <a:rPr lang="en-US" altLang="ko-KR" b="1" dirty="0"/>
              <a:t> </a:t>
            </a:r>
            <a:r>
              <a:rPr lang="en-US" altLang="ko-KR" b="1" dirty="0" err="1"/>
              <a:t>안전등급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7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404663"/>
            <a:ext cx="8219256" cy="1012975"/>
          </a:xfrm>
        </p:spPr>
        <p:txBody>
          <a:bodyPr/>
          <a:lstStyle/>
          <a:p>
            <a:r>
              <a:rPr lang="en-US" altLang="ko-KR" sz="2400" dirty="0" smtClean="0">
                <a:ea typeface="굴림" charset="-127"/>
              </a:rPr>
              <a:t>Step 2. </a:t>
            </a:r>
            <a:r>
              <a:rPr lang="ko-KR" altLang="en-US" sz="2400" dirty="0" smtClean="0">
                <a:ea typeface="굴림" charset="-127"/>
              </a:rPr>
              <a:t>제주도 인구분포 파악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3300" dirty="0" smtClean="0">
                <a:ea typeface="굴림" charset="-127"/>
              </a:rPr>
              <a:t/>
            </a:r>
            <a:br>
              <a:rPr lang="en-US" altLang="ko-KR" sz="3300" dirty="0" smtClean="0">
                <a:ea typeface="굴림" charset="-127"/>
              </a:rPr>
            </a:br>
            <a:r>
              <a:rPr lang="en-US" altLang="ko-KR" sz="3300" dirty="0" smtClean="0">
                <a:ea typeface="굴림" charset="-127"/>
              </a:rPr>
              <a:t>2018</a:t>
            </a:r>
            <a:r>
              <a:rPr lang="ko-KR" altLang="en-US" sz="3300" dirty="0" smtClean="0">
                <a:ea typeface="굴림" charset="-127"/>
              </a:rPr>
              <a:t>년도</a:t>
            </a:r>
            <a:r>
              <a:rPr lang="en-US" altLang="ko-KR" sz="3300" dirty="0">
                <a:ea typeface="굴림" charset="-127"/>
              </a:rPr>
              <a:t> </a:t>
            </a:r>
            <a:r>
              <a:rPr lang="ko-KR" altLang="en-US" sz="3300" dirty="0" smtClean="0">
                <a:ea typeface="굴림" charset="-127"/>
              </a:rPr>
              <a:t>제주시 </a:t>
            </a:r>
            <a:r>
              <a:rPr lang="en-US" altLang="ko-KR" sz="3300" dirty="0">
                <a:ea typeface="굴림" charset="-127"/>
              </a:rPr>
              <a:t>&amp; </a:t>
            </a:r>
            <a:r>
              <a:rPr lang="ko-KR" altLang="en-US" sz="3300" dirty="0">
                <a:ea typeface="굴림" charset="-127"/>
              </a:rPr>
              <a:t>서귀포시 인구분포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43418" y="1680229"/>
            <a:ext cx="3970372" cy="4590438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2018</a:t>
            </a:r>
            <a:r>
              <a:rPr lang="ko-KR" altLang="en-US" sz="2000" dirty="0">
                <a:ea typeface="굴림" charset="-127"/>
              </a:rPr>
              <a:t>년도 제주도 </a:t>
            </a:r>
            <a:r>
              <a:rPr lang="ko-KR" altLang="en-US" sz="2000" dirty="0" smtClean="0">
                <a:ea typeface="굴림" charset="-127"/>
              </a:rPr>
              <a:t>총 거주 인구 </a:t>
            </a:r>
            <a:r>
              <a:rPr lang="ko-KR" altLang="en-US" sz="2000" dirty="0">
                <a:ea typeface="굴림" charset="-127"/>
              </a:rPr>
              <a:t>약 </a:t>
            </a:r>
            <a:r>
              <a:rPr lang="en-US" altLang="ko-KR" sz="2000" dirty="0">
                <a:ea typeface="굴림" charset="-127"/>
              </a:rPr>
              <a:t>69</a:t>
            </a:r>
            <a:r>
              <a:rPr lang="ko-KR" altLang="en-US" sz="2000" dirty="0">
                <a:ea typeface="굴림" charset="-127"/>
              </a:rPr>
              <a:t>만명</a:t>
            </a:r>
            <a:r>
              <a:rPr lang="en-US" altLang="ko-KR" sz="2000" dirty="0">
                <a:ea typeface="굴림" charset="-127"/>
              </a:rPr>
              <a:t>(692,032) </a:t>
            </a:r>
            <a:r>
              <a:rPr lang="ko-KR" altLang="en-US" sz="2000" dirty="0">
                <a:ea typeface="굴림" charset="-127"/>
              </a:rPr>
              <a:t>중</a:t>
            </a:r>
            <a:endParaRPr lang="en-US" altLang="ko-KR" sz="2000" dirty="0">
              <a:ea typeface="굴림" charset="-127"/>
            </a:endParaRPr>
          </a:p>
          <a:p>
            <a:endParaRPr lang="en-US" altLang="ko-KR" sz="1800" dirty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ea typeface="굴림" charset="-127"/>
              </a:rPr>
              <a:t> -  </a:t>
            </a:r>
            <a:r>
              <a:rPr lang="ko-KR" altLang="en-US" sz="1400" dirty="0" smtClean="0">
                <a:ea typeface="굴림" charset="-127"/>
              </a:rPr>
              <a:t>제주시 </a:t>
            </a:r>
            <a:r>
              <a:rPr lang="ko-KR" altLang="en-US" sz="1400" dirty="0">
                <a:ea typeface="굴림" charset="-127"/>
              </a:rPr>
              <a:t>인구수는 약 </a:t>
            </a:r>
            <a:r>
              <a:rPr lang="en-US" altLang="ko-KR" sz="1400" dirty="0">
                <a:ea typeface="굴림" charset="-127"/>
              </a:rPr>
              <a:t>50</a:t>
            </a:r>
            <a:r>
              <a:rPr lang="ko-KR" altLang="en-US" sz="1400" dirty="0" err="1" smtClean="0">
                <a:ea typeface="굴림" charset="-127"/>
              </a:rPr>
              <a:t>만명</a:t>
            </a:r>
            <a:r>
              <a:rPr lang="ko-KR" altLang="en-US" sz="1400" dirty="0" smtClean="0">
                <a:ea typeface="굴림" charset="-127"/>
              </a:rPr>
              <a:t> </a:t>
            </a:r>
            <a:r>
              <a:rPr lang="en-US" altLang="ko-KR" sz="1400" dirty="0" smtClean="0">
                <a:ea typeface="굴림" charset="-127"/>
              </a:rPr>
              <a:t>(</a:t>
            </a:r>
            <a:r>
              <a:rPr lang="en-US" altLang="ko-KR" sz="1400" dirty="0">
                <a:ea typeface="굴림" charset="-127"/>
              </a:rPr>
              <a:t>501,791) </a:t>
            </a:r>
          </a:p>
          <a:p>
            <a:pPr marL="0" indent="0">
              <a:buNone/>
            </a:pPr>
            <a:endParaRPr lang="en-US" altLang="ko-KR" sz="1400" dirty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ea typeface="굴림" charset="-127"/>
              </a:rPr>
              <a:t> </a:t>
            </a:r>
            <a:r>
              <a:rPr lang="en-US" altLang="ko-KR" sz="1400" dirty="0" smtClean="0">
                <a:ea typeface="굴림" charset="-127"/>
              </a:rPr>
              <a:t>-  </a:t>
            </a:r>
            <a:r>
              <a:rPr lang="ko-KR" altLang="en-US" sz="1400" dirty="0" smtClean="0">
                <a:ea typeface="굴림" charset="-127"/>
              </a:rPr>
              <a:t>서귀포시 </a:t>
            </a:r>
            <a:r>
              <a:rPr lang="ko-KR" altLang="en-US" sz="1400" dirty="0">
                <a:ea typeface="굴림" charset="-127"/>
              </a:rPr>
              <a:t>인구수는 약 </a:t>
            </a:r>
            <a:r>
              <a:rPr lang="en-US" altLang="ko-KR" sz="1400" dirty="0">
                <a:ea typeface="굴림" charset="-127"/>
              </a:rPr>
              <a:t>19</a:t>
            </a:r>
            <a:r>
              <a:rPr lang="ko-KR" altLang="en-US" sz="1400" dirty="0">
                <a:ea typeface="굴림" charset="-127"/>
              </a:rPr>
              <a:t>만명</a:t>
            </a:r>
            <a:r>
              <a:rPr lang="en-US" altLang="ko-KR" sz="1400" dirty="0">
                <a:ea typeface="굴림" charset="-127"/>
              </a:rPr>
              <a:t>(190,241</a:t>
            </a:r>
            <a:r>
              <a:rPr lang="en-US" altLang="ko-KR" sz="1400" dirty="0" smtClean="0">
                <a:ea typeface="굴림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>
                <a:ea typeface="굴림" charset="-127"/>
              </a:rPr>
              <a:t> </a:t>
            </a:r>
            <a:r>
              <a:rPr lang="en-US" altLang="ko-KR" sz="1400" dirty="0" smtClean="0">
                <a:ea typeface="굴림" charset="-127"/>
              </a:rPr>
              <a:t>    </a:t>
            </a:r>
            <a:r>
              <a:rPr lang="en-US" altLang="ko-KR" sz="1200" dirty="0" smtClean="0">
                <a:ea typeface="굴림" charset="-127"/>
              </a:rPr>
              <a:t>(</a:t>
            </a:r>
            <a:r>
              <a:rPr lang="ko-KR" altLang="en-US" sz="1200" dirty="0">
                <a:ea typeface="굴림" charset="-127"/>
              </a:rPr>
              <a:t>주민등록 인구수</a:t>
            </a:r>
            <a:r>
              <a:rPr lang="en-US" altLang="ko-KR" sz="1200" dirty="0">
                <a:ea typeface="굴림" charset="-127"/>
              </a:rPr>
              <a:t>, </a:t>
            </a:r>
            <a:r>
              <a:rPr lang="ko-KR" altLang="en-US" sz="1200" dirty="0">
                <a:ea typeface="굴림" charset="-127"/>
              </a:rPr>
              <a:t>외국인 포함 거주주민</a:t>
            </a:r>
            <a:r>
              <a:rPr lang="en-US" altLang="ko-KR" sz="1200" dirty="0" smtClean="0">
                <a:ea typeface="굴림" charset="-127"/>
              </a:rPr>
              <a:t>), (</a:t>
            </a:r>
            <a:r>
              <a:rPr lang="ko-KR" altLang="en-US" sz="1200" dirty="0">
                <a:ea typeface="굴림" charset="-127"/>
              </a:rPr>
              <a:t>제주특별자치도 제주지역통계보고서</a:t>
            </a:r>
            <a:r>
              <a:rPr lang="en-US" altLang="ko-KR" sz="1200" dirty="0" smtClean="0">
                <a:ea typeface="굴림" charset="-127"/>
              </a:rPr>
              <a:t>)</a:t>
            </a:r>
          </a:p>
          <a:p>
            <a:endParaRPr lang="en-US" altLang="ko-KR" sz="1800" dirty="0">
              <a:ea typeface="굴림" charset="-127"/>
            </a:endParaRPr>
          </a:p>
          <a:p>
            <a:r>
              <a:rPr lang="en-US" altLang="ko-KR" sz="18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2018</a:t>
            </a:r>
            <a:r>
              <a:rPr lang="ko-KR" altLang="en-US" sz="2000" dirty="0">
                <a:ea typeface="굴림" charset="-127"/>
              </a:rPr>
              <a:t>년도 제주 관광객 월별 평균</a:t>
            </a:r>
            <a:endParaRPr lang="en-US" altLang="ko-KR" sz="2000" dirty="0">
              <a:ea typeface="굴림" charset="-127"/>
            </a:endParaRPr>
          </a:p>
          <a:p>
            <a:pPr marL="0" indent="0">
              <a:buNone/>
            </a:pPr>
            <a:endParaRPr lang="en-US" altLang="ko-KR" sz="14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ea typeface="굴림" charset="-127"/>
              </a:rPr>
              <a:t>- </a:t>
            </a:r>
            <a:r>
              <a:rPr lang="ko-KR" altLang="en-US" sz="1400" dirty="0" smtClean="0">
                <a:ea typeface="굴림" charset="-127"/>
              </a:rPr>
              <a:t>내국인</a:t>
            </a:r>
            <a:r>
              <a:rPr lang="en-US" altLang="ko-KR" sz="1400" dirty="0" smtClean="0">
                <a:ea typeface="굴림" charset="-127"/>
              </a:rPr>
              <a:t>, </a:t>
            </a:r>
            <a:r>
              <a:rPr lang="ko-KR" altLang="en-US" sz="1400" dirty="0" smtClean="0">
                <a:ea typeface="굴림" charset="-127"/>
              </a:rPr>
              <a:t>외국인 관광객 약 </a:t>
            </a:r>
            <a:r>
              <a:rPr lang="en-US" altLang="ko-KR" sz="1400" dirty="0" smtClean="0">
                <a:ea typeface="굴림" charset="-127"/>
              </a:rPr>
              <a:t>200</a:t>
            </a:r>
            <a:r>
              <a:rPr lang="ko-KR" altLang="en-US" sz="1400" dirty="0" err="1" smtClean="0">
                <a:ea typeface="굴림" charset="-127"/>
              </a:rPr>
              <a:t>만명</a:t>
            </a:r>
            <a:r>
              <a:rPr lang="ko-KR" altLang="en-US" sz="1400" dirty="0" smtClean="0">
                <a:ea typeface="굴림" charset="-127"/>
              </a:rPr>
              <a:t> </a:t>
            </a:r>
            <a:r>
              <a:rPr lang="en-US" altLang="ko-KR" sz="1400" dirty="0" smtClean="0">
                <a:ea typeface="굴림" charset="-127"/>
              </a:rPr>
              <a:t>(2,283,342)</a:t>
            </a:r>
          </a:p>
          <a:p>
            <a:pPr marL="0" indent="0">
              <a:buNone/>
            </a:pPr>
            <a:endParaRPr lang="en-US" altLang="ko-KR" sz="1400" dirty="0" smtClean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1050" dirty="0" smtClean="0">
                <a:ea typeface="굴림" charset="-127"/>
              </a:rPr>
              <a:t>              </a:t>
            </a:r>
            <a:r>
              <a:rPr lang="en-US" altLang="ko-KR" sz="1050" dirty="0" smtClean="0">
                <a:ea typeface="굴림" charset="-127"/>
              </a:rPr>
              <a:t>    </a:t>
            </a:r>
            <a:endParaRPr lang="ko-KR" altLang="en-US" sz="1050" dirty="0">
              <a:ea typeface="굴림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90" y="1772816"/>
            <a:ext cx="4830210" cy="4497851"/>
          </a:xfrm>
        </p:spPr>
      </p:pic>
      <p:sp>
        <p:nvSpPr>
          <p:cNvPr id="11" name="TextBox 10"/>
          <p:cNvSpPr txBox="1"/>
          <p:nvPr/>
        </p:nvSpPr>
        <p:spPr>
          <a:xfrm>
            <a:off x="6156176" y="5949280"/>
            <a:ext cx="2880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ea typeface="굴림" charset="-127"/>
              </a:rPr>
              <a:t>출처 </a:t>
            </a:r>
            <a:r>
              <a:rPr lang="en-US" altLang="ko-KR" sz="900" dirty="0">
                <a:ea typeface="굴림" charset="-127"/>
              </a:rPr>
              <a:t>: </a:t>
            </a:r>
            <a:r>
              <a:rPr lang="ko-KR" altLang="en-US" sz="900" dirty="0" err="1">
                <a:ea typeface="굴림" charset="-127"/>
              </a:rPr>
              <a:t>제주특별자치도제주지역통계보고서</a:t>
            </a:r>
            <a:r>
              <a:rPr lang="en-US" altLang="ko-KR" sz="900" dirty="0">
                <a:ea typeface="굴림" charset="-127"/>
              </a:rPr>
              <a:t>, </a:t>
            </a:r>
            <a:r>
              <a:rPr lang="ko-KR" altLang="en-US" sz="900" dirty="0">
                <a:ea typeface="굴림" charset="-127"/>
              </a:rPr>
              <a:t>공공포털</a:t>
            </a:r>
            <a:endParaRPr lang="ko-KR" altLang="en-US" sz="9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499" y="224636"/>
            <a:ext cx="8867501" cy="1139825"/>
          </a:xfrm>
        </p:spPr>
        <p:txBody>
          <a:bodyPr/>
          <a:lstStyle/>
          <a:p>
            <a:r>
              <a:rPr lang="en-US" altLang="ko-KR" sz="2400" dirty="0" smtClean="0">
                <a:ea typeface="굴림" charset="-127"/>
              </a:rPr>
              <a:t> Step 3. </a:t>
            </a:r>
            <a:r>
              <a:rPr lang="ko-KR" altLang="en-US" sz="2400" dirty="0" smtClean="0">
                <a:ea typeface="굴림" charset="-127"/>
              </a:rPr>
              <a:t>제주도 </a:t>
            </a:r>
            <a:r>
              <a:rPr lang="en-US" altLang="ko-KR" sz="2400" dirty="0" smtClean="0">
                <a:ea typeface="굴림" charset="-127"/>
              </a:rPr>
              <a:t>CCTV </a:t>
            </a:r>
            <a:r>
              <a:rPr lang="ko-KR" altLang="en-US" sz="2400" dirty="0" smtClean="0">
                <a:ea typeface="굴림" charset="-127"/>
              </a:rPr>
              <a:t>조사</a:t>
            </a:r>
            <a:r>
              <a:rPr lang="en-US" altLang="ko-KR" sz="3300" dirty="0" smtClean="0">
                <a:ea typeface="굴림" charset="-127"/>
              </a:rPr>
              <a:t/>
            </a:r>
            <a:br>
              <a:rPr lang="en-US" altLang="ko-KR" sz="3300" dirty="0" smtClean="0">
                <a:ea typeface="굴림" charset="-127"/>
              </a:rPr>
            </a:br>
            <a:r>
              <a:rPr lang="ko-KR" altLang="en-US" sz="3300" dirty="0" smtClean="0">
                <a:ea typeface="굴림" charset="-127"/>
              </a:rPr>
              <a:t>제주시와 </a:t>
            </a:r>
            <a:r>
              <a:rPr lang="ko-KR" altLang="en-US" sz="3300" dirty="0">
                <a:ea typeface="굴림" charset="-127"/>
              </a:rPr>
              <a:t>서귀포시의 </a:t>
            </a:r>
            <a:r>
              <a:rPr lang="en-US" altLang="ko-KR" sz="3300" dirty="0">
                <a:ea typeface="굴림" charset="-127"/>
              </a:rPr>
              <a:t>2018</a:t>
            </a:r>
            <a:r>
              <a:rPr lang="ko-KR" altLang="en-US" sz="3300" dirty="0">
                <a:ea typeface="굴림" charset="-127"/>
              </a:rPr>
              <a:t>년도 </a:t>
            </a:r>
            <a:r>
              <a:rPr lang="en-US" altLang="ko-KR" sz="3300" dirty="0" smtClean="0">
                <a:ea typeface="굴림" charset="-127"/>
              </a:rPr>
              <a:t>CCTV</a:t>
            </a:r>
            <a:endParaRPr lang="ko-KR" altLang="en-US" sz="3300" dirty="0">
              <a:ea typeface="굴림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A2930A5-87B0-460A-876A-18BFDC6E0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29" y="1504336"/>
            <a:ext cx="6192688" cy="5350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60EAE6-D027-4C86-9FCB-8474DF4800E1}"/>
              </a:ext>
            </a:extLst>
          </p:cNvPr>
          <p:cNvSpPr txBox="1"/>
          <p:nvPr/>
        </p:nvSpPr>
        <p:spPr>
          <a:xfrm>
            <a:off x="5436096" y="1988840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66.26%</a:t>
            </a:r>
          </a:p>
          <a:p>
            <a:endParaRPr lang="en-US" altLang="ko-KR" dirty="0"/>
          </a:p>
          <a:p>
            <a:r>
              <a:rPr lang="en-US" altLang="ko-KR" dirty="0"/>
              <a:t>(2,607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499E10-4CE1-4B5C-A7B1-CFFE56D01533}"/>
              </a:ext>
            </a:extLst>
          </p:cNvPr>
          <p:cNvSpPr txBox="1"/>
          <p:nvPr/>
        </p:nvSpPr>
        <p:spPr>
          <a:xfrm>
            <a:off x="2915816" y="3645024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33.74%</a:t>
            </a:r>
          </a:p>
          <a:p>
            <a:endParaRPr lang="en-US" altLang="ko-KR" dirty="0"/>
          </a:p>
          <a:p>
            <a:r>
              <a:rPr lang="en-US" altLang="ko-KR" dirty="0"/>
              <a:t> (1,327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68517" y="6453336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공공 포털</a:t>
            </a:r>
            <a:endParaRPr lang="ko-KR" alt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r>
              <a:rPr lang="en-US" altLang="ko-KR" sz="2400" dirty="0" smtClean="0">
                <a:ea typeface="굴림" charset="-127"/>
              </a:rPr>
              <a:t>Step 3. </a:t>
            </a:r>
            <a:r>
              <a:rPr lang="ko-KR" altLang="en-US" sz="2400" dirty="0" smtClean="0">
                <a:ea typeface="굴림" charset="-127"/>
              </a:rPr>
              <a:t>제주도 </a:t>
            </a:r>
            <a:r>
              <a:rPr lang="en-US" altLang="ko-KR" sz="2400" dirty="0" smtClean="0">
                <a:ea typeface="굴림" charset="-127"/>
              </a:rPr>
              <a:t>CCTV </a:t>
            </a:r>
            <a:r>
              <a:rPr lang="ko-KR" altLang="en-US" sz="2400" dirty="0" smtClean="0">
                <a:ea typeface="굴림" charset="-127"/>
              </a:rPr>
              <a:t>조사</a:t>
            </a:r>
            <a:r>
              <a:rPr lang="en-US" altLang="ko-KR" sz="2400" dirty="0" smtClean="0">
                <a:ea typeface="굴림" charset="-127"/>
              </a:rPr>
              <a:t/>
            </a:r>
            <a:br>
              <a:rPr lang="en-US" altLang="ko-KR" sz="2400" dirty="0" smtClean="0">
                <a:ea typeface="굴림" charset="-127"/>
              </a:rPr>
            </a:br>
            <a:r>
              <a:rPr lang="en-US" altLang="ko-KR" sz="2400" dirty="0" smtClean="0">
                <a:ea typeface="굴림" charset="-127"/>
              </a:rPr>
              <a:t>CCTV </a:t>
            </a:r>
            <a:r>
              <a:rPr lang="ko-KR" altLang="en-US" sz="2400" dirty="0" smtClean="0">
                <a:ea typeface="굴림" charset="-127"/>
              </a:rPr>
              <a:t>목적 별 구분</a:t>
            </a:r>
            <a:endParaRPr lang="ko-KR" altLang="en-US" sz="2400" dirty="0">
              <a:ea typeface="굴림" charset="-127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88224" y="1678499"/>
            <a:ext cx="2221904" cy="453072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2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제주시 </a:t>
            </a:r>
            <a:r>
              <a:rPr lang="en-US" altLang="ko-KR" sz="22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CCTV – 1327</a:t>
            </a:r>
            <a:r>
              <a:rPr lang="ko-KR" altLang="en-US" sz="22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대</a:t>
            </a:r>
            <a:endParaRPr lang="en-US" altLang="ko-KR" sz="2200" b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buNone/>
            </a:pP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</a:t>
            </a:r>
            <a:r>
              <a:rPr lang="ko-KR" altLang="en-US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방범</a:t>
            </a: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(21), </a:t>
            </a:r>
            <a:r>
              <a:rPr lang="ko-KR" altLang="en-US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교통단속</a:t>
            </a: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(2), </a:t>
            </a:r>
            <a:r>
              <a:rPr lang="ko-KR" altLang="en-US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시설물관리</a:t>
            </a: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(72), </a:t>
            </a:r>
            <a:r>
              <a:rPr lang="ko-KR" altLang="en-US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쓰레기단속</a:t>
            </a: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(157), </a:t>
            </a:r>
            <a:r>
              <a:rPr lang="ko-KR" altLang="en-US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기타</a:t>
            </a: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(10)</a:t>
            </a:r>
          </a:p>
          <a:p>
            <a:pPr marL="0" indent="0">
              <a:buNone/>
            </a:pPr>
            <a:endParaRPr lang="en-US" altLang="ko-KR" sz="2400" b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서귀포시 </a:t>
            </a:r>
            <a:r>
              <a:rPr lang="en-US" altLang="ko-KR" sz="22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CCTV – 2607</a:t>
            </a:r>
            <a:r>
              <a:rPr lang="ko-KR" altLang="en-US" sz="22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대</a:t>
            </a:r>
            <a:endParaRPr lang="en-US" altLang="ko-KR" sz="22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buNone/>
            </a:pP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</a:t>
            </a:r>
            <a:r>
              <a:rPr lang="ko-KR" altLang="en-US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교통단속</a:t>
            </a: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(112), </a:t>
            </a:r>
            <a:r>
              <a:rPr lang="ko-KR" altLang="en-US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다목적</a:t>
            </a: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(435)</a:t>
            </a:r>
          </a:p>
          <a:p>
            <a:pPr marL="0" indent="0">
              <a:buNone/>
            </a:pP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여기서 서귀포자료에는 교통과 다목적만 분리</a:t>
            </a: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즉 다목적 안에 방범</a:t>
            </a: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시설물관리</a:t>
            </a: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쓰리기 단속용이 포함</a:t>
            </a:r>
            <a:r>
              <a:rPr lang="en-US" altLang="ko-KR" sz="1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.)</a:t>
            </a:r>
          </a:p>
        </p:txBody>
      </p:sp>
      <p:pic>
        <p:nvPicPr>
          <p:cNvPr id="2" name="온라인 이미지 개체 틀 1"/>
          <p:cNvPicPr>
            <a:picLocks noGrp="1" noChangeAspect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6176166" cy="4774140"/>
          </a:xfrm>
        </p:spPr>
      </p:pic>
      <p:sp>
        <p:nvSpPr>
          <p:cNvPr id="6" name="TextBox 5"/>
          <p:cNvSpPr txBox="1"/>
          <p:nvPr/>
        </p:nvSpPr>
        <p:spPr>
          <a:xfrm>
            <a:off x="457200" y="6470086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출처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공공 포털</a:t>
            </a:r>
            <a:endParaRPr lang="ko-KR" altLang="en-US" sz="9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년도 제주도 </a:t>
            </a:r>
            <a:r>
              <a:rPr lang="en-US" altLang="ko-KR" dirty="0" smtClean="0"/>
              <a:t>CCTV </a:t>
            </a:r>
            <a:r>
              <a:rPr lang="ko-KR" altLang="en-US" dirty="0" smtClean="0"/>
              <a:t>설치현황을 살펴본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게스트하우스 투숙객이 살해되자 제주는 ‘범죄 도시’라는 말이 떠돌았습니다</a:t>
            </a:r>
            <a:r>
              <a:rPr lang="en-US" altLang="ko-KR" dirty="0"/>
              <a:t>. </a:t>
            </a:r>
            <a:r>
              <a:rPr lang="ko-KR" altLang="en-US" dirty="0"/>
              <a:t>그러나 강력 범죄 발생 </a:t>
            </a:r>
            <a:r>
              <a:rPr lang="en-US" altLang="ko-KR" dirty="0"/>
              <a:t>1</a:t>
            </a:r>
            <a:r>
              <a:rPr lang="ko-KR" altLang="en-US" dirty="0"/>
              <a:t>위라는 통계가 있으니 반박도 할 수 없었습니다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치안이 무너지면 제주 관광은 영향을 받을 수밖에 없습니다</a:t>
            </a:r>
            <a:r>
              <a:rPr lang="en-US" altLang="ko-KR" dirty="0"/>
              <a:t>. </a:t>
            </a:r>
            <a:r>
              <a:rPr lang="ko-KR" altLang="en-US" dirty="0"/>
              <a:t>제주 경제도 흔들릴 수밖에 없습니다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지금은 관광 정책을 만들어 감소한 관광객을 늘리겠다는 생각도 중요하지만</a:t>
            </a:r>
            <a:r>
              <a:rPr lang="en-US" altLang="ko-KR" dirty="0"/>
              <a:t>, </a:t>
            </a:r>
            <a:r>
              <a:rPr lang="ko-KR" altLang="en-US" dirty="0"/>
              <a:t>무엇보다 치안이 우선 해결돼야 할 것입니다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359</TotalTime>
  <Words>400</Words>
  <Application>Microsoft Office PowerPoint</Application>
  <PresentationFormat>화면 슬라이드 쇼(4:3)</PresentationFormat>
  <Paragraphs>148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Arial Unicode MS</vt:lpstr>
      <vt:lpstr>굴림</vt:lpstr>
      <vt:lpstr>나눔고딕 ExtraBold</vt:lpstr>
      <vt:lpstr>맑은 고딕</vt:lpstr>
      <vt:lpstr>한컴바탕</vt:lpstr>
      <vt:lpstr>Arial</vt:lpstr>
      <vt:lpstr>Ebrima</vt:lpstr>
      <vt:lpstr>Times New Roman</vt:lpstr>
      <vt:lpstr>Wingdings</vt:lpstr>
      <vt:lpstr>Level</vt:lpstr>
      <vt:lpstr>제주도 공공 CCTV 현황</vt:lpstr>
      <vt:lpstr>목차</vt:lpstr>
      <vt:lpstr>1. 문제 정의</vt:lpstr>
      <vt:lpstr>2.분석과정    Step 1. 제주도 범죄등급 파악</vt:lpstr>
      <vt:lpstr>Step 2. 제주도 인구분포 파악  2018년도 제주시 &amp; 서귀포시 인구분포</vt:lpstr>
      <vt:lpstr> Step 3. 제주도 CCTV 조사 제주시와 서귀포시의 2018년도 CCTV</vt:lpstr>
      <vt:lpstr>Step 3. 제주도 CCTV 조사 CCTV 목적 별 구분</vt:lpstr>
      <vt:lpstr>3. 분석 결과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제주도 공공 CCTV 현황</dc:title>
  <dc:subject/>
  <dc:creator>ICT01_09</dc:creator>
  <cp:keywords/>
  <dc:description/>
  <cp:lastModifiedBy>Windows 사용자</cp:lastModifiedBy>
  <cp:revision>32</cp:revision>
  <dcterms:created xsi:type="dcterms:W3CDTF">2019-12-05T06:50:32Z</dcterms:created>
  <dcterms:modified xsi:type="dcterms:W3CDTF">2019-12-05T18:14:34Z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