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08" r:id="rId2"/>
    <p:sldId id="309" r:id="rId3"/>
    <p:sldId id="310" r:id="rId4"/>
    <p:sldId id="311" r:id="rId5"/>
    <p:sldId id="312" r:id="rId6"/>
    <p:sldId id="313" r:id="rId7"/>
    <p:sldId id="314" r:id="rId8"/>
    <p:sldId id="315" r:id="rId9"/>
    <p:sldId id="316" r:id="rId10"/>
    <p:sldId id="31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7E7B33-1996-4E26-8BE1-EFD6F4D1FFDD}" v="1" dt="2021-08-15T18:20:10.667"/>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57" autoAdjust="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Chavez" userId="b54e9b43-8f8f-425b-9884-995fdc13fedd" providerId="ADAL" clId="{4280F6CB-655A-48A3-AA93-E0E8EB705437}"/>
    <pc:docChg chg="modSld">
      <pc:chgData name="Timothy Chavez" userId="b54e9b43-8f8f-425b-9884-995fdc13fedd" providerId="ADAL" clId="{4280F6CB-655A-48A3-AA93-E0E8EB705437}" dt="2021-06-12T15:05:42.588" v="28" actId="20577"/>
      <pc:docMkLst>
        <pc:docMk/>
      </pc:docMkLst>
      <pc:sldChg chg="modSp mod">
        <pc:chgData name="Timothy Chavez" userId="b54e9b43-8f8f-425b-9884-995fdc13fedd" providerId="ADAL" clId="{4280F6CB-655A-48A3-AA93-E0E8EB705437}" dt="2021-06-12T15:05:42.588" v="28" actId="20577"/>
        <pc:sldMkLst>
          <pc:docMk/>
          <pc:sldMk cId="4082037142" sldId="256"/>
        </pc:sldMkLst>
        <pc:spChg chg="mod">
          <ac:chgData name="Timothy Chavez" userId="b54e9b43-8f8f-425b-9884-995fdc13fedd" providerId="ADAL" clId="{4280F6CB-655A-48A3-AA93-E0E8EB705437}" dt="2021-06-12T15:05:42.588" v="28" actId="20577"/>
          <ac:spMkLst>
            <pc:docMk/>
            <pc:sldMk cId="4082037142" sldId="256"/>
            <ac:spMk id="2" creationId="{825A0AE0-0E32-4EC2-A37A-85102E088329}"/>
          </ac:spMkLst>
        </pc:spChg>
      </pc:sldChg>
    </pc:docChg>
  </pc:docChgLst>
  <pc:docChgLst>
    <pc:chgData name="Timothy Chavez" userId="b54e9b43-8f8f-425b-9884-995fdc13fedd" providerId="ADAL" clId="{B57E7B33-1996-4E26-8BE1-EFD6F4D1FFDD}"/>
    <pc:docChg chg="delSld">
      <pc:chgData name="Timothy Chavez" userId="b54e9b43-8f8f-425b-9884-995fdc13fedd" providerId="ADAL" clId="{B57E7B33-1996-4E26-8BE1-EFD6F4D1FFDD}" dt="2021-08-15T18:20:13.515" v="0" actId="47"/>
      <pc:docMkLst>
        <pc:docMk/>
      </pc:docMkLst>
      <pc:sldChg chg="del">
        <pc:chgData name="Timothy Chavez" userId="b54e9b43-8f8f-425b-9884-995fdc13fedd" providerId="ADAL" clId="{B57E7B33-1996-4E26-8BE1-EFD6F4D1FFDD}" dt="2021-08-15T18:20:13.515" v="0" actId="47"/>
        <pc:sldMkLst>
          <pc:docMk/>
          <pc:sldMk cId="4082037142"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8F4C5-C62E-4C2E-B97B-7C4B3881E5F6}" type="datetimeFigureOut">
              <a:rPr lang="en-US" smtClean="0"/>
              <a:t>8/15/2021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007A5-8AE3-4759-898E-5CEF51D41B83}" type="slidenum">
              <a:rPr lang="en-US" smtClean="0"/>
              <a:t>‹#›</a:t>
            </a:fld>
            <a:endParaRPr lang="en-US"/>
          </a:p>
        </p:txBody>
      </p:sp>
    </p:spTree>
    <p:extLst>
      <p:ext uri="{BB962C8B-B14F-4D97-AF65-F5344CB8AC3E}">
        <p14:creationId xmlns:p14="http://schemas.microsoft.com/office/powerpoint/2010/main" val="662169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59F8-F82B-4EC8-8636-A6813660B7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BA3C93-46CC-4371-9594-8E9447752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4C86D9-0D61-44E9-8979-D8B3B34F176E}"/>
              </a:ext>
            </a:extLst>
          </p:cNvPr>
          <p:cNvSpPr>
            <a:spLocks noGrp="1"/>
          </p:cNvSpPr>
          <p:nvPr>
            <p:ph type="dt" sz="half" idx="10"/>
          </p:nvPr>
        </p:nvSpPr>
        <p:spPr/>
        <p:txBody>
          <a:bodyPr/>
          <a:lstStyle/>
          <a:p>
            <a:fld id="{32510CC8-DAF6-462F-B878-C1440A3E67CB}" type="datetime1">
              <a:rPr lang="en-US" smtClean="0"/>
              <a:t>8/15/2021</a:t>
            </a:fld>
            <a:endParaRPr lang="en-US"/>
          </a:p>
        </p:txBody>
      </p:sp>
      <p:sp>
        <p:nvSpPr>
          <p:cNvPr id="5" name="Footer Placeholder 4">
            <a:extLst>
              <a:ext uri="{FF2B5EF4-FFF2-40B4-BE49-F238E27FC236}">
                <a16:creationId xmlns:a16="http://schemas.microsoft.com/office/drawing/2014/main" id="{4B253D4B-41D1-44FB-B626-8791C3052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06AFA-832F-4655-B696-954ED7E01973}"/>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154730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411D-189C-4180-B5CE-2F12DD18B9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1F08FB-3773-4E5F-8D42-D21A1E9B2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49203-1A31-4DFF-AF9F-E77F3203F658}"/>
              </a:ext>
            </a:extLst>
          </p:cNvPr>
          <p:cNvSpPr>
            <a:spLocks noGrp="1"/>
          </p:cNvSpPr>
          <p:nvPr>
            <p:ph type="dt" sz="half" idx="10"/>
          </p:nvPr>
        </p:nvSpPr>
        <p:spPr/>
        <p:txBody>
          <a:bodyPr/>
          <a:lstStyle/>
          <a:p>
            <a:fld id="{4C7E19E6-C542-4E3B-BAA0-47185ABE26DD}" type="datetime1">
              <a:rPr lang="en-US" smtClean="0"/>
              <a:t>8/15/2021</a:t>
            </a:fld>
            <a:endParaRPr lang="en-US"/>
          </a:p>
        </p:txBody>
      </p:sp>
      <p:sp>
        <p:nvSpPr>
          <p:cNvPr id="5" name="Footer Placeholder 4">
            <a:extLst>
              <a:ext uri="{FF2B5EF4-FFF2-40B4-BE49-F238E27FC236}">
                <a16:creationId xmlns:a16="http://schemas.microsoft.com/office/drawing/2014/main" id="{BD702884-40BA-431B-9B6D-8C3EF16DE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BD1E7-4511-485F-89BB-ED10791A9C52}"/>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60258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9141F-7B2F-4362-BEDB-B069FE965C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C5357-3AB5-47D8-B3C2-29E0B39529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9E362-6210-4DC1-BB48-1C8745412440}"/>
              </a:ext>
            </a:extLst>
          </p:cNvPr>
          <p:cNvSpPr>
            <a:spLocks noGrp="1"/>
          </p:cNvSpPr>
          <p:nvPr>
            <p:ph type="dt" sz="half" idx="10"/>
          </p:nvPr>
        </p:nvSpPr>
        <p:spPr/>
        <p:txBody>
          <a:bodyPr/>
          <a:lstStyle/>
          <a:p>
            <a:fld id="{A96B4354-9B66-4D1B-B62E-C970072B12D7}" type="datetime1">
              <a:rPr lang="en-US" smtClean="0"/>
              <a:t>8/15/2021</a:t>
            </a:fld>
            <a:endParaRPr lang="en-US"/>
          </a:p>
        </p:txBody>
      </p:sp>
      <p:sp>
        <p:nvSpPr>
          <p:cNvPr id="5" name="Footer Placeholder 4">
            <a:extLst>
              <a:ext uri="{FF2B5EF4-FFF2-40B4-BE49-F238E27FC236}">
                <a16:creationId xmlns:a16="http://schemas.microsoft.com/office/drawing/2014/main" id="{701CC40E-E871-477F-A448-9AFDCCCA9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500A1-F56B-4D21-915C-8737337A4F79}"/>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206060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65FD-E09F-4026-812E-C3342C7C24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62121-5DF0-4068-A7F1-EABF0A9E17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ABC63-476F-49D6-B8B2-FFC7376F37F0}"/>
              </a:ext>
            </a:extLst>
          </p:cNvPr>
          <p:cNvSpPr>
            <a:spLocks noGrp="1"/>
          </p:cNvSpPr>
          <p:nvPr>
            <p:ph type="dt" sz="half" idx="10"/>
          </p:nvPr>
        </p:nvSpPr>
        <p:spPr/>
        <p:txBody>
          <a:bodyPr/>
          <a:lstStyle/>
          <a:p>
            <a:fld id="{357BA6BD-0C51-4B81-9447-F6BC0A4D1C18}" type="datetime1">
              <a:rPr lang="en-US" smtClean="0"/>
              <a:t>8/15/2021</a:t>
            </a:fld>
            <a:endParaRPr lang="en-US"/>
          </a:p>
        </p:txBody>
      </p:sp>
      <p:sp>
        <p:nvSpPr>
          <p:cNvPr id="5" name="Footer Placeholder 4">
            <a:extLst>
              <a:ext uri="{FF2B5EF4-FFF2-40B4-BE49-F238E27FC236}">
                <a16:creationId xmlns:a16="http://schemas.microsoft.com/office/drawing/2014/main" id="{DAACBC36-B016-44A5-9E2D-81C0C04B7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25628-D417-4462-AE47-CD46C2650F32}"/>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227019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8E16-14DD-417F-8ED2-BF9707AD89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9E9AB8-3C4F-456D-AAD8-1D15E1285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E845A-17DD-4360-BD0E-34639B3D9C1B}"/>
              </a:ext>
            </a:extLst>
          </p:cNvPr>
          <p:cNvSpPr>
            <a:spLocks noGrp="1"/>
          </p:cNvSpPr>
          <p:nvPr>
            <p:ph type="dt" sz="half" idx="10"/>
          </p:nvPr>
        </p:nvSpPr>
        <p:spPr/>
        <p:txBody>
          <a:bodyPr/>
          <a:lstStyle/>
          <a:p>
            <a:fld id="{C05EB13B-4024-4974-B6DD-82D040378D49}" type="datetime1">
              <a:rPr lang="en-US" smtClean="0"/>
              <a:t>8/15/2021</a:t>
            </a:fld>
            <a:endParaRPr lang="en-US"/>
          </a:p>
        </p:txBody>
      </p:sp>
      <p:sp>
        <p:nvSpPr>
          <p:cNvPr id="5" name="Footer Placeholder 4">
            <a:extLst>
              <a:ext uri="{FF2B5EF4-FFF2-40B4-BE49-F238E27FC236}">
                <a16:creationId xmlns:a16="http://schemas.microsoft.com/office/drawing/2014/main" id="{4E5F16DC-43C8-4690-9B05-901CE431C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067EE-8167-490B-BFAD-EA8A8F887FC3}"/>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118262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2288-432B-4CCB-A712-F3028A1CB6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2FCAE-2026-4B13-9C1D-468B5D45F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E3CFC2-6C3A-4919-968F-6D75CE7D01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B550DB-F114-43D4-A6FE-0A026D403CDC}"/>
              </a:ext>
            </a:extLst>
          </p:cNvPr>
          <p:cNvSpPr>
            <a:spLocks noGrp="1"/>
          </p:cNvSpPr>
          <p:nvPr>
            <p:ph type="dt" sz="half" idx="10"/>
          </p:nvPr>
        </p:nvSpPr>
        <p:spPr/>
        <p:txBody>
          <a:bodyPr/>
          <a:lstStyle/>
          <a:p>
            <a:fld id="{1A7B9485-1923-467A-BBCF-61DF48705778}" type="datetime1">
              <a:rPr lang="en-US" smtClean="0"/>
              <a:t>8/15/2021</a:t>
            </a:fld>
            <a:endParaRPr lang="en-US"/>
          </a:p>
        </p:txBody>
      </p:sp>
      <p:sp>
        <p:nvSpPr>
          <p:cNvPr id="6" name="Footer Placeholder 5">
            <a:extLst>
              <a:ext uri="{FF2B5EF4-FFF2-40B4-BE49-F238E27FC236}">
                <a16:creationId xmlns:a16="http://schemas.microsoft.com/office/drawing/2014/main" id="{592EAA5E-CCB5-485D-B8E1-3F546C1CD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98D28-912F-42B3-B8C8-9CDBE170753B}"/>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187477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1F91-E6B5-41EB-8523-BCB422B8FD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D1CF90-07F3-4ED3-AF79-418E1AB69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DE4CEA-A781-4121-97CC-753E27679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109537-F893-42BA-A28D-80AA3AC2AF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30E50B-808A-4C8F-B5E6-AEC33E429F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0A56F2-A42B-47F2-939C-1A9EFA8ECD38}"/>
              </a:ext>
            </a:extLst>
          </p:cNvPr>
          <p:cNvSpPr>
            <a:spLocks noGrp="1"/>
          </p:cNvSpPr>
          <p:nvPr>
            <p:ph type="dt" sz="half" idx="10"/>
          </p:nvPr>
        </p:nvSpPr>
        <p:spPr/>
        <p:txBody>
          <a:bodyPr/>
          <a:lstStyle/>
          <a:p>
            <a:fld id="{7CAC84C6-FB14-4FF0-9BF7-3B1B1ABB2EF1}" type="datetime1">
              <a:rPr lang="en-US" smtClean="0"/>
              <a:t>8/15/2021</a:t>
            </a:fld>
            <a:endParaRPr lang="en-US"/>
          </a:p>
        </p:txBody>
      </p:sp>
      <p:sp>
        <p:nvSpPr>
          <p:cNvPr id="8" name="Footer Placeholder 7">
            <a:extLst>
              <a:ext uri="{FF2B5EF4-FFF2-40B4-BE49-F238E27FC236}">
                <a16:creationId xmlns:a16="http://schemas.microsoft.com/office/drawing/2014/main" id="{F12E0455-F5EC-47DC-B4BF-2105063061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B0B51B-842A-4F04-BFD1-82E2DE8A0653}"/>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368851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40C-FF47-4D5F-BF2E-7C9B766B61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A1C94D-210A-4325-8F05-E253C9BEAB2C}"/>
              </a:ext>
            </a:extLst>
          </p:cNvPr>
          <p:cNvSpPr>
            <a:spLocks noGrp="1"/>
          </p:cNvSpPr>
          <p:nvPr>
            <p:ph type="dt" sz="half" idx="10"/>
          </p:nvPr>
        </p:nvSpPr>
        <p:spPr/>
        <p:txBody>
          <a:bodyPr/>
          <a:lstStyle/>
          <a:p>
            <a:fld id="{32B49647-1919-4664-A934-9AAB2E04769C}" type="datetime1">
              <a:rPr lang="en-US" smtClean="0"/>
              <a:t>8/15/2021</a:t>
            </a:fld>
            <a:endParaRPr lang="en-US"/>
          </a:p>
        </p:txBody>
      </p:sp>
      <p:sp>
        <p:nvSpPr>
          <p:cNvPr id="4" name="Footer Placeholder 3">
            <a:extLst>
              <a:ext uri="{FF2B5EF4-FFF2-40B4-BE49-F238E27FC236}">
                <a16:creationId xmlns:a16="http://schemas.microsoft.com/office/drawing/2014/main" id="{F5E75B59-5B44-4226-8AA5-68C98365B4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143EE-93C3-4A09-8FEC-730DF06D22A8}"/>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382342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907D6-E183-4C54-B671-FA6A461C9153}"/>
              </a:ext>
            </a:extLst>
          </p:cNvPr>
          <p:cNvSpPr>
            <a:spLocks noGrp="1"/>
          </p:cNvSpPr>
          <p:nvPr>
            <p:ph type="dt" sz="half" idx="10"/>
          </p:nvPr>
        </p:nvSpPr>
        <p:spPr/>
        <p:txBody>
          <a:bodyPr/>
          <a:lstStyle/>
          <a:p>
            <a:fld id="{17266587-59EC-44E7-90C7-C0C2EFC12D9B}" type="datetime1">
              <a:rPr lang="en-US" smtClean="0"/>
              <a:t>8/15/2021</a:t>
            </a:fld>
            <a:endParaRPr lang="en-US"/>
          </a:p>
        </p:txBody>
      </p:sp>
      <p:sp>
        <p:nvSpPr>
          <p:cNvPr id="3" name="Footer Placeholder 2">
            <a:extLst>
              <a:ext uri="{FF2B5EF4-FFF2-40B4-BE49-F238E27FC236}">
                <a16:creationId xmlns:a16="http://schemas.microsoft.com/office/drawing/2014/main" id="{A24D069C-28FF-4A14-A5DC-CE2F8EBC1B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6C1BE5-5226-47F1-97D5-0B1F15073F66}"/>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13967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98D7-D626-4589-A2F2-16EBFE548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E526CD-9342-49B2-9E15-B50F2D2804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73DFF-B4E6-4A45-B5FB-E0546B3D1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E5FDD-84C4-4B9E-90D6-104EC27E5CAE}"/>
              </a:ext>
            </a:extLst>
          </p:cNvPr>
          <p:cNvSpPr>
            <a:spLocks noGrp="1"/>
          </p:cNvSpPr>
          <p:nvPr>
            <p:ph type="dt" sz="half" idx="10"/>
          </p:nvPr>
        </p:nvSpPr>
        <p:spPr/>
        <p:txBody>
          <a:bodyPr/>
          <a:lstStyle/>
          <a:p>
            <a:fld id="{E90E0F1E-B0F5-4089-B6D2-624A13507333}" type="datetime1">
              <a:rPr lang="en-US" smtClean="0"/>
              <a:t>8/15/2021</a:t>
            </a:fld>
            <a:endParaRPr lang="en-US"/>
          </a:p>
        </p:txBody>
      </p:sp>
      <p:sp>
        <p:nvSpPr>
          <p:cNvPr id="6" name="Footer Placeholder 5">
            <a:extLst>
              <a:ext uri="{FF2B5EF4-FFF2-40B4-BE49-F238E27FC236}">
                <a16:creationId xmlns:a16="http://schemas.microsoft.com/office/drawing/2014/main" id="{F356A696-3840-45A4-975B-7FFAE0AA3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76DFF-BC1B-40D5-BE81-F4999C2CA549}"/>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420293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686C-411D-4289-80B3-E32FAB7F3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178F9C-5122-4A33-BB63-CF831557C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E896A2-AA2D-416F-A214-BD6EC153F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E8EB7-B64B-4A73-BFD2-65AE091B552D}"/>
              </a:ext>
            </a:extLst>
          </p:cNvPr>
          <p:cNvSpPr>
            <a:spLocks noGrp="1"/>
          </p:cNvSpPr>
          <p:nvPr>
            <p:ph type="dt" sz="half" idx="10"/>
          </p:nvPr>
        </p:nvSpPr>
        <p:spPr/>
        <p:txBody>
          <a:bodyPr/>
          <a:lstStyle/>
          <a:p>
            <a:fld id="{556FF12A-77F6-48AC-BE5E-FC0936721A7B}" type="datetime1">
              <a:rPr lang="en-US" smtClean="0"/>
              <a:t>8/15/2021</a:t>
            </a:fld>
            <a:endParaRPr lang="en-US"/>
          </a:p>
        </p:txBody>
      </p:sp>
      <p:sp>
        <p:nvSpPr>
          <p:cNvPr id="6" name="Footer Placeholder 5">
            <a:extLst>
              <a:ext uri="{FF2B5EF4-FFF2-40B4-BE49-F238E27FC236}">
                <a16:creationId xmlns:a16="http://schemas.microsoft.com/office/drawing/2014/main" id="{861F1E89-1C76-41CC-86C4-339FE9D42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E32D1-52CA-4A2B-866D-600F4CBFEF01}"/>
              </a:ext>
            </a:extLst>
          </p:cNvPr>
          <p:cNvSpPr>
            <a:spLocks noGrp="1"/>
          </p:cNvSpPr>
          <p:nvPr>
            <p:ph type="sldNum" sz="quarter" idx="12"/>
          </p:nvPr>
        </p:nvSpPr>
        <p:spPr/>
        <p:txBody>
          <a:bodyPr/>
          <a:lstStyle/>
          <a:p>
            <a:fld id="{D85371FC-5335-4784-A343-689EBF55304E}" type="slidenum">
              <a:rPr lang="en-US" smtClean="0"/>
              <a:t>‹#›</a:t>
            </a:fld>
            <a:endParaRPr lang="en-US"/>
          </a:p>
        </p:txBody>
      </p:sp>
    </p:spTree>
    <p:extLst>
      <p:ext uri="{BB962C8B-B14F-4D97-AF65-F5344CB8AC3E}">
        <p14:creationId xmlns:p14="http://schemas.microsoft.com/office/powerpoint/2010/main" val="40130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6A954-3B88-407E-8F36-5AD63AE2A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1AF2A-E535-47D8-950D-3C5D9A40D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C78C1-2300-4205-AB75-86A2A2EAE3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66992-9EC4-460A-836E-1F1AA128DFF4}" type="datetime1">
              <a:rPr lang="en-US" smtClean="0"/>
              <a:t>8/15/2021</a:t>
            </a:fld>
            <a:endParaRPr lang="en-US"/>
          </a:p>
        </p:txBody>
      </p:sp>
      <p:sp>
        <p:nvSpPr>
          <p:cNvPr id="5" name="Footer Placeholder 4">
            <a:extLst>
              <a:ext uri="{FF2B5EF4-FFF2-40B4-BE49-F238E27FC236}">
                <a16:creationId xmlns:a16="http://schemas.microsoft.com/office/drawing/2014/main" id="{58F3E375-554D-4A50-979D-8E69D8690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5040F2-69C1-461C-91FF-CB17BFDFC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371FC-5335-4784-A343-689EBF55304E}" type="slidenum">
              <a:rPr lang="en-US" smtClean="0"/>
              <a:t>‹#›</a:t>
            </a:fld>
            <a:endParaRPr lang="en-US"/>
          </a:p>
        </p:txBody>
      </p:sp>
    </p:spTree>
    <p:extLst>
      <p:ext uri="{BB962C8B-B14F-4D97-AF65-F5344CB8AC3E}">
        <p14:creationId xmlns:p14="http://schemas.microsoft.com/office/powerpoint/2010/main" val="4091546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6C278-D0A4-420E-A6CB-FF499F7174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455622" cy="3566159"/>
          </a:xfrm>
          <a:prstGeom prst="rect">
            <a:avLst/>
          </a:prstGeom>
          <a:noFill/>
        </p:spPr>
      </p:pic>
      <p:graphicFrame>
        <p:nvGraphicFramePr>
          <p:cNvPr id="3" name="Table 3">
            <a:extLst>
              <a:ext uri="{FF2B5EF4-FFF2-40B4-BE49-F238E27FC236}">
                <a16:creationId xmlns:a16="http://schemas.microsoft.com/office/drawing/2014/main" id="{D43D1D2A-AB50-4092-8953-68232BDEA7D5}"/>
              </a:ext>
            </a:extLst>
          </p:cNvPr>
          <p:cNvGraphicFramePr>
            <a:graphicFrameLocks noGrp="1"/>
          </p:cNvGraphicFramePr>
          <p:nvPr>
            <p:extLst>
              <p:ext uri="{D42A27DB-BD31-4B8C-83A1-F6EECF244321}">
                <p14:modId xmlns:p14="http://schemas.microsoft.com/office/powerpoint/2010/main" val="87724704"/>
              </p:ext>
            </p:extLst>
          </p:nvPr>
        </p:nvGraphicFramePr>
        <p:xfrm>
          <a:off x="0" y="3566160"/>
          <a:ext cx="12192004" cy="3175461"/>
        </p:xfrm>
        <a:graphic>
          <a:graphicData uri="http://schemas.openxmlformats.org/drawingml/2006/table">
            <a:tbl>
              <a:tblPr firstRow="1" bandRow="1">
                <a:tableStyleId>{93296810-A885-4BE3-A3E7-6D5BEEA58F35}</a:tableStyleId>
              </a:tblPr>
              <a:tblGrid>
                <a:gridCol w="1108364">
                  <a:extLst>
                    <a:ext uri="{9D8B030D-6E8A-4147-A177-3AD203B41FA5}">
                      <a16:colId xmlns:a16="http://schemas.microsoft.com/office/drawing/2014/main" val="1043734887"/>
                    </a:ext>
                  </a:extLst>
                </a:gridCol>
                <a:gridCol w="1108364">
                  <a:extLst>
                    <a:ext uri="{9D8B030D-6E8A-4147-A177-3AD203B41FA5}">
                      <a16:colId xmlns:a16="http://schemas.microsoft.com/office/drawing/2014/main" val="269189980"/>
                    </a:ext>
                  </a:extLst>
                </a:gridCol>
                <a:gridCol w="1108364">
                  <a:extLst>
                    <a:ext uri="{9D8B030D-6E8A-4147-A177-3AD203B41FA5}">
                      <a16:colId xmlns:a16="http://schemas.microsoft.com/office/drawing/2014/main" val="1012597711"/>
                    </a:ext>
                  </a:extLst>
                </a:gridCol>
                <a:gridCol w="1108364">
                  <a:extLst>
                    <a:ext uri="{9D8B030D-6E8A-4147-A177-3AD203B41FA5}">
                      <a16:colId xmlns:a16="http://schemas.microsoft.com/office/drawing/2014/main" val="4276089771"/>
                    </a:ext>
                  </a:extLst>
                </a:gridCol>
                <a:gridCol w="1108364">
                  <a:extLst>
                    <a:ext uri="{9D8B030D-6E8A-4147-A177-3AD203B41FA5}">
                      <a16:colId xmlns:a16="http://schemas.microsoft.com/office/drawing/2014/main" val="356987220"/>
                    </a:ext>
                  </a:extLst>
                </a:gridCol>
                <a:gridCol w="1108364">
                  <a:extLst>
                    <a:ext uri="{9D8B030D-6E8A-4147-A177-3AD203B41FA5}">
                      <a16:colId xmlns:a16="http://schemas.microsoft.com/office/drawing/2014/main" val="3033796128"/>
                    </a:ext>
                  </a:extLst>
                </a:gridCol>
                <a:gridCol w="1108364">
                  <a:extLst>
                    <a:ext uri="{9D8B030D-6E8A-4147-A177-3AD203B41FA5}">
                      <a16:colId xmlns:a16="http://schemas.microsoft.com/office/drawing/2014/main" val="846135255"/>
                    </a:ext>
                  </a:extLst>
                </a:gridCol>
                <a:gridCol w="1108364">
                  <a:extLst>
                    <a:ext uri="{9D8B030D-6E8A-4147-A177-3AD203B41FA5}">
                      <a16:colId xmlns:a16="http://schemas.microsoft.com/office/drawing/2014/main" val="756476446"/>
                    </a:ext>
                  </a:extLst>
                </a:gridCol>
                <a:gridCol w="1108364">
                  <a:extLst>
                    <a:ext uri="{9D8B030D-6E8A-4147-A177-3AD203B41FA5}">
                      <a16:colId xmlns:a16="http://schemas.microsoft.com/office/drawing/2014/main" val="2872821936"/>
                    </a:ext>
                  </a:extLst>
                </a:gridCol>
                <a:gridCol w="1108364">
                  <a:extLst>
                    <a:ext uri="{9D8B030D-6E8A-4147-A177-3AD203B41FA5}">
                      <a16:colId xmlns:a16="http://schemas.microsoft.com/office/drawing/2014/main" val="2753546716"/>
                    </a:ext>
                  </a:extLst>
                </a:gridCol>
                <a:gridCol w="1108364">
                  <a:extLst>
                    <a:ext uri="{9D8B030D-6E8A-4147-A177-3AD203B41FA5}">
                      <a16:colId xmlns:a16="http://schemas.microsoft.com/office/drawing/2014/main" val="1137057374"/>
                    </a:ext>
                  </a:extLst>
                </a:gridCol>
              </a:tblGrid>
              <a:tr h="352829">
                <a:tc>
                  <a:txBody>
                    <a:bodyPr/>
                    <a:lstStyle/>
                    <a:p>
                      <a:pPr algn="ctr"/>
                      <a:r>
                        <a:rPr lang="en-US" sz="1600" dirty="0"/>
                        <a:t>Rank/Path</a:t>
                      </a:r>
                    </a:p>
                  </a:txBody>
                  <a:tcPr/>
                </a:tc>
                <a:tc>
                  <a:txBody>
                    <a:bodyPr/>
                    <a:lstStyle/>
                    <a:p>
                      <a:pPr algn="ctr"/>
                      <a:r>
                        <a:rPr lang="en-US" sz="1600" dirty="0"/>
                        <a:t>Node 1</a:t>
                      </a:r>
                    </a:p>
                  </a:txBody>
                  <a:tcPr/>
                </a:tc>
                <a:tc>
                  <a:txBody>
                    <a:bodyPr/>
                    <a:lstStyle/>
                    <a:p>
                      <a:pPr algn="ctr"/>
                      <a:r>
                        <a:rPr lang="en-US" sz="1600" dirty="0"/>
                        <a:t>Node 4</a:t>
                      </a:r>
                    </a:p>
                  </a:txBody>
                  <a:tcPr/>
                </a:tc>
                <a:tc>
                  <a:txBody>
                    <a:bodyPr/>
                    <a:lstStyle/>
                    <a:p>
                      <a:pPr algn="ctr"/>
                      <a:r>
                        <a:rPr lang="en-US" sz="1600" dirty="0"/>
                        <a:t>Node 9</a:t>
                      </a:r>
                    </a:p>
                  </a:txBody>
                  <a:tcPr/>
                </a:tc>
                <a:tc>
                  <a:txBody>
                    <a:bodyPr/>
                    <a:lstStyle/>
                    <a:p>
                      <a:pPr algn="ctr"/>
                      <a:r>
                        <a:rPr lang="en-US" sz="1600" dirty="0"/>
                        <a:t>Node 13</a:t>
                      </a:r>
                    </a:p>
                  </a:txBody>
                  <a:tcPr/>
                </a:tc>
                <a:tc>
                  <a:txBody>
                    <a:bodyPr/>
                    <a:lstStyle/>
                    <a:p>
                      <a:pPr algn="ctr"/>
                      <a:r>
                        <a:rPr lang="en-US" sz="1600" dirty="0"/>
                        <a:t>Node 18</a:t>
                      </a:r>
                    </a:p>
                  </a:txBody>
                  <a:tcPr/>
                </a:tc>
                <a:tc>
                  <a:txBody>
                    <a:bodyPr/>
                    <a:lstStyle/>
                    <a:p>
                      <a:pPr algn="ctr"/>
                      <a:r>
                        <a:rPr lang="en-US" sz="1600" dirty="0"/>
                        <a:t>Node 19</a:t>
                      </a:r>
                    </a:p>
                  </a:txBody>
                  <a:tcPr/>
                </a:tc>
                <a:tc>
                  <a:txBody>
                    <a:bodyPr/>
                    <a:lstStyle/>
                    <a:p>
                      <a:pPr algn="ctr"/>
                      <a:r>
                        <a:rPr lang="en-US" sz="1600" dirty="0"/>
                        <a:t>Node 22</a:t>
                      </a:r>
                    </a:p>
                  </a:txBody>
                  <a:tcPr/>
                </a:tc>
                <a:tc>
                  <a:txBody>
                    <a:bodyPr/>
                    <a:lstStyle/>
                    <a:p>
                      <a:pPr algn="ctr"/>
                      <a:r>
                        <a:rPr lang="en-US" sz="1600" dirty="0"/>
                        <a:t>Node 26</a:t>
                      </a:r>
                    </a:p>
                  </a:txBody>
                  <a:tcPr/>
                </a:tc>
                <a:tc>
                  <a:txBody>
                    <a:bodyPr/>
                    <a:lstStyle/>
                    <a:p>
                      <a:pPr algn="ctr"/>
                      <a:r>
                        <a:rPr lang="en-US" sz="1600" dirty="0"/>
                        <a:t>Node 31</a:t>
                      </a:r>
                    </a:p>
                  </a:txBody>
                  <a:tcPr/>
                </a:tc>
                <a:tc>
                  <a:txBody>
                    <a:bodyPr/>
                    <a:lstStyle/>
                    <a:p>
                      <a:pPr algn="ctr"/>
                      <a:r>
                        <a:rPr lang="en-US" sz="1600" dirty="0"/>
                        <a:t>Demand</a:t>
                      </a:r>
                    </a:p>
                  </a:txBody>
                  <a:tcPr/>
                </a:tc>
                <a:extLst>
                  <a:ext uri="{0D108BD9-81ED-4DB2-BD59-A6C34878D82A}">
                    <a16:rowId xmlns:a16="http://schemas.microsoft.com/office/drawing/2014/main" val="3004109855"/>
                  </a:ext>
                </a:extLst>
              </a:tr>
              <a:tr h="352829">
                <a:tc>
                  <a:txBody>
                    <a:bodyPr/>
                    <a:lstStyle/>
                    <a:p>
                      <a:pPr algn="l"/>
                      <a:r>
                        <a:rPr lang="en-US" sz="1600" dirty="0"/>
                        <a:t>Node 2</a:t>
                      </a:r>
                    </a:p>
                  </a:txBody>
                  <a:tcPr/>
                </a:tc>
                <a:tc>
                  <a:txBody>
                    <a:bodyPr/>
                    <a:lstStyle/>
                    <a:p>
                      <a:pPr algn="ctr"/>
                      <a:r>
                        <a:rPr lang="en-US" sz="800" dirty="0"/>
                        <a:t>11</a:t>
                      </a:r>
                      <a:br>
                        <a:rPr lang="en-US" sz="800" dirty="0"/>
                      </a:br>
                      <a:r>
                        <a:rPr lang="en-US" sz="800" dirty="0"/>
                        <a:t>{1,18,2}</a:t>
                      </a:r>
                    </a:p>
                  </a:txBody>
                  <a:tcPr/>
                </a:tc>
                <a:tc>
                  <a:txBody>
                    <a:bodyPr/>
                    <a:lstStyle/>
                    <a:p>
                      <a:pPr algn="ctr"/>
                      <a:r>
                        <a:rPr lang="en-US" sz="800" dirty="0"/>
                        <a:t>9</a:t>
                      </a:r>
                    </a:p>
                    <a:p>
                      <a:pPr algn="ctr"/>
                      <a:r>
                        <a:rPr lang="en-US" sz="800" dirty="0"/>
                        <a:t>{4,28,11,2}</a:t>
                      </a:r>
                    </a:p>
                  </a:txBody>
                  <a:tcPr/>
                </a:tc>
                <a:tc>
                  <a:txBody>
                    <a:bodyPr/>
                    <a:lstStyle/>
                    <a:p>
                      <a:pPr algn="ctr"/>
                      <a:r>
                        <a:rPr lang="en-US" sz="800" dirty="0"/>
                        <a:t>12</a:t>
                      </a:r>
                    </a:p>
                    <a:p>
                      <a:pPr algn="ctr"/>
                      <a:r>
                        <a:rPr lang="en-US" sz="800" dirty="0"/>
                        <a:t>{9,24,18,2}</a:t>
                      </a:r>
                    </a:p>
                  </a:txBody>
                  <a:tcPr/>
                </a:tc>
                <a:tc>
                  <a:txBody>
                    <a:bodyPr/>
                    <a:lstStyle/>
                    <a:p>
                      <a:pPr algn="ctr"/>
                      <a:r>
                        <a:rPr lang="en-US" sz="800" dirty="0"/>
                        <a:t>12</a:t>
                      </a:r>
                    </a:p>
                    <a:p>
                      <a:pPr algn="ctr"/>
                      <a:r>
                        <a:rPr lang="en-US" sz="800" dirty="0"/>
                        <a:t>[13,33,11,2]</a:t>
                      </a:r>
                    </a:p>
                  </a:txBody>
                  <a:tcPr/>
                </a:tc>
                <a:tc>
                  <a:txBody>
                    <a:bodyPr/>
                    <a:lstStyle/>
                    <a:p>
                      <a:pPr algn="ctr"/>
                      <a:r>
                        <a:rPr lang="en-US" sz="800" dirty="0"/>
                        <a:t>4</a:t>
                      </a:r>
                    </a:p>
                    <a:p>
                      <a:pPr algn="ctr"/>
                      <a:r>
                        <a:rPr lang="en-US" sz="800" dirty="0"/>
                        <a:t>[18,2]</a:t>
                      </a:r>
                    </a:p>
                  </a:txBody>
                  <a:tcPr/>
                </a:tc>
                <a:tc>
                  <a:txBody>
                    <a:bodyPr/>
                    <a:lstStyle/>
                    <a:p>
                      <a:pPr algn="ctr"/>
                      <a:r>
                        <a:rPr lang="en-US" sz="800" dirty="0"/>
                        <a:t>19</a:t>
                      </a:r>
                    </a:p>
                    <a:p>
                      <a:pPr algn="ctr"/>
                      <a:r>
                        <a:rPr lang="en-US" sz="800" dirty="0"/>
                        <a:t>[19,10,12,16,2]</a:t>
                      </a:r>
                    </a:p>
                  </a:txBody>
                  <a:tcPr/>
                </a:tc>
                <a:tc>
                  <a:txBody>
                    <a:bodyPr/>
                    <a:lstStyle/>
                    <a:p>
                      <a:pPr algn="ctr"/>
                      <a:r>
                        <a:rPr lang="en-US" sz="800" dirty="0"/>
                        <a:t>17</a:t>
                      </a:r>
                    </a:p>
                    <a:p>
                      <a:pPr algn="ctr"/>
                      <a:r>
                        <a:rPr lang="en-US" sz="800" dirty="0"/>
                        <a:t>[22,4,28,11,2]</a:t>
                      </a:r>
                    </a:p>
                  </a:txBody>
                  <a:tcPr/>
                </a:tc>
                <a:tc>
                  <a:txBody>
                    <a:bodyPr/>
                    <a:lstStyle/>
                    <a:p>
                      <a:pPr algn="ctr"/>
                      <a:r>
                        <a:rPr lang="en-US" sz="800" dirty="0"/>
                        <a:t>16</a:t>
                      </a:r>
                    </a:p>
                    <a:p>
                      <a:pPr algn="ctr"/>
                      <a:r>
                        <a:rPr lang="en-US" sz="800" dirty="0"/>
                        <a:t>[26,4,28,11,2]</a:t>
                      </a:r>
                    </a:p>
                  </a:txBody>
                  <a:tcPr/>
                </a:tc>
                <a:tc>
                  <a:txBody>
                    <a:bodyPr/>
                    <a:lstStyle/>
                    <a:p>
                      <a:pPr algn="ctr"/>
                      <a:r>
                        <a:rPr lang="en-US" sz="800" dirty="0"/>
                        <a:t>16</a:t>
                      </a:r>
                    </a:p>
                    <a:p>
                      <a:pPr algn="ctr"/>
                      <a:r>
                        <a:rPr lang="en-US" sz="800" dirty="0"/>
                        <a:t>[31,21,4,28,11,2]</a:t>
                      </a:r>
                    </a:p>
                  </a:txBody>
                  <a:tcPr/>
                </a:tc>
                <a:tc>
                  <a:txBody>
                    <a:bodyPr/>
                    <a:lstStyle/>
                    <a:p>
                      <a:pPr algn="ctr"/>
                      <a:r>
                        <a:rPr lang="en-US" sz="1600" dirty="0"/>
                        <a:t>18</a:t>
                      </a:r>
                    </a:p>
                  </a:txBody>
                  <a:tcPr/>
                </a:tc>
                <a:extLst>
                  <a:ext uri="{0D108BD9-81ED-4DB2-BD59-A6C34878D82A}">
                    <a16:rowId xmlns:a16="http://schemas.microsoft.com/office/drawing/2014/main" val="3674396305"/>
                  </a:ext>
                </a:extLst>
              </a:tr>
              <a:tr h="352829">
                <a:tc>
                  <a:txBody>
                    <a:bodyPr/>
                    <a:lstStyle/>
                    <a:p>
                      <a:pPr algn="l"/>
                      <a:r>
                        <a:rPr lang="en-US" sz="1600" dirty="0"/>
                        <a:t>Node 5</a:t>
                      </a:r>
                    </a:p>
                  </a:txBody>
                  <a:tcPr/>
                </a:tc>
                <a:tc>
                  <a:txBody>
                    <a:bodyPr/>
                    <a:lstStyle/>
                    <a:p>
                      <a:pPr algn="ctr"/>
                      <a:r>
                        <a:rPr lang="en-US" sz="800" dirty="0"/>
                        <a:t>10</a:t>
                      </a:r>
                    </a:p>
                    <a:p>
                      <a:pPr algn="ctr"/>
                      <a:r>
                        <a:rPr lang="en-US" sz="800" dirty="0"/>
                        <a:t>[1,14,5]</a:t>
                      </a:r>
                    </a:p>
                  </a:txBody>
                  <a:tcPr/>
                </a:tc>
                <a:tc>
                  <a:txBody>
                    <a:bodyPr/>
                    <a:lstStyle/>
                    <a:p>
                      <a:pPr algn="ctr"/>
                      <a:r>
                        <a:rPr lang="en-US" sz="800" dirty="0"/>
                        <a:t>10</a:t>
                      </a:r>
                    </a:p>
                    <a:p>
                      <a:pPr algn="ctr"/>
                      <a:r>
                        <a:rPr lang="en-US" sz="800" dirty="0"/>
                        <a:t>[4,28,11,2,5]</a:t>
                      </a:r>
                    </a:p>
                  </a:txBody>
                  <a:tcPr/>
                </a:tc>
                <a:tc>
                  <a:txBody>
                    <a:bodyPr/>
                    <a:lstStyle/>
                    <a:p>
                      <a:pPr algn="ctr"/>
                      <a:r>
                        <a:rPr lang="en-US" sz="800" dirty="0"/>
                        <a:t>5</a:t>
                      </a:r>
                    </a:p>
                    <a:p>
                      <a:pPr algn="ctr"/>
                      <a:r>
                        <a:rPr lang="en-US" sz="800" dirty="0"/>
                        <a:t>[9,5]</a:t>
                      </a:r>
                    </a:p>
                  </a:txBody>
                  <a:tcPr/>
                </a:tc>
                <a:tc>
                  <a:txBody>
                    <a:bodyPr/>
                    <a:lstStyle/>
                    <a:p>
                      <a:pPr algn="ctr"/>
                      <a:r>
                        <a:rPr lang="en-US" sz="800" dirty="0"/>
                        <a:t>13</a:t>
                      </a:r>
                    </a:p>
                    <a:p>
                      <a:pPr algn="ctr"/>
                      <a:r>
                        <a:rPr lang="en-US" sz="800" dirty="0"/>
                        <a:t>[13,33,11,2,5]</a:t>
                      </a:r>
                    </a:p>
                  </a:txBody>
                  <a:tcPr/>
                </a:tc>
                <a:tc>
                  <a:txBody>
                    <a:bodyPr/>
                    <a:lstStyle/>
                    <a:p>
                      <a:pPr algn="ctr"/>
                      <a:r>
                        <a:rPr lang="en-US" sz="800" dirty="0"/>
                        <a:t>5</a:t>
                      </a:r>
                    </a:p>
                    <a:p>
                      <a:pPr algn="ctr"/>
                      <a:r>
                        <a:rPr lang="en-US" sz="800" dirty="0"/>
                        <a:t>[18,2,5]</a:t>
                      </a:r>
                    </a:p>
                  </a:txBody>
                  <a:tcPr/>
                </a:tc>
                <a:tc>
                  <a:txBody>
                    <a:bodyPr/>
                    <a:lstStyle/>
                    <a:p>
                      <a:pPr algn="ctr"/>
                      <a:r>
                        <a:rPr lang="en-US" sz="800" dirty="0"/>
                        <a:t>19</a:t>
                      </a:r>
                    </a:p>
                    <a:p>
                      <a:pPr algn="ctr"/>
                      <a:r>
                        <a:rPr lang="en-US" sz="800" dirty="0"/>
                        <a:t>[19,10,12,14,5]</a:t>
                      </a:r>
                    </a:p>
                  </a:txBody>
                  <a:tcPr/>
                </a:tc>
                <a:tc>
                  <a:txBody>
                    <a:bodyPr/>
                    <a:lstStyle/>
                    <a:p>
                      <a:pPr algn="ctr"/>
                      <a:r>
                        <a:rPr lang="en-US" sz="800" dirty="0"/>
                        <a:t>18</a:t>
                      </a:r>
                    </a:p>
                    <a:p>
                      <a:pPr algn="ctr"/>
                      <a:r>
                        <a:rPr lang="en-US" sz="800" dirty="0"/>
                        <a:t>[22,4,28,11,2,5]</a:t>
                      </a:r>
                    </a:p>
                  </a:txBody>
                  <a:tcPr/>
                </a:tc>
                <a:tc>
                  <a:txBody>
                    <a:bodyPr/>
                    <a:lstStyle/>
                    <a:p>
                      <a:pPr algn="ctr"/>
                      <a:r>
                        <a:rPr lang="en-US" sz="800" dirty="0"/>
                        <a:t>5</a:t>
                      </a:r>
                    </a:p>
                    <a:p>
                      <a:pPr algn="ctr"/>
                      <a:r>
                        <a:rPr lang="en-US" sz="800" dirty="0"/>
                        <a:t>[26,5]</a:t>
                      </a:r>
                    </a:p>
                  </a:txBody>
                  <a:tcPr/>
                </a:tc>
                <a:tc>
                  <a:txBody>
                    <a:bodyPr/>
                    <a:lstStyle/>
                    <a:p>
                      <a:pPr algn="ctr"/>
                      <a:r>
                        <a:rPr lang="en-US" sz="800" dirty="0"/>
                        <a:t>17</a:t>
                      </a:r>
                    </a:p>
                    <a:p>
                      <a:pPr algn="ctr"/>
                      <a:r>
                        <a:rPr lang="en-US" sz="800" dirty="0"/>
                        <a:t>[31,21,4,28,11,2,5]</a:t>
                      </a:r>
                    </a:p>
                  </a:txBody>
                  <a:tcPr/>
                </a:tc>
                <a:tc>
                  <a:txBody>
                    <a:bodyPr/>
                    <a:lstStyle/>
                    <a:p>
                      <a:pPr algn="ctr"/>
                      <a:r>
                        <a:rPr lang="en-US" sz="1600" dirty="0"/>
                        <a:t>8</a:t>
                      </a:r>
                    </a:p>
                  </a:txBody>
                  <a:tcPr/>
                </a:tc>
                <a:extLst>
                  <a:ext uri="{0D108BD9-81ED-4DB2-BD59-A6C34878D82A}">
                    <a16:rowId xmlns:a16="http://schemas.microsoft.com/office/drawing/2014/main" val="3379853061"/>
                  </a:ext>
                </a:extLst>
              </a:tr>
              <a:tr h="352829">
                <a:tc>
                  <a:txBody>
                    <a:bodyPr/>
                    <a:lstStyle/>
                    <a:p>
                      <a:pPr algn="l"/>
                      <a:r>
                        <a:rPr lang="en-US" sz="1600" dirty="0"/>
                        <a:t>Node 17</a:t>
                      </a:r>
                    </a:p>
                  </a:txBody>
                  <a:tcPr/>
                </a:tc>
                <a:tc>
                  <a:txBody>
                    <a:bodyPr/>
                    <a:lstStyle/>
                    <a:p>
                      <a:pPr algn="ctr"/>
                      <a:r>
                        <a:rPr lang="en-US" sz="800" dirty="0"/>
                        <a:t>6</a:t>
                      </a:r>
                    </a:p>
                    <a:p>
                      <a:pPr algn="ctr"/>
                      <a:r>
                        <a:rPr lang="en-US" sz="800" dirty="0"/>
                        <a:t>[1,14,17]</a:t>
                      </a:r>
                    </a:p>
                  </a:txBody>
                  <a:tcPr/>
                </a:tc>
                <a:tc>
                  <a:txBody>
                    <a:bodyPr/>
                    <a:lstStyle/>
                    <a:p>
                      <a:pPr algn="ctr"/>
                      <a:r>
                        <a:rPr lang="en-US" sz="800" dirty="0"/>
                        <a:t>14</a:t>
                      </a:r>
                    </a:p>
                    <a:p>
                      <a:pPr algn="ctr"/>
                      <a:r>
                        <a:rPr lang="en-US" sz="800" dirty="0"/>
                        <a:t>[4,28,11,2,17]</a:t>
                      </a:r>
                    </a:p>
                  </a:txBody>
                  <a:tcPr/>
                </a:tc>
                <a:tc>
                  <a:txBody>
                    <a:bodyPr/>
                    <a:lstStyle/>
                    <a:p>
                      <a:pPr algn="ctr"/>
                      <a:r>
                        <a:rPr lang="en-US" sz="800" dirty="0"/>
                        <a:t>5</a:t>
                      </a:r>
                    </a:p>
                    <a:p>
                      <a:pPr algn="ctr"/>
                      <a:r>
                        <a:rPr lang="en-US" sz="800" dirty="0"/>
                        <a:t>[9,24,17]</a:t>
                      </a:r>
                    </a:p>
                  </a:txBody>
                  <a:tcPr/>
                </a:tc>
                <a:tc>
                  <a:txBody>
                    <a:bodyPr/>
                    <a:lstStyle/>
                    <a:p>
                      <a:pPr algn="ctr"/>
                      <a:r>
                        <a:rPr lang="en-US" sz="800" dirty="0"/>
                        <a:t>13</a:t>
                      </a:r>
                    </a:p>
                    <a:p>
                      <a:pPr algn="ctr"/>
                      <a:r>
                        <a:rPr lang="en-US" sz="800" dirty="0"/>
                        <a:t>[13,7,21,17]</a:t>
                      </a:r>
                    </a:p>
                  </a:txBody>
                  <a:tcPr/>
                </a:tc>
                <a:tc>
                  <a:txBody>
                    <a:bodyPr/>
                    <a:lstStyle/>
                    <a:p>
                      <a:pPr algn="ctr"/>
                      <a:r>
                        <a:rPr lang="en-US" sz="800" dirty="0"/>
                        <a:t>9</a:t>
                      </a:r>
                    </a:p>
                    <a:p>
                      <a:pPr algn="ctr"/>
                      <a:r>
                        <a:rPr lang="en-US" sz="800" dirty="0"/>
                        <a:t>[18,2,17]</a:t>
                      </a:r>
                    </a:p>
                  </a:txBody>
                  <a:tcPr/>
                </a:tc>
                <a:tc>
                  <a:txBody>
                    <a:bodyPr/>
                    <a:lstStyle/>
                    <a:p>
                      <a:pPr algn="ctr"/>
                      <a:r>
                        <a:rPr lang="en-US" sz="800" dirty="0"/>
                        <a:t>15</a:t>
                      </a:r>
                    </a:p>
                    <a:p>
                      <a:pPr algn="ctr"/>
                      <a:r>
                        <a:rPr lang="en-US" sz="800" dirty="0"/>
                        <a:t>[19,10,12,14,17]</a:t>
                      </a:r>
                    </a:p>
                  </a:txBody>
                  <a:tcPr/>
                </a:tc>
                <a:tc>
                  <a:txBody>
                    <a:bodyPr/>
                    <a:lstStyle/>
                    <a:p>
                      <a:pPr algn="ctr"/>
                      <a:r>
                        <a:rPr lang="en-US" sz="800" dirty="0"/>
                        <a:t>22</a:t>
                      </a:r>
                    </a:p>
                    <a:p>
                      <a:pPr algn="ctr"/>
                      <a:r>
                        <a:rPr lang="en-US" sz="800" dirty="0"/>
                        <a:t>[22,4,28,11,2,17]</a:t>
                      </a:r>
                    </a:p>
                  </a:txBody>
                  <a:tcPr/>
                </a:tc>
                <a:tc>
                  <a:txBody>
                    <a:bodyPr/>
                    <a:lstStyle/>
                    <a:p>
                      <a:pPr algn="ctr"/>
                      <a:r>
                        <a:rPr lang="en-US" sz="800" dirty="0"/>
                        <a:t>11</a:t>
                      </a:r>
                    </a:p>
                    <a:p>
                      <a:pPr algn="ctr"/>
                      <a:r>
                        <a:rPr lang="en-US" sz="800" dirty="0"/>
                        <a:t>[26,5,31,21,17]</a:t>
                      </a:r>
                    </a:p>
                  </a:txBody>
                  <a:tcPr/>
                </a:tc>
                <a:tc>
                  <a:txBody>
                    <a:bodyPr/>
                    <a:lstStyle/>
                    <a:p>
                      <a:pPr algn="ctr"/>
                      <a:r>
                        <a:rPr lang="en-US" sz="800" dirty="0"/>
                        <a:t>5</a:t>
                      </a:r>
                    </a:p>
                    <a:p>
                      <a:pPr algn="ctr"/>
                      <a:r>
                        <a:rPr lang="en-US" sz="800" dirty="0"/>
                        <a:t>[31,21,17]</a:t>
                      </a:r>
                    </a:p>
                  </a:txBody>
                  <a:tcPr/>
                </a:tc>
                <a:tc>
                  <a:txBody>
                    <a:bodyPr/>
                    <a:lstStyle/>
                    <a:p>
                      <a:pPr algn="ctr"/>
                      <a:r>
                        <a:rPr lang="en-US" sz="1600" dirty="0"/>
                        <a:t>1</a:t>
                      </a:r>
                    </a:p>
                  </a:txBody>
                  <a:tcPr/>
                </a:tc>
                <a:extLst>
                  <a:ext uri="{0D108BD9-81ED-4DB2-BD59-A6C34878D82A}">
                    <a16:rowId xmlns:a16="http://schemas.microsoft.com/office/drawing/2014/main" val="3048071463"/>
                  </a:ext>
                </a:extLst>
              </a:tr>
              <a:tr h="352829">
                <a:tc>
                  <a:txBody>
                    <a:bodyPr/>
                    <a:lstStyle/>
                    <a:p>
                      <a:pPr algn="l"/>
                      <a:r>
                        <a:rPr lang="en-US" sz="1600" dirty="0"/>
                        <a:t>Node 20</a:t>
                      </a:r>
                    </a:p>
                  </a:txBody>
                  <a:tcPr/>
                </a:tc>
                <a:tc>
                  <a:txBody>
                    <a:bodyPr/>
                    <a:lstStyle/>
                    <a:p>
                      <a:pPr algn="ctr"/>
                      <a:r>
                        <a:rPr lang="en-US" sz="800" dirty="0"/>
                        <a:t>11</a:t>
                      </a:r>
                    </a:p>
                    <a:p>
                      <a:pPr algn="ctr"/>
                      <a:r>
                        <a:rPr lang="en-US" sz="800" dirty="0"/>
                        <a:t>[1,14,20]</a:t>
                      </a:r>
                    </a:p>
                  </a:txBody>
                  <a:tcPr/>
                </a:tc>
                <a:tc>
                  <a:txBody>
                    <a:bodyPr/>
                    <a:lstStyle/>
                    <a:p>
                      <a:pPr algn="ctr"/>
                      <a:r>
                        <a:rPr lang="en-US" sz="800" dirty="0"/>
                        <a:t>20</a:t>
                      </a:r>
                    </a:p>
                    <a:p>
                      <a:pPr algn="ctr"/>
                      <a:r>
                        <a:rPr lang="en-US" sz="800" dirty="0"/>
                        <a:t>[4,28,11,2,17,8,20]</a:t>
                      </a:r>
                    </a:p>
                  </a:txBody>
                  <a:tcPr/>
                </a:tc>
                <a:tc>
                  <a:txBody>
                    <a:bodyPr/>
                    <a:lstStyle/>
                    <a:p>
                      <a:pPr algn="ctr"/>
                      <a:r>
                        <a:rPr lang="en-US" sz="800" dirty="0"/>
                        <a:t>11</a:t>
                      </a:r>
                    </a:p>
                    <a:p>
                      <a:pPr algn="ctr"/>
                      <a:r>
                        <a:rPr lang="en-US" sz="800" dirty="0"/>
                        <a:t>[9,24,17,8,20]</a:t>
                      </a:r>
                    </a:p>
                  </a:txBody>
                  <a:tcPr/>
                </a:tc>
                <a:tc>
                  <a:txBody>
                    <a:bodyPr/>
                    <a:lstStyle/>
                    <a:p>
                      <a:pPr algn="ctr"/>
                      <a:r>
                        <a:rPr lang="en-US" sz="800" dirty="0"/>
                        <a:t>11</a:t>
                      </a:r>
                    </a:p>
                    <a:p>
                      <a:pPr algn="ctr"/>
                      <a:r>
                        <a:rPr lang="en-US" sz="800" dirty="0"/>
                        <a:t>[13,29,20]</a:t>
                      </a:r>
                    </a:p>
                  </a:txBody>
                  <a:tcPr/>
                </a:tc>
                <a:tc>
                  <a:txBody>
                    <a:bodyPr/>
                    <a:lstStyle/>
                    <a:p>
                      <a:pPr algn="ctr"/>
                      <a:r>
                        <a:rPr lang="en-US" sz="800" dirty="0"/>
                        <a:t>15</a:t>
                      </a:r>
                    </a:p>
                    <a:p>
                      <a:pPr algn="ctr"/>
                      <a:r>
                        <a:rPr lang="en-US" sz="800" dirty="0"/>
                        <a:t>[18,2,17,8,20]</a:t>
                      </a:r>
                    </a:p>
                  </a:txBody>
                  <a:tcPr/>
                </a:tc>
                <a:tc>
                  <a:txBody>
                    <a:bodyPr/>
                    <a:lstStyle/>
                    <a:p>
                      <a:pPr algn="ctr"/>
                      <a:r>
                        <a:rPr lang="en-US" sz="800" dirty="0"/>
                        <a:t>20</a:t>
                      </a:r>
                    </a:p>
                    <a:p>
                      <a:pPr algn="ctr"/>
                      <a:r>
                        <a:rPr lang="en-US" sz="800" dirty="0"/>
                        <a:t>[19,10,12,14,20]</a:t>
                      </a:r>
                    </a:p>
                  </a:txBody>
                  <a:tcPr/>
                </a:tc>
                <a:tc>
                  <a:txBody>
                    <a:bodyPr/>
                    <a:lstStyle/>
                    <a:p>
                      <a:pPr algn="ctr"/>
                      <a:r>
                        <a:rPr lang="en-US" sz="800" dirty="0"/>
                        <a:t>28</a:t>
                      </a:r>
                    </a:p>
                    <a:p>
                      <a:pPr algn="ctr"/>
                      <a:r>
                        <a:rPr lang="en-US" sz="800" dirty="0"/>
                        <a:t>[22,4,28,11,2,17,8,20]</a:t>
                      </a:r>
                    </a:p>
                  </a:txBody>
                  <a:tcPr/>
                </a:tc>
                <a:tc>
                  <a:txBody>
                    <a:bodyPr/>
                    <a:lstStyle/>
                    <a:p>
                      <a:pPr algn="ctr"/>
                      <a:r>
                        <a:rPr lang="en-US" sz="800" dirty="0"/>
                        <a:t>9</a:t>
                      </a:r>
                    </a:p>
                    <a:p>
                      <a:pPr algn="ctr"/>
                      <a:r>
                        <a:rPr lang="en-US" sz="800" dirty="0"/>
                        <a:t>[26,20]</a:t>
                      </a:r>
                    </a:p>
                  </a:txBody>
                  <a:tcPr/>
                </a:tc>
                <a:tc>
                  <a:txBody>
                    <a:bodyPr/>
                    <a:lstStyle/>
                    <a:p>
                      <a:pPr algn="ctr"/>
                      <a:r>
                        <a:rPr lang="en-US" sz="800" dirty="0"/>
                        <a:t>11</a:t>
                      </a:r>
                    </a:p>
                    <a:p>
                      <a:pPr algn="ctr"/>
                      <a:r>
                        <a:rPr lang="en-US" sz="800" dirty="0"/>
                        <a:t>[31,21,17,8,20]</a:t>
                      </a:r>
                    </a:p>
                  </a:txBody>
                  <a:tcPr/>
                </a:tc>
                <a:tc>
                  <a:txBody>
                    <a:bodyPr/>
                    <a:lstStyle/>
                    <a:p>
                      <a:pPr algn="ctr"/>
                      <a:r>
                        <a:rPr lang="en-US" sz="1600" dirty="0"/>
                        <a:t>2</a:t>
                      </a:r>
                    </a:p>
                  </a:txBody>
                  <a:tcPr/>
                </a:tc>
                <a:extLst>
                  <a:ext uri="{0D108BD9-81ED-4DB2-BD59-A6C34878D82A}">
                    <a16:rowId xmlns:a16="http://schemas.microsoft.com/office/drawing/2014/main" val="1399637379"/>
                  </a:ext>
                </a:extLst>
              </a:tr>
              <a:tr h="352829">
                <a:tc>
                  <a:txBody>
                    <a:bodyPr/>
                    <a:lstStyle/>
                    <a:p>
                      <a:pPr algn="l"/>
                      <a:r>
                        <a:rPr lang="en-US" sz="1600" dirty="0"/>
                        <a:t>Node 23</a:t>
                      </a:r>
                    </a:p>
                  </a:txBody>
                  <a:tcPr/>
                </a:tc>
                <a:tc>
                  <a:txBody>
                    <a:bodyPr/>
                    <a:lstStyle/>
                    <a:p>
                      <a:pPr algn="ctr"/>
                      <a:r>
                        <a:rPr lang="en-US" sz="800" dirty="0"/>
                        <a:t>9</a:t>
                      </a:r>
                    </a:p>
                    <a:p>
                      <a:pPr algn="ctr"/>
                      <a:r>
                        <a:rPr lang="en-US" sz="800" dirty="0"/>
                        <a:t>[1,14,17,23]</a:t>
                      </a:r>
                    </a:p>
                  </a:txBody>
                  <a:tcPr/>
                </a:tc>
                <a:tc>
                  <a:txBody>
                    <a:bodyPr/>
                    <a:lstStyle/>
                    <a:p>
                      <a:pPr algn="ctr"/>
                      <a:r>
                        <a:rPr lang="en-US" sz="800" dirty="0"/>
                        <a:t>17</a:t>
                      </a:r>
                    </a:p>
                    <a:p>
                      <a:pPr algn="ctr"/>
                      <a:r>
                        <a:rPr lang="en-US" sz="800" dirty="0"/>
                        <a:t>[4,28,11,2,23]</a:t>
                      </a:r>
                    </a:p>
                  </a:txBody>
                  <a:tcPr/>
                </a:tc>
                <a:tc>
                  <a:txBody>
                    <a:bodyPr/>
                    <a:lstStyle/>
                    <a:p>
                      <a:pPr algn="ctr"/>
                      <a:r>
                        <a:rPr lang="en-US" sz="800" dirty="0"/>
                        <a:t>8</a:t>
                      </a:r>
                    </a:p>
                    <a:p>
                      <a:pPr algn="ctr"/>
                      <a:r>
                        <a:rPr lang="en-US" sz="800" dirty="0"/>
                        <a:t>[9,24,17,23]</a:t>
                      </a:r>
                    </a:p>
                  </a:txBody>
                  <a:tcPr/>
                </a:tc>
                <a:tc>
                  <a:txBody>
                    <a:bodyPr/>
                    <a:lstStyle/>
                    <a:p>
                      <a:pPr algn="ctr"/>
                      <a:r>
                        <a:rPr lang="en-US" sz="800" dirty="0"/>
                        <a:t>15</a:t>
                      </a:r>
                    </a:p>
                    <a:p>
                      <a:pPr algn="ctr"/>
                      <a:r>
                        <a:rPr lang="en-US" sz="800" dirty="0"/>
                        <a:t>[13,18,23]</a:t>
                      </a:r>
                    </a:p>
                  </a:txBody>
                  <a:tcPr/>
                </a:tc>
                <a:tc>
                  <a:txBody>
                    <a:bodyPr/>
                    <a:lstStyle/>
                    <a:p>
                      <a:pPr algn="ctr"/>
                      <a:r>
                        <a:rPr lang="en-US" sz="800" dirty="0"/>
                        <a:t>7</a:t>
                      </a:r>
                    </a:p>
                    <a:p>
                      <a:pPr algn="ctr"/>
                      <a:r>
                        <a:rPr lang="en-US" sz="800" dirty="0"/>
                        <a:t>[18,23]</a:t>
                      </a:r>
                    </a:p>
                  </a:txBody>
                  <a:tcPr/>
                </a:tc>
                <a:tc>
                  <a:txBody>
                    <a:bodyPr/>
                    <a:lstStyle/>
                    <a:p>
                      <a:pPr algn="ctr"/>
                      <a:r>
                        <a:rPr lang="en-US" sz="800" dirty="0"/>
                        <a:t>18</a:t>
                      </a:r>
                    </a:p>
                    <a:p>
                      <a:pPr algn="ctr"/>
                      <a:r>
                        <a:rPr lang="en-US" sz="800" dirty="0"/>
                        <a:t>[19,10,12,14,17,23]</a:t>
                      </a:r>
                    </a:p>
                  </a:txBody>
                  <a:tcPr/>
                </a:tc>
                <a:tc>
                  <a:txBody>
                    <a:bodyPr/>
                    <a:lstStyle/>
                    <a:p>
                      <a:pPr algn="ctr"/>
                      <a:r>
                        <a:rPr lang="en-US" sz="800" dirty="0"/>
                        <a:t>25</a:t>
                      </a:r>
                    </a:p>
                    <a:p>
                      <a:pPr algn="ctr"/>
                      <a:r>
                        <a:rPr lang="en-US" sz="800" dirty="0"/>
                        <a:t>[22,4,28,11,2,23]</a:t>
                      </a:r>
                    </a:p>
                  </a:txBody>
                  <a:tcPr/>
                </a:tc>
                <a:tc>
                  <a:txBody>
                    <a:bodyPr/>
                    <a:lstStyle/>
                    <a:p>
                      <a:pPr algn="ctr"/>
                      <a:r>
                        <a:rPr lang="en-US" sz="800" dirty="0"/>
                        <a:t>5</a:t>
                      </a:r>
                    </a:p>
                    <a:p>
                      <a:pPr algn="ctr"/>
                      <a:r>
                        <a:rPr lang="en-US" sz="800" dirty="0"/>
                        <a:t>[26,23]</a:t>
                      </a:r>
                    </a:p>
                  </a:txBody>
                  <a:tcPr/>
                </a:tc>
                <a:tc>
                  <a:txBody>
                    <a:bodyPr/>
                    <a:lstStyle/>
                    <a:p>
                      <a:pPr algn="ctr"/>
                      <a:r>
                        <a:rPr lang="en-US" sz="800" dirty="0"/>
                        <a:t>8</a:t>
                      </a:r>
                    </a:p>
                    <a:p>
                      <a:pPr algn="ctr"/>
                      <a:r>
                        <a:rPr lang="en-US" sz="800" dirty="0"/>
                        <a:t>[31,21,17,23]</a:t>
                      </a:r>
                    </a:p>
                  </a:txBody>
                  <a:tcPr/>
                </a:tc>
                <a:tc>
                  <a:txBody>
                    <a:bodyPr/>
                    <a:lstStyle/>
                    <a:p>
                      <a:pPr algn="ctr"/>
                      <a:r>
                        <a:rPr lang="en-US" sz="1600" dirty="0"/>
                        <a:t>13</a:t>
                      </a:r>
                    </a:p>
                  </a:txBody>
                  <a:tcPr/>
                </a:tc>
                <a:extLst>
                  <a:ext uri="{0D108BD9-81ED-4DB2-BD59-A6C34878D82A}">
                    <a16:rowId xmlns:a16="http://schemas.microsoft.com/office/drawing/2014/main" val="3288846266"/>
                  </a:ext>
                </a:extLst>
              </a:tr>
              <a:tr h="352829">
                <a:tc>
                  <a:txBody>
                    <a:bodyPr/>
                    <a:lstStyle/>
                    <a:p>
                      <a:pPr algn="l"/>
                      <a:r>
                        <a:rPr lang="en-US" sz="1600" dirty="0"/>
                        <a:t>Node 24</a:t>
                      </a:r>
                    </a:p>
                  </a:txBody>
                  <a:tcPr/>
                </a:tc>
                <a:tc>
                  <a:txBody>
                    <a:bodyPr/>
                    <a:lstStyle/>
                    <a:p>
                      <a:pPr algn="ctr"/>
                      <a:r>
                        <a:rPr lang="en-US" sz="800" dirty="0"/>
                        <a:t>11</a:t>
                      </a:r>
                    </a:p>
                    <a:p>
                      <a:pPr algn="ctr"/>
                      <a:r>
                        <a:rPr lang="en-US" sz="800" dirty="0"/>
                        <a:t>[1,14,24]</a:t>
                      </a:r>
                    </a:p>
                  </a:txBody>
                  <a:tcPr/>
                </a:tc>
                <a:tc>
                  <a:txBody>
                    <a:bodyPr/>
                    <a:lstStyle/>
                    <a:p>
                      <a:pPr algn="ctr"/>
                      <a:r>
                        <a:rPr lang="en-US" sz="800" dirty="0"/>
                        <a:t>12</a:t>
                      </a:r>
                    </a:p>
                    <a:p>
                      <a:pPr algn="ctr"/>
                      <a:r>
                        <a:rPr lang="en-US" sz="800" dirty="0"/>
                        <a:t>[4,28,11,15,24]</a:t>
                      </a:r>
                    </a:p>
                  </a:txBody>
                  <a:tcPr/>
                </a:tc>
                <a:tc>
                  <a:txBody>
                    <a:bodyPr/>
                    <a:lstStyle/>
                    <a:p>
                      <a:pPr algn="ctr"/>
                      <a:r>
                        <a:rPr lang="en-US" sz="800" dirty="0"/>
                        <a:t>1</a:t>
                      </a:r>
                    </a:p>
                    <a:p>
                      <a:pPr algn="ctr"/>
                      <a:r>
                        <a:rPr lang="en-US" sz="800" dirty="0"/>
                        <a:t>[9,24]</a:t>
                      </a:r>
                    </a:p>
                  </a:txBody>
                  <a:tcPr/>
                </a:tc>
                <a:tc>
                  <a:txBody>
                    <a:bodyPr/>
                    <a:lstStyle/>
                    <a:p>
                      <a:pPr algn="ctr"/>
                      <a:r>
                        <a:rPr lang="en-US" sz="800" dirty="0"/>
                        <a:t>15</a:t>
                      </a:r>
                    </a:p>
                    <a:p>
                      <a:pPr algn="ctr"/>
                      <a:r>
                        <a:rPr lang="en-US" sz="800" dirty="0"/>
                        <a:t>[13,33,11,15,24]</a:t>
                      </a:r>
                    </a:p>
                  </a:txBody>
                  <a:tcPr/>
                </a:tc>
                <a:tc>
                  <a:txBody>
                    <a:bodyPr/>
                    <a:lstStyle/>
                    <a:p>
                      <a:pPr algn="ctr"/>
                      <a:r>
                        <a:rPr lang="en-US" sz="800" dirty="0"/>
                        <a:t>10</a:t>
                      </a:r>
                    </a:p>
                    <a:p>
                      <a:pPr algn="ctr"/>
                      <a:r>
                        <a:rPr lang="en-US" sz="800" dirty="0"/>
                        <a:t>[18,24]</a:t>
                      </a:r>
                    </a:p>
                  </a:txBody>
                  <a:tcPr/>
                </a:tc>
                <a:tc>
                  <a:txBody>
                    <a:bodyPr/>
                    <a:lstStyle/>
                    <a:p>
                      <a:pPr algn="ctr"/>
                      <a:r>
                        <a:rPr lang="en-US" sz="800" dirty="0"/>
                        <a:t>15</a:t>
                      </a:r>
                    </a:p>
                    <a:p>
                      <a:pPr algn="ctr"/>
                      <a:r>
                        <a:rPr lang="en-US" sz="800" dirty="0"/>
                        <a:t>[19,10,9,24]</a:t>
                      </a:r>
                    </a:p>
                  </a:txBody>
                  <a:tcPr/>
                </a:tc>
                <a:tc>
                  <a:txBody>
                    <a:bodyPr/>
                    <a:lstStyle/>
                    <a:p>
                      <a:pPr algn="ctr"/>
                      <a:r>
                        <a:rPr lang="en-US" sz="800" dirty="0"/>
                        <a:t>20</a:t>
                      </a:r>
                    </a:p>
                    <a:p>
                      <a:pPr algn="ctr"/>
                      <a:r>
                        <a:rPr lang="en-US" sz="800" dirty="0"/>
                        <a:t>[22,4,28,11,15,24]</a:t>
                      </a:r>
                    </a:p>
                  </a:txBody>
                  <a:tcPr/>
                </a:tc>
                <a:tc>
                  <a:txBody>
                    <a:bodyPr/>
                    <a:lstStyle/>
                    <a:p>
                      <a:pPr algn="ctr"/>
                      <a:r>
                        <a:rPr lang="en-US" sz="800" dirty="0"/>
                        <a:t>9</a:t>
                      </a:r>
                    </a:p>
                    <a:p>
                      <a:pPr algn="ctr"/>
                      <a:r>
                        <a:rPr lang="en-US" sz="800" dirty="0"/>
                        <a:t>[26,23,24]</a:t>
                      </a:r>
                    </a:p>
                  </a:txBody>
                  <a:tcPr/>
                </a:tc>
                <a:tc>
                  <a:txBody>
                    <a:bodyPr/>
                    <a:lstStyle/>
                    <a:p>
                      <a:pPr algn="ctr"/>
                      <a:r>
                        <a:rPr lang="en-US" sz="800" dirty="0"/>
                        <a:t>12</a:t>
                      </a:r>
                    </a:p>
                    <a:p>
                      <a:pPr algn="ctr"/>
                      <a:r>
                        <a:rPr lang="en-US" sz="800" dirty="0"/>
                        <a:t>[31,21,17,23,24]</a:t>
                      </a:r>
                    </a:p>
                  </a:txBody>
                  <a:tcPr/>
                </a:tc>
                <a:tc>
                  <a:txBody>
                    <a:bodyPr/>
                    <a:lstStyle/>
                    <a:p>
                      <a:pPr algn="ctr"/>
                      <a:r>
                        <a:rPr lang="en-US" sz="1600" dirty="0"/>
                        <a:t>5</a:t>
                      </a:r>
                    </a:p>
                  </a:txBody>
                  <a:tcPr/>
                </a:tc>
                <a:extLst>
                  <a:ext uri="{0D108BD9-81ED-4DB2-BD59-A6C34878D82A}">
                    <a16:rowId xmlns:a16="http://schemas.microsoft.com/office/drawing/2014/main" val="97931952"/>
                  </a:ext>
                </a:extLst>
              </a:tr>
              <a:tr h="352829">
                <a:tc>
                  <a:txBody>
                    <a:bodyPr/>
                    <a:lstStyle/>
                    <a:p>
                      <a:pPr algn="l"/>
                      <a:r>
                        <a:rPr lang="en-US" sz="1600" dirty="0"/>
                        <a:t>Node 30</a:t>
                      </a:r>
                    </a:p>
                  </a:txBody>
                  <a:tcPr/>
                </a:tc>
                <a:tc>
                  <a:txBody>
                    <a:bodyPr/>
                    <a:lstStyle/>
                    <a:p>
                      <a:pPr algn="ctr"/>
                      <a:r>
                        <a:rPr lang="en-US" sz="800" dirty="0"/>
                        <a:t>22</a:t>
                      </a:r>
                    </a:p>
                    <a:p>
                      <a:pPr algn="ctr"/>
                      <a:r>
                        <a:rPr lang="en-US" sz="800" dirty="0"/>
                        <a:t>[1,14,20,10,30]</a:t>
                      </a:r>
                    </a:p>
                  </a:txBody>
                  <a:tcPr/>
                </a:tc>
                <a:tc>
                  <a:txBody>
                    <a:bodyPr/>
                    <a:lstStyle/>
                    <a:p>
                      <a:pPr algn="ctr"/>
                      <a:r>
                        <a:rPr lang="en-US" sz="800" dirty="0"/>
                        <a:t>15</a:t>
                      </a:r>
                    </a:p>
                    <a:p>
                      <a:pPr algn="ctr"/>
                      <a:r>
                        <a:rPr lang="en-US" sz="800" dirty="0"/>
                        <a:t>[4,3,10,30]</a:t>
                      </a:r>
                    </a:p>
                  </a:txBody>
                  <a:tcPr/>
                </a:tc>
                <a:tc>
                  <a:txBody>
                    <a:bodyPr/>
                    <a:lstStyle/>
                    <a:p>
                      <a:pPr algn="ctr"/>
                      <a:r>
                        <a:rPr lang="en-US" sz="800" dirty="0"/>
                        <a:t>22</a:t>
                      </a:r>
                    </a:p>
                    <a:p>
                      <a:pPr algn="ctr"/>
                      <a:r>
                        <a:rPr lang="en-US" sz="800" dirty="0"/>
                        <a:t>[9,24,17,8,20,10,30]</a:t>
                      </a:r>
                    </a:p>
                  </a:txBody>
                  <a:tcPr/>
                </a:tc>
                <a:tc>
                  <a:txBody>
                    <a:bodyPr/>
                    <a:lstStyle/>
                    <a:p>
                      <a:pPr algn="ctr"/>
                      <a:r>
                        <a:rPr lang="en-US" sz="800" dirty="0"/>
                        <a:t>22</a:t>
                      </a:r>
                    </a:p>
                    <a:p>
                      <a:pPr algn="ctr"/>
                      <a:r>
                        <a:rPr lang="en-US" sz="800" dirty="0"/>
                        <a:t>[13,29,20,10,30]</a:t>
                      </a:r>
                    </a:p>
                  </a:txBody>
                  <a:tcPr/>
                </a:tc>
                <a:tc>
                  <a:txBody>
                    <a:bodyPr/>
                    <a:lstStyle/>
                    <a:p>
                      <a:pPr algn="ctr"/>
                      <a:r>
                        <a:rPr lang="en-US" sz="800" dirty="0"/>
                        <a:t>24</a:t>
                      </a:r>
                    </a:p>
                    <a:p>
                      <a:pPr algn="ctr"/>
                      <a:r>
                        <a:rPr lang="en-US" sz="800" dirty="0"/>
                        <a:t>[18,23,3,10,30]</a:t>
                      </a:r>
                    </a:p>
                  </a:txBody>
                  <a:tcPr/>
                </a:tc>
                <a:tc>
                  <a:txBody>
                    <a:bodyPr/>
                    <a:lstStyle/>
                    <a:p>
                      <a:pPr algn="ctr"/>
                      <a:r>
                        <a:rPr lang="en-US" sz="800" dirty="0"/>
                        <a:t>12</a:t>
                      </a:r>
                    </a:p>
                    <a:p>
                      <a:pPr algn="ctr"/>
                      <a:r>
                        <a:rPr lang="en-US" sz="800" dirty="0"/>
                        <a:t>[19,10,30]</a:t>
                      </a:r>
                    </a:p>
                  </a:txBody>
                  <a:tcPr/>
                </a:tc>
                <a:tc>
                  <a:txBody>
                    <a:bodyPr/>
                    <a:lstStyle/>
                    <a:p>
                      <a:pPr algn="ctr"/>
                      <a:r>
                        <a:rPr lang="en-US" sz="800" dirty="0"/>
                        <a:t>23</a:t>
                      </a:r>
                    </a:p>
                    <a:p>
                      <a:pPr algn="ctr"/>
                      <a:r>
                        <a:rPr lang="en-US" sz="800" dirty="0"/>
                        <a:t>[22,4,3,10,30]</a:t>
                      </a:r>
                    </a:p>
                  </a:txBody>
                  <a:tcPr/>
                </a:tc>
                <a:tc>
                  <a:txBody>
                    <a:bodyPr/>
                    <a:lstStyle/>
                    <a:p>
                      <a:pPr algn="ctr"/>
                      <a:r>
                        <a:rPr lang="en-US" sz="800" dirty="0"/>
                        <a:t>18</a:t>
                      </a:r>
                    </a:p>
                    <a:p>
                      <a:pPr algn="ctr"/>
                      <a:r>
                        <a:rPr lang="en-US" sz="800" dirty="0"/>
                        <a:t>[26,19,10,30]</a:t>
                      </a:r>
                    </a:p>
                  </a:txBody>
                  <a:tcPr/>
                </a:tc>
                <a:tc>
                  <a:txBody>
                    <a:bodyPr/>
                    <a:lstStyle/>
                    <a:p>
                      <a:pPr algn="ctr"/>
                      <a:r>
                        <a:rPr lang="en-US" sz="800" dirty="0"/>
                        <a:t>19</a:t>
                      </a:r>
                    </a:p>
                    <a:p>
                      <a:pPr algn="ctr"/>
                      <a:r>
                        <a:rPr lang="en-US" sz="800" dirty="0"/>
                        <a:t>[31,25,3,10,30]</a:t>
                      </a:r>
                    </a:p>
                  </a:txBody>
                  <a:tcPr/>
                </a:tc>
                <a:tc>
                  <a:txBody>
                    <a:bodyPr/>
                    <a:lstStyle/>
                    <a:p>
                      <a:pPr algn="ctr"/>
                      <a:r>
                        <a:rPr lang="en-US" sz="1600" dirty="0"/>
                        <a:t>1</a:t>
                      </a:r>
                    </a:p>
                  </a:txBody>
                  <a:tcPr/>
                </a:tc>
                <a:extLst>
                  <a:ext uri="{0D108BD9-81ED-4DB2-BD59-A6C34878D82A}">
                    <a16:rowId xmlns:a16="http://schemas.microsoft.com/office/drawing/2014/main" val="507318605"/>
                  </a:ext>
                </a:extLst>
              </a:tr>
              <a:tr h="352829">
                <a:tc>
                  <a:txBody>
                    <a:bodyPr/>
                    <a:lstStyle/>
                    <a:p>
                      <a:pPr algn="ctr"/>
                      <a:r>
                        <a:rPr lang="en-US" sz="1600" dirty="0"/>
                        <a:t>Supply</a:t>
                      </a:r>
                    </a:p>
                  </a:txBody>
                  <a:tcPr/>
                </a:tc>
                <a:tc>
                  <a:txBody>
                    <a:bodyPr/>
                    <a:lstStyle/>
                    <a:p>
                      <a:pPr algn="ctr"/>
                      <a:r>
                        <a:rPr lang="en-US" sz="1600" dirty="0"/>
                        <a:t>1</a:t>
                      </a:r>
                    </a:p>
                  </a:txBody>
                  <a:tcPr/>
                </a:tc>
                <a:tc>
                  <a:txBody>
                    <a:bodyPr/>
                    <a:lstStyle/>
                    <a:p>
                      <a:pPr algn="ctr"/>
                      <a:r>
                        <a:rPr lang="en-US" sz="1600" dirty="0"/>
                        <a:t>2</a:t>
                      </a:r>
                    </a:p>
                  </a:txBody>
                  <a:tcPr/>
                </a:tc>
                <a:tc>
                  <a:txBody>
                    <a:bodyPr/>
                    <a:lstStyle/>
                    <a:p>
                      <a:pPr algn="ctr"/>
                      <a:r>
                        <a:rPr lang="en-US" sz="1600" dirty="0"/>
                        <a:t>8</a:t>
                      </a:r>
                    </a:p>
                  </a:txBody>
                  <a:tcPr/>
                </a:tc>
                <a:tc>
                  <a:txBody>
                    <a:bodyPr/>
                    <a:lstStyle/>
                    <a:p>
                      <a:pPr algn="ctr"/>
                      <a:r>
                        <a:rPr lang="en-US" sz="1600" dirty="0"/>
                        <a:t>6</a:t>
                      </a:r>
                    </a:p>
                  </a:txBody>
                  <a:tcPr/>
                </a:tc>
                <a:tc>
                  <a:txBody>
                    <a:bodyPr/>
                    <a:lstStyle/>
                    <a:p>
                      <a:pPr algn="ctr"/>
                      <a:r>
                        <a:rPr lang="en-US" sz="1600" dirty="0"/>
                        <a:t>5</a:t>
                      </a:r>
                    </a:p>
                  </a:txBody>
                  <a:tcPr/>
                </a:tc>
                <a:tc>
                  <a:txBody>
                    <a:bodyPr/>
                    <a:lstStyle/>
                    <a:p>
                      <a:pPr algn="ctr"/>
                      <a:r>
                        <a:rPr lang="en-US" sz="1600" dirty="0"/>
                        <a:t>10</a:t>
                      </a:r>
                    </a:p>
                  </a:txBody>
                  <a:tcPr/>
                </a:tc>
                <a:tc>
                  <a:txBody>
                    <a:bodyPr/>
                    <a:lstStyle/>
                    <a:p>
                      <a:pPr algn="ctr"/>
                      <a:r>
                        <a:rPr lang="en-US" sz="1600" dirty="0"/>
                        <a:t>1</a:t>
                      </a:r>
                    </a:p>
                  </a:txBody>
                  <a:tcPr/>
                </a:tc>
                <a:tc>
                  <a:txBody>
                    <a:bodyPr/>
                    <a:lstStyle/>
                    <a:p>
                      <a:pPr algn="ctr"/>
                      <a:r>
                        <a:rPr lang="en-US" sz="1600" dirty="0"/>
                        <a:t>6</a:t>
                      </a:r>
                    </a:p>
                  </a:txBody>
                  <a:tcPr/>
                </a:tc>
                <a:tc>
                  <a:txBody>
                    <a:bodyPr/>
                    <a:lstStyle/>
                    <a:p>
                      <a:pPr algn="ctr"/>
                      <a:r>
                        <a:rPr lang="en-US" sz="1600" dirty="0"/>
                        <a:t>9</a:t>
                      </a:r>
                    </a:p>
                  </a:txBody>
                  <a:tcPr/>
                </a:tc>
                <a:tc>
                  <a:txBody>
                    <a:bodyPr/>
                    <a:lstStyle/>
                    <a:p>
                      <a:pPr algn="ctr"/>
                      <a:r>
                        <a:rPr lang="en-US" sz="1600" dirty="0"/>
                        <a:t>96</a:t>
                      </a:r>
                    </a:p>
                  </a:txBody>
                  <a:tcPr/>
                </a:tc>
                <a:extLst>
                  <a:ext uri="{0D108BD9-81ED-4DB2-BD59-A6C34878D82A}">
                    <a16:rowId xmlns:a16="http://schemas.microsoft.com/office/drawing/2014/main" val="1396426935"/>
                  </a:ext>
                </a:extLst>
              </a:tr>
            </a:tbl>
          </a:graphicData>
        </a:graphic>
      </p:graphicFrame>
      <p:pic>
        <p:nvPicPr>
          <p:cNvPr id="5" name="Picture 4">
            <a:extLst>
              <a:ext uri="{FF2B5EF4-FFF2-40B4-BE49-F238E27FC236}">
                <a16:creationId xmlns:a16="http://schemas.microsoft.com/office/drawing/2014/main" id="{AD0F4909-9F0A-46BE-BAAB-815DBAC05C6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2787" t="7394" r="9303" b="11030"/>
          <a:stretch/>
        </p:blipFill>
        <p:spPr>
          <a:xfrm>
            <a:off x="7736376" y="0"/>
            <a:ext cx="4455623" cy="3566159"/>
          </a:xfrm>
          <a:prstGeom prst="rect">
            <a:avLst/>
          </a:prstGeom>
        </p:spPr>
      </p:pic>
      <p:sp>
        <p:nvSpPr>
          <p:cNvPr id="6" name="TextBox 5">
            <a:extLst>
              <a:ext uri="{FF2B5EF4-FFF2-40B4-BE49-F238E27FC236}">
                <a16:creationId xmlns:a16="http://schemas.microsoft.com/office/drawing/2014/main" id="{C59FC408-E3B5-4211-AF8F-6E7249C08FEC}"/>
              </a:ext>
            </a:extLst>
          </p:cNvPr>
          <p:cNvSpPr txBox="1"/>
          <p:nvPr/>
        </p:nvSpPr>
        <p:spPr>
          <a:xfrm>
            <a:off x="4646815" y="182880"/>
            <a:ext cx="2926080" cy="2862322"/>
          </a:xfrm>
          <a:prstGeom prst="rect">
            <a:avLst/>
          </a:prstGeom>
          <a:noFill/>
        </p:spPr>
        <p:txBody>
          <a:bodyPr wrap="square" rtlCol="0">
            <a:spAutoFit/>
          </a:bodyPr>
          <a:lstStyle/>
          <a:p>
            <a:r>
              <a:rPr lang="en-US" sz="1200" dirty="0"/>
              <a:t>Original Network used to generate the Rank/Path matrix.</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algn="r"/>
            <a:r>
              <a:rPr lang="en-US" sz="1200" dirty="0"/>
              <a:t>Resulting  feasible solution after </a:t>
            </a:r>
            <a:r>
              <a:rPr lang="en-US" sz="1200" dirty="0" err="1"/>
              <a:t>Chayen</a:t>
            </a:r>
            <a:r>
              <a:rPr lang="en-US" sz="1200" dirty="0"/>
              <a:t> Phase 1.</a:t>
            </a:r>
          </a:p>
        </p:txBody>
      </p:sp>
      <p:sp>
        <p:nvSpPr>
          <p:cNvPr id="7" name="Arrow: Left 6">
            <a:extLst>
              <a:ext uri="{FF2B5EF4-FFF2-40B4-BE49-F238E27FC236}">
                <a16:creationId xmlns:a16="http://schemas.microsoft.com/office/drawing/2014/main" id="{C01B058E-59BE-4000-BBD9-1E87DF7123B0}"/>
              </a:ext>
            </a:extLst>
          </p:cNvPr>
          <p:cNvSpPr/>
          <p:nvPr/>
        </p:nvSpPr>
        <p:spPr>
          <a:xfrm>
            <a:off x="4746567" y="689956"/>
            <a:ext cx="1349433" cy="207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F4A8825C-516F-439A-AF26-B2486EBD5957}"/>
              </a:ext>
            </a:extLst>
          </p:cNvPr>
          <p:cNvSpPr/>
          <p:nvPr/>
        </p:nvSpPr>
        <p:spPr>
          <a:xfrm rot="10800000">
            <a:off x="6096000" y="3003638"/>
            <a:ext cx="1349433" cy="207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7432E8F-53BA-4283-9163-860D8EB08314}"/>
              </a:ext>
            </a:extLst>
          </p:cNvPr>
          <p:cNvSpPr>
            <a:spLocks noGrp="1"/>
          </p:cNvSpPr>
          <p:nvPr>
            <p:ph type="sldNum" sz="quarter" idx="12"/>
          </p:nvPr>
        </p:nvSpPr>
        <p:spPr/>
        <p:txBody>
          <a:bodyPr/>
          <a:lstStyle/>
          <a:p>
            <a:fld id="{D85371FC-5335-4784-A343-689EBF55304E}" type="slidenum">
              <a:rPr lang="en-US" smtClean="0"/>
              <a:t>1</a:t>
            </a:fld>
            <a:endParaRPr lang="en-US"/>
          </a:p>
        </p:txBody>
      </p:sp>
    </p:spTree>
    <p:extLst>
      <p:ext uri="{BB962C8B-B14F-4D97-AF65-F5344CB8AC3E}">
        <p14:creationId xmlns:p14="http://schemas.microsoft.com/office/powerpoint/2010/main" val="386102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20FC33CC-D5D6-4E87-A8FD-D716DEE03F5F}"/>
              </a:ext>
            </a:extLst>
          </p:cNvPr>
          <p:cNvGraphicFramePr>
            <a:graphicFrameLocks noGrp="1"/>
          </p:cNvGraphicFramePr>
          <p:nvPr>
            <p:extLst>
              <p:ext uri="{D42A27DB-BD31-4B8C-83A1-F6EECF244321}">
                <p14:modId xmlns:p14="http://schemas.microsoft.com/office/powerpoint/2010/main" val="1116102171"/>
              </p:ext>
            </p:extLst>
          </p:nvPr>
        </p:nvGraphicFramePr>
        <p:xfrm>
          <a:off x="0" y="0"/>
          <a:ext cx="12192004" cy="3175461"/>
        </p:xfrm>
        <a:graphic>
          <a:graphicData uri="http://schemas.openxmlformats.org/drawingml/2006/table">
            <a:tbl>
              <a:tblPr firstRow="1" bandRow="1">
                <a:tableStyleId>{93296810-A885-4BE3-A3E7-6D5BEEA58F35}</a:tableStyleId>
              </a:tblPr>
              <a:tblGrid>
                <a:gridCol w="1108364">
                  <a:extLst>
                    <a:ext uri="{9D8B030D-6E8A-4147-A177-3AD203B41FA5}">
                      <a16:colId xmlns:a16="http://schemas.microsoft.com/office/drawing/2014/main" val="1043734887"/>
                    </a:ext>
                  </a:extLst>
                </a:gridCol>
                <a:gridCol w="1108364">
                  <a:extLst>
                    <a:ext uri="{9D8B030D-6E8A-4147-A177-3AD203B41FA5}">
                      <a16:colId xmlns:a16="http://schemas.microsoft.com/office/drawing/2014/main" val="269189980"/>
                    </a:ext>
                  </a:extLst>
                </a:gridCol>
                <a:gridCol w="1108364">
                  <a:extLst>
                    <a:ext uri="{9D8B030D-6E8A-4147-A177-3AD203B41FA5}">
                      <a16:colId xmlns:a16="http://schemas.microsoft.com/office/drawing/2014/main" val="1012597711"/>
                    </a:ext>
                  </a:extLst>
                </a:gridCol>
                <a:gridCol w="1108364">
                  <a:extLst>
                    <a:ext uri="{9D8B030D-6E8A-4147-A177-3AD203B41FA5}">
                      <a16:colId xmlns:a16="http://schemas.microsoft.com/office/drawing/2014/main" val="4276089771"/>
                    </a:ext>
                  </a:extLst>
                </a:gridCol>
                <a:gridCol w="1108364">
                  <a:extLst>
                    <a:ext uri="{9D8B030D-6E8A-4147-A177-3AD203B41FA5}">
                      <a16:colId xmlns:a16="http://schemas.microsoft.com/office/drawing/2014/main" val="356987220"/>
                    </a:ext>
                  </a:extLst>
                </a:gridCol>
                <a:gridCol w="1108364">
                  <a:extLst>
                    <a:ext uri="{9D8B030D-6E8A-4147-A177-3AD203B41FA5}">
                      <a16:colId xmlns:a16="http://schemas.microsoft.com/office/drawing/2014/main" val="3033796128"/>
                    </a:ext>
                  </a:extLst>
                </a:gridCol>
                <a:gridCol w="1108364">
                  <a:extLst>
                    <a:ext uri="{9D8B030D-6E8A-4147-A177-3AD203B41FA5}">
                      <a16:colId xmlns:a16="http://schemas.microsoft.com/office/drawing/2014/main" val="846135255"/>
                    </a:ext>
                  </a:extLst>
                </a:gridCol>
                <a:gridCol w="1108364">
                  <a:extLst>
                    <a:ext uri="{9D8B030D-6E8A-4147-A177-3AD203B41FA5}">
                      <a16:colId xmlns:a16="http://schemas.microsoft.com/office/drawing/2014/main" val="756476446"/>
                    </a:ext>
                  </a:extLst>
                </a:gridCol>
                <a:gridCol w="1108364">
                  <a:extLst>
                    <a:ext uri="{9D8B030D-6E8A-4147-A177-3AD203B41FA5}">
                      <a16:colId xmlns:a16="http://schemas.microsoft.com/office/drawing/2014/main" val="2872821936"/>
                    </a:ext>
                  </a:extLst>
                </a:gridCol>
                <a:gridCol w="1108364">
                  <a:extLst>
                    <a:ext uri="{9D8B030D-6E8A-4147-A177-3AD203B41FA5}">
                      <a16:colId xmlns:a16="http://schemas.microsoft.com/office/drawing/2014/main" val="2753546716"/>
                    </a:ext>
                  </a:extLst>
                </a:gridCol>
                <a:gridCol w="1108364">
                  <a:extLst>
                    <a:ext uri="{9D8B030D-6E8A-4147-A177-3AD203B41FA5}">
                      <a16:colId xmlns:a16="http://schemas.microsoft.com/office/drawing/2014/main" val="1137057374"/>
                    </a:ext>
                  </a:extLst>
                </a:gridCol>
              </a:tblGrid>
              <a:tr h="352829">
                <a:tc>
                  <a:txBody>
                    <a:bodyPr/>
                    <a:lstStyle/>
                    <a:p>
                      <a:r>
                        <a:rPr lang="en-US" sz="1600" dirty="0"/>
                        <a:t>Rank/Path</a:t>
                      </a:r>
                    </a:p>
                  </a:txBody>
                  <a:tcPr/>
                </a:tc>
                <a:tc>
                  <a:txBody>
                    <a:bodyPr/>
                    <a:lstStyle/>
                    <a:p>
                      <a:r>
                        <a:rPr lang="en-US" sz="1600" dirty="0"/>
                        <a:t>1</a:t>
                      </a:r>
                    </a:p>
                  </a:txBody>
                  <a:tcPr/>
                </a:tc>
                <a:tc>
                  <a:txBody>
                    <a:bodyPr/>
                    <a:lstStyle/>
                    <a:p>
                      <a:r>
                        <a:rPr lang="en-US" sz="1600" dirty="0"/>
                        <a:t>4</a:t>
                      </a:r>
                    </a:p>
                  </a:txBody>
                  <a:tcPr/>
                </a:tc>
                <a:tc>
                  <a:txBody>
                    <a:bodyPr/>
                    <a:lstStyle/>
                    <a:p>
                      <a:r>
                        <a:rPr lang="en-US" sz="1600" dirty="0"/>
                        <a:t>9</a:t>
                      </a:r>
                    </a:p>
                  </a:txBody>
                  <a:tcPr/>
                </a:tc>
                <a:tc>
                  <a:txBody>
                    <a:bodyPr/>
                    <a:lstStyle/>
                    <a:p>
                      <a:r>
                        <a:rPr lang="en-US" sz="1600" dirty="0"/>
                        <a:t>13</a:t>
                      </a:r>
                    </a:p>
                  </a:txBody>
                  <a:tcPr/>
                </a:tc>
                <a:tc>
                  <a:txBody>
                    <a:bodyPr/>
                    <a:lstStyle/>
                    <a:p>
                      <a:r>
                        <a:rPr lang="en-US" sz="1600" dirty="0"/>
                        <a:t>18</a:t>
                      </a:r>
                    </a:p>
                  </a:txBody>
                  <a:tcPr/>
                </a:tc>
                <a:tc>
                  <a:txBody>
                    <a:bodyPr/>
                    <a:lstStyle/>
                    <a:p>
                      <a:r>
                        <a:rPr lang="en-US" sz="1600" dirty="0"/>
                        <a:t>19</a:t>
                      </a:r>
                    </a:p>
                  </a:txBody>
                  <a:tcPr/>
                </a:tc>
                <a:tc>
                  <a:txBody>
                    <a:bodyPr/>
                    <a:lstStyle/>
                    <a:p>
                      <a:r>
                        <a:rPr lang="en-US" sz="1600" dirty="0"/>
                        <a:t>22</a:t>
                      </a:r>
                    </a:p>
                  </a:txBody>
                  <a:tcPr/>
                </a:tc>
                <a:tc>
                  <a:txBody>
                    <a:bodyPr/>
                    <a:lstStyle/>
                    <a:p>
                      <a:r>
                        <a:rPr lang="en-US" sz="1600" dirty="0"/>
                        <a:t>26</a:t>
                      </a:r>
                    </a:p>
                  </a:txBody>
                  <a:tcPr/>
                </a:tc>
                <a:tc>
                  <a:txBody>
                    <a:bodyPr/>
                    <a:lstStyle/>
                    <a:p>
                      <a:r>
                        <a:rPr lang="en-US" sz="1600" dirty="0"/>
                        <a:t>31</a:t>
                      </a:r>
                    </a:p>
                  </a:txBody>
                  <a:tcPr/>
                </a:tc>
                <a:tc>
                  <a:txBody>
                    <a:bodyPr/>
                    <a:lstStyle/>
                    <a:p>
                      <a:endParaRPr lang="en-US" sz="1600" dirty="0"/>
                    </a:p>
                  </a:txBody>
                  <a:tcPr/>
                </a:tc>
                <a:extLst>
                  <a:ext uri="{0D108BD9-81ED-4DB2-BD59-A6C34878D82A}">
                    <a16:rowId xmlns:a16="http://schemas.microsoft.com/office/drawing/2014/main" val="3004109855"/>
                  </a:ext>
                </a:extLst>
              </a:tr>
              <a:tr h="352829">
                <a:tc>
                  <a:txBody>
                    <a:bodyPr/>
                    <a:lstStyle/>
                    <a:p>
                      <a:r>
                        <a:rPr lang="en-US" sz="1600" dirty="0"/>
                        <a:t>2</a:t>
                      </a:r>
                    </a:p>
                  </a:txBody>
                  <a:tcPr/>
                </a:tc>
                <a:tc>
                  <a:txBody>
                    <a:bodyPr/>
                    <a:lstStyle/>
                    <a:p>
                      <a:r>
                        <a:rPr lang="en-US" sz="800" dirty="0"/>
                        <a:t>11</a:t>
                      </a:r>
                      <a:br>
                        <a:rPr lang="en-US" sz="800" dirty="0"/>
                      </a:br>
                      <a:r>
                        <a:rPr lang="en-US" sz="800" dirty="0"/>
                        <a:t>{1,18,2}</a:t>
                      </a:r>
                    </a:p>
                  </a:txBody>
                  <a:tcPr/>
                </a:tc>
                <a:tc>
                  <a:txBody>
                    <a:bodyPr/>
                    <a:lstStyle/>
                    <a:p>
                      <a:r>
                        <a:rPr lang="en-US" sz="800" dirty="0"/>
                        <a:t>9</a:t>
                      </a:r>
                    </a:p>
                    <a:p>
                      <a:r>
                        <a:rPr lang="en-US" sz="800" dirty="0"/>
                        <a:t>{4,28,11,2}</a:t>
                      </a:r>
                    </a:p>
                  </a:txBody>
                  <a:tcPr/>
                </a:tc>
                <a:tc>
                  <a:txBody>
                    <a:bodyPr/>
                    <a:lstStyle/>
                    <a:p>
                      <a:r>
                        <a:rPr lang="en-US" sz="800" dirty="0"/>
                        <a:t>12</a:t>
                      </a:r>
                    </a:p>
                    <a:p>
                      <a:r>
                        <a:rPr lang="en-US" sz="800" dirty="0"/>
                        <a:t>{9,24,18,2}</a:t>
                      </a:r>
                    </a:p>
                  </a:txBody>
                  <a:tcPr/>
                </a:tc>
                <a:tc>
                  <a:txBody>
                    <a:bodyPr/>
                    <a:lstStyle/>
                    <a:p>
                      <a:r>
                        <a:rPr lang="en-US" sz="800" dirty="0"/>
                        <a:t>12</a:t>
                      </a:r>
                    </a:p>
                    <a:p>
                      <a:r>
                        <a:rPr lang="en-US" sz="800" dirty="0"/>
                        <a:t>[13,33,11,2]</a:t>
                      </a:r>
                    </a:p>
                  </a:txBody>
                  <a:tcPr/>
                </a:tc>
                <a:tc>
                  <a:txBody>
                    <a:bodyPr/>
                    <a:lstStyle/>
                    <a:p>
                      <a:r>
                        <a:rPr lang="en-US" sz="800" dirty="0"/>
                        <a:t>4</a:t>
                      </a:r>
                    </a:p>
                    <a:p>
                      <a:r>
                        <a:rPr lang="en-US" sz="800" dirty="0"/>
                        <a:t>[18,2]</a:t>
                      </a:r>
                    </a:p>
                  </a:txBody>
                  <a:tcPr/>
                </a:tc>
                <a:tc>
                  <a:txBody>
                    <a:bodyPr/>
                    <a:lstStyle/>
                    <a:p>
                      <a:r>
                        <a:rPr lang="en-US" sz="800" dirty="0"/>
                        <a:t>19</a:t>
                      </a:r>
                    </a:p>
                    <a:p>
                      <a:r>
                        <a:rPr lang="en-US" sz="800" dirty="0"/>
                        <a:t>[19,10,12,16,2]</a:t>
                      </a:r>
                    </a:p>
                  </a:txBody>
                  <a:tcPr/>
                </a:tc>
                <a:tc>
                  <a:txBody>
                    <a:bodyPr/>
                    <a:lstStyle/>
                    <a:p>
                      <a:r>
                        <a:rPr lang="en-US" sz="800" dirty="0"/>
                        <a:t>17</a:t>
                      </a:r>
                    </a:p>
                    <a:p>
                      <a:r>
                        <a:rPr lang="en-US" sz="800" dirty="0"/>
                        <a:t>[22,4,28,11,2]</a:t>
                      </a:r>
                    </a:p>
                  </a:txBody>
                  <a:tcPr/>
                </a:tc>
                <a:tc>
                  <a:txBody>
                    <a:bodyPr/>
                    <a:lstStyle/>
                    <a:p>
                      <a:r>
                        <a:rPr lang="en-US" sz="800" dirty="0"/>
                        <a:t>16</a:t>
                      </a:r>
                    </a:p>
                    <a:p>
                      <a:r>
                        <a:rPr lang="en-US" sz="800" dirty="0"/>
                        <a:t>[26,4,28,11,2]</a:t>
                      </a:r>
                    </a:p>
                  </a:txBody>
                  <a:tcPr/>
                </a:tc>
                <a:tc>
                  <a:txBody>
                    <a:bodyPr/>
                    <a:lstStyle/>
                    <a:p>
                      <a:r>
                        <a:rPr lang="en-US" sz="800" dirty="0"/>
                        <a:t>16</a:t>
                      </a:r>
                    </a:p>
                    <a:p>
                      <a:r>
                        <a:rPr lang="en-US" sz="800" dirty="0"/>
                        <a:t>[31,21,4,28,11,2]</a:t>
                      </a:r>
                    </a:p>
                  </a:txBody>
                  <a:tcPr/>
                </a:tc>
                <a:tc>
                  <a:txBody>
                    <a:bodyPr/>
                    <a:lstStyle/>
                    <a:p>
                      <a:r>
                        <a:rPr lang="en-US" sz="1600" dirty="0"/>
                        <a:t>18 - 0</a:t>
                      </a:r>
                    </a:p>
                  </a:txBody>
                  <a:tcPr/>
                </a:tc>
                <a:extLst>
                  <a:ext uri="{0D108BD9-81ED-4DB2-BD59-A6C34878D82A}">
                    <a16:rowId xmlns:a16="http://schemas.microsoft.com/office/drawing/2014/main" val="3674396305"/>
                  </a:ext>
                </a:extLst>
              </a:tr>
              <a:tr h="352829">
                <a:tc>
                  <a:txBody>
                    <a:bodyPr/>
                    <a:lstStyle/>
                    <a:p>
                      <a:r>
                        <a:rPr lang="en-US" sz="1600" dirty="0"/>
                        <a:t>5</a:t>
                      </a:r>
                    </a:p>
                  </a:txBody>
                  <a:tcPr/>
                </a:tc>
                <a:tc>
                  <a:txBody>
                    <a:bodyPr/>
                    <a:lstStyle/>
                    <a:p>
                      <a:r>
                        <a:rPr lang="en-US" sz="800" dirty="0"/>
                        <a:t>10</a:t>
                      </a:r>
                    </a:p>
                    <a:p>
                      <a:r>
                        <a:rPr lang="en-US" sz="800" dirty="0"/>
                        <a:t>[1,14,5]</a:t>
                      </a:r>
                    </a:p>
                  </a:txBody>
                  <a:tcPr/>
                </a:tc>
                <a:tc>
                  <a:txBody>
                    <a:bodyPr/>
                    <a:lstStyle/>
                    <a:p>
                      <a:r>
                        <a:rPr lang="en-US" sz="800" dirty="0"/>
                        <a:t>10</a:t>
                      </a:r>
                    </a:p>
                    <a:p>
                      <a:r>
                        <a:rPr lang="en-US" sz="800" dirty="0"/>
                        <a:t>[4,28,11,2,5]</a:t>
                      </a:r>
                    </a:p>
                  </a:txBody>
                  <a:tcPr/>
                </a:tc>
                <a:tc>
                  <a:txBody>
                    <a:bodyPr/>
                    <a:lstStyle/>
                    <a:p>
                      <a:r>
                        <a:rPr lang="en-US" sz="800" dirty="0"/>
                        <a:t>5</a:t>
                      </a:r>
                    </a:p>
                    <a:p>
                      <a:r>
                        <a:rPr lang="en-US" sz="800" dirty="0"/>
                        <a:t>[9,5]</a:t>
                      </a:r>
                    </a:p>
                  </a:txBody>
                  <a:tcPr/>
                </a:tc>
                <a:tc>
                  <a:txBody>
                    <a:bodyPr/>
                    <a:lstStyle/>
                    <a:p>
                      <a:r>
                        <a:rPr lang="en-US" sz="800" dirty="0"/>
                        <a:t>13</a:t>
                      </a:r>
                    </a:p>
                    <a:p>
                      <a:r>
                        <a:rPr lang="en-US" sz="800" dirty="0"/>
                        <a:t>[13,33,11,2,5]</a:t>
                      </a:r>
                    </a:p>
                  </a:txBody>
                  <a:tcPr/>
                </a:tc>
                <a:tc>
                  <a:txBody>
                    <a:bodyPr/>
                    <a:lstStyle/>
                    <a:p>
                      <a:r>
                        <a:rPr lang="en-US" sz="800" dirty="0"/>
                        <a:t>5</a:t>
                      </a:r>
                    </a:p>
                    <a:p>
                      <a:r>
                        <a:rPr lang="en-US" sz="800" dirty="0"/>
                        <a:t>[18,2,5]</a:t>
                      </a:r>
                    </a:p>
                  </a:txBody>
                  <a:tcPr/>
                </a:tc>
                <a:tc>
                  <a:txBody>
                    <a:bodyPr/>
                    <a:lstStyle/>
                    <a:p>
                      <a:r>
                        <a:rPr lang="en-US" sz="800" dirty="0"/>
                        <a:t>19</a:t>
                      </a:r>
                    </a:p>
                    <a:p>
                      <a:r>
                        <a:rPr lang="en-US" sz="800" dirty="0"/>
                        <a:t>[19,10,12,14,5]</a:t>
                      </a:r>
                    </a:p>
                  </a:txBody>
                  <a:tcPr/>
                </a:tc>
                <a:tc>
                  <a:txBody>
                    <a:bodyPr/>
                    <a:lstStyle/>
                    <a:p>
                      <a:r>
                        <a:rPr lang="en-US" sz="800" dirty="0"/>
                        <a:t>18</a:t>
                      </a:r>
                    </a:p>
                    <a:p>
                      <a:r>
                        <a:rPr lang="en-US" sz="800" dirty="0"/>
                        <a:t>[22,4,28,11,2,5]</a:t>
                      </a:r>
                    </a:p>
                  </a:txBody>
                  <a:tcPr/>
                </a:tc>
                <a:tc>
                  <a:txBody>
                    <a:bodyPr/>
                    <a:lstStyle/>
                    <a:p>
                      <a:r>
                        <a:rPr lang="en-US" sz="800" dirty="0"/>
                        <a:t>5</a:t>
                      </a:r>
                    </a:p>
                    <a:p>
                      <a:r>
                        <a:rPr lang="en-US" sz="800" dirty="0"/>
                        <a:t>[26,5]</a:t>
                      </a:r>
                    </a:p>
                  </a:txBody>
                  <a:tcPr/>
                </a:tc>
                <a:tc>
                  <a:txBody>
                    <a:bodyPr/>
                    <a:lstStyle/>
                    <a:p>
                      <a:r>
                        <a:rPr lang="en-US" sz="800" dirty="0"/>
                        <a:t>17</a:t>
                      </a:r>
                    </a:p>
                    <a:p>
                      <a:r>
                        <a:rPr lang="en-US" sz="800" dirty="0"/>
                        <a:t>[31,21,4,28,11,2,5]</a:t>
                      </a:r>
                    </a:p>
                  </a:txBody>
                  <a:tcPr/>
                </a:tc>
                <a:tc>
                  <a:txBody>
                    <a:bodyPr/>
                    <a:lstStyle/>
                    <a:p>
                      <a:r>
                        <a:rPr lang="en-US" sz="1600" dirty="0"/>
                        <a:t>8 - 4</a:t>
                      </a:r>
                    </a:p>
                  </a:txBody>
                  <a:tcPr/>
                </a:tc>
                <a:extLst>
                  <a:ext uri="{0D108BD9-81ED-4DB2-BD59-A6C34878D82A}">
                    <a16:rowId xmlns:a16="http://schemas.microsoft.com/office/drawing/2014/main" val="3379853061"/>
                  </a:ext>
                </a:extLst>
              </a:tr>
              <a:tr h="352829">
                <a:tc>
                  <a:txBody>
                    <a:bodyPr/>
                    <a:lstStyle/>
                    <a:p>
                      <a:r>
                        <a:rPr lang="en-US" sz="1600" dirty="0"/>
                        <a:t>17</a:t>
                      </a:r>
                    </a:p>
                  </a:txBody>
                  <a:tcPr/>
                </a:tc>
                <a:tc>
                  <a:txBody>
                    <a:bodyPr/>
                    <a:lstStyle/>
                    <a:p>
                      <a:r>
                        <a:rPr lang="en-US" sz="800" dirty="0"/>
                        <a:t>6</a:t>
                      </a:r>
                    </a:p>
                    <a:p>
                      <a:r>
                        <a:rPr lang="en-US" sz="800" dirty="0"/>
                        <a:t>[1,14,17]</a:t>
                      </a:r>
                    </a:p>
                  </a:txBody>
                  <a:tcPr/>
                </a:tc>
                <a:tc>
                  <a:txBody>
                    <a:bodyPr/>
                    <a:lstStyle/>
                    <a:p>
                      <a:r>
                        <a:rPr lang="en-US" sz="800" dirty="0"/>
                        <a:t>14</a:t>
                      </a:r>
                    </a:p>
                    <a:p>
                      <a:r>
                        <a:rPr lang="en-US" sz="800" dirty="0"/>
                        <a:t>[4,28,11,2,17]</a:t>
                      </a:r>
                    </a:p>
                  </a:txBody>
                  <a:tcPr/>
                </a:tc>
                <a:tc>
                  <a:txBody>
                    <a:bodyPr/>
                    <a:lstStyle/>
                    <a:p>
                      <a:r>
                        <a:rPr lang="en-US" sz="800" dirty="0"/>
                        <a:t>5</a:t>
                      </a:r>
                    </a:p>
                    <a:p>
                      <a:r>
                        <a:rPr lang="en-US" sz="800" dirty="0"/>
                        <a:t>[9,24,17]</a:t>
                      </a:r>
                    </a:p>
                  </a:txBody>
                  <a:tcPr/>
                </a:tc>
                <a:tc>
                  <a:txBody>
                    <a:bodyPr/>
                    <a:lstStyle/>
                    <a:p>
                      <a:r>
                        <a:rPr lang="en-US" sz="800" dirty="0"/>
                        <a:t>13</a:t>
                      </a:r>
                    </a:p>
                    <a:p>
                      <a:r>
                        <a:rPr lang="en-US" sz="800" dirty="0"/>
                        <a:t>[13,7,21,17]</a:t>
                      </a:r>
                    </a:p>
                  </a:txBody>
                  <a:tcPr/>
                </a:tc>
                <a:tc>
                  <a:txBody>
                    <a:bodyPr/>
                    <a:lstStyle/>
                    <a:p>
                      <a:r>
                        <a:rPr lang="en-US" sz="800" dirty="0"/>
                        <a:t>9</a:t>
                      </a:r>
                    </a:p>
                    <a:p>
                      <a:r>
                        <a:rPr lang="en-US" sz="800" dirty="0"/>
                        <a:t>[18,2,17]</a:t>
                      </a:r>
                    </a:p>
                  </a:txBody>
                  <a:tcPr/>
                </a:tc>
                <a:tc>
                  <a:txBody>
                    <a:bodyPr/>
                    <a:lstStyle/>
                    <a:p>
                      <a:r>
                        <a:rPr lang="en-US" sz="800" dirty="0"/>
                        <a:t>15</a:t>
                      </a:r>
                    </a:p>
                    <a:p>
                      <a:r>
                        <a:rPr lang="en-US" sz="800" dirty="0"/>
                        <a:t>[19,10,12,14,17]</a:t>
                      </a:r>
                    </a:p>
                  </a:txBody>
                  <a:tcPr/>
                </a:tc>
                <a:tc>
                  <a:txBody>
                    <a:bodyPr/>
                    <a:lstStyle/>
                    <a:p>
                      <a:r>
                        <a:rPr lang="en-US" sz="800" dirty="0"/>
                        <a:t>22</a:t>
                      </a:r>
                    </a:p>
                    <a:p>
                      <a:r>
                        <a:rPr lang="en-US" sz="800" dirty="0"/>
                        <a:t>[22,4,28,11,2,17]</a:t>
                      </a:r>
                    </a:p>
                  </a:txBody>
                  <a:tcPr/>
                </a:tc>
                <a:tc>
                  <a:txBody>
                    <a:bodyPr/>
                    <a:lstStyle/>
                    <a:p>
                      <a:r>
                        <a:rPr lang="en-US" sz="800" dirty="0"/>
                        <a:t>11</a:t>
                      </a:r>
                    </a:p>
                    <a:p>
                      <a:r>
                        <a:rPr lang="en-US" sz="800" dirty="0"/>
                        <a:t>[26,5,31,21,17]</a:t>
                      </a:r>
                    </a:p>
                  </a:txBody>
                  <a:tcPr/>
                </a:tc>
                <a:tc>
                  <a:txBody>
                    <a:bodyPr/>
                    <a:lstStyle/>
                    <a:p>
                      <a:r>
                        <a:rPr lang="en-US" sz="800" dirty="0"/>
                        <a:t>5</a:t>
                      </a:r>
                    </a:p>
                    <a:p>
                      <a:r>
                        <a:rPr lang="en-US" sz="800" dirty="0"/>
                        <a:t>[31,21,17]</a:t>
                      </a:r>
                    </a:p>
                  </a:txBody>
                  <a:tcPr/>
                </a:tc>
                <a:tc>
                  <a:txBody>
                    <a:bodyPr/>
                    <a:lstStyle/>
                    <a:p>
                      <a:r>
                        <a:rPr lang="en-US" sz="1600" dirty="0"/>
                        <a:t>1 - 0</a:t>
                      </a:r>
                    </a:p>
                  </a:txBody>
                  <a:tcPr/>
                </a:tc>
                <a:extLst>
                  <a:ext uri="{0D108BD9-81ED-4DB2-BD59-A6C34878D82A}">
                    <a16:rowId xmlns:a16="http://schemas.microsoft.com/office/drawing/2014/main" val="3048071463"/>
                  </a:ext>
                </a:extLst>
              </a:tr>
              <a:tr h="352829">
                <a:tc>
                  <a:txBody>
                    <a:bodyPr/>
                    <a:lstStyle/>
                    <a:p>
                      <a:r>
                        <a:rPr lang="en-US" sz="1600" dirty="0"/>
                        <a:t>20</a:t>
                      </a:r>
                    </a:p>
                  </a:txBody>
                  <a:tcPr/>
                </a:tc>
                <a:tc>
                  <a:txBody>
                    <a:bodyPr/>
                    <a:lstStyle/>
                    <a:p>
                      <a:r>
                        <a:rPr lang="en-US" sz="800" dirty="0"/>
                        <a:t>11</a:t>
                      </a:r>
                    </a:p>
                    <a:p>
                      <a:r>
                        <a:rPr lang="en-US" sz="800" dirty="0"/>
                        <a:t>[1,14,20]</a:t>
                      </a:r>
                    </a:p>
                  </a:txBody>
                  <a:tcPr/>
                </a:tc>
                <a:tc>
                  <a:txBody>
                    <a:bodyPr/>
                    <a:lstStyle/>
                    <a:p>
                      <a:r>
                        <a:rPr lang="en-US" sz="800" dirty="0"/>
                        <a:t>20</a:t>
                      </a:r>
                    </a:p>
                    <a:p>
                      <a:r>
                        <a:rPr lang="en-US" sz="800" dirty="0"/>
                        <a:t>[4,28,11,2,17,8,20]</a:t>
                      </a:r>
                    </a:p>
                  </a:txBody>
                  <a:tcPr/>
                </a:tc>
                <a:tc>
                  <a:txBody>
                    <a:bodyPr/>
                    <a:lstStyle/>
                    <a:p>
                      <a:r>
                        <a:rPr lang="en-US" sz="800" dirty="0"/>
                        <a:t>11</a:t>
                      </a:r>
                    </a:p>
                    <a:p>
                      <a:r>
                        <a:rPr lang="en-US" sz="800" dirty="0"/>
                        <a:t>[9,24,17,8,20]</a:t>
                      </a:r>
                    </a:p>
                  </a:txBody>
                  <a:tcPr/>
                </a:tc>
                <a:tc>
                  <a:txBody>
                    <a:bodyPr/>
                    <a:lstStyle/>
                    <a:p>
                      <a:r>
                        <a:rPr lang="en-US" sz="800" dirty="0"/>
                        <a:t>11</a:t>
                      </a:r>
                    </a:p>
                    <a:p>
                      <a:r>
                        <a:rPr lang="en-US" sz="800" dirty="0"/>
                        <a:t>[13,29,20]</a:t>
                      </a:r>
                    </a:p>
                  </a:txBody>
                  <a:tcPr/>
                </a:tc>
                <a:tc>
                  <a:txBody>
                    <a:bodyPr/>
                    <a:lstStyle/>
                    <a:p>
                      <a:r>
                        <a:rPr lang="en-US" sz="800" dirty="0"/>
                        <a:t>15</a:t>
                      </a:r>
                    </a:p>
                    <a:p>
                      <a:r>
                        <a:rPr lang="en-US" sz="800" dirty="0"/>
                        <a:t>[18,2,17,8,20]</a:t>
                      </a:r>
                    </a:p>
                  </a:txBody>
                  <a:tcPr/>
                </a:tc>
                <a:tc>
                  <a:txBody>
                    <a:bodyPr/>
                    <a:lstStyle/>
                    <a:p>
                      <a:r>
                        <a:rPr lang="en-US" sz="800" dirty="0"/>
                        <a:t>20</a:t>
                      </a:r>
                    </a:p>
                    <a:p>
                      <a:r>
                        <a:rPr lang="en-US" sz="800" dirty="0"/>
                        <a:t>[19,10,12,14,20]</a:t>
                      </a:r>
                    </a:p>
                  </a:txBody>
                  <a:tcPr/>
                </a:tc>
                <a:tc>
                  <a:txBody>
                    <a:bodyPr/>
                    <a:lstStyle/>
                    <a:p>
                      <a:r>
                        <a:rPr lang="en-US" sz="800" dirty="0"/>
                        <a:t>28</a:t>
                      </a:r>
                    </a:p>
                    <a:p>
                      <a:r>
                        <a:rPr lang="en-US" sz="800" dirty="0"/>
                        <a:t>[22,4,28,11,2,17,8,20]</a:t>
                      </a:r>
                    </a:p>
                  </a:txBody>
                  <a:tcPr/>
                </a:tc>
                <a:tc>
                  <a:txBody>
                    <a:bodyPr/>
                    <a:lstStyle/>
                    <a:p>
                      <a:r>
                        <a:rPr lang="en-US" sz="800" dirty="0"/>
                        <a:t>9</a:t>
                      </a:r>
                    </a:p>
                    <a:p>
                      <a:r>
                        <a:rPr lang="en-US" sz="800" dirty="0"/>
                        <a:t>[26,20]</a:t>
                      </a:r>
                    </a:p>
                  </a:txBody>
                  <a:tcPr/>
                </a:tc>
                <a:tc>
                  <a:txBody>
                    <a:bodyPr/>
                    <a:lstStyle/>
                    <a:p>
                      <a:r>
                        <a:rPr lang="en-US" sz="800" dirty="0"/>
                        <a:t>11</a:t>
                      </a:r>
                    </a:p>
                    <a:p>
                      <a:r>
                        <a:rPr lang="en-US" sz="800" dirty="0"/>
                        <a:t>[31,21,17,8,20]</a:t>
                      </a:r>
                    </a:p>
                  </a:txBody>
                  <a:tcPr/>
                </a:tc>
                <a:tc>
                  <a:txBody>
                    <a:bodyPr/>
                    <a:lstStyle/>
                    <a:p>
                      <a:r>
                        <a:rPr lang="en-US" sz="1600" dirty="0"/>
                        <a:t>2 - 0</a:t>
                      </a:r>
                    </a:p>
                  </a:txBody>
                  <a:tcPr/>
                </a:tc>
                <a:extLst>
                  <a:ext uri="{0D108BD9-81ED-4DB2-BD59-A6C34878D82A}">
                    <a16:rowId xmlns:a16="http://schemas.microsoft.com/office/drawing/2014/main" val="1399637379"/>
                  </a:ext>
                </a:extLst>
              </a:tr>
              <a:tr h="352829">
                <a:tc>
                  <a:txBody>
                    <a:bodyPr/>
                    <a:lstStyle/>
                    <a:p>
                      <a:r>
                        <a:rPr lang="en-US" sz="1600" dirty="0"/>
                        <a:t>23</a:t>
                      </a:r>
                    </a:p>
                  </a:txBody>
                  <a:tcPr/>
                </a:tc>
                <a:tc>
                  <a:txBody>
                    <a:bodyPr/>
                    <a:lstStyle/>
                    <a:p>
                      <a:r>
                        <a:rPr lang="en-US" sz="800" dirty="0"/>
                        <a:t>9</a:t>
                      </a:r>
                    </a:p>
                    <a:p>
                      <a:r>
                        <a:rPr lang="en-US" sz="800" dirty="0"/>
                        <a:t>[1,14,17,23]</a:t>
                      </a:r>
                    </a:p>
                  </a:txBody>
                  <a:tcPr/>
                </a:tc>
                <a:tc>
                  <a:txBody>
                    <a:bodyPr/>
                    <a:lstStyle/>
                    <a:p>
                      <a:r>
                        <a:rPr lang="en-US" sz="800" dirty="0"/>
                        <a:t>17</a:t>
                      </a:r>
                    </a:p>
                    <a:p>
                      <a:r>
                        <a:rPr lang="en-US" sz="800" dirty="0"/>
                        <a:t>[4,28,11,2,23]</a:t>
                      </a:r>
                    </a:p>
                  </a:txBody>
                  <a:tcPr/>
                </a:tc>
                <a:tc>
                  <a:txBody>
                    <a:bodyPr/>
                    <a:lstStyle/>
                    <a:p>
                      <a:r>
                        <a:rPr lang="en-US" sz="800" dirty="0"/>
                        <a:t>8</a:t>
                      </a:r>
                    </a:p>
                    <a:p>
                      <a:r>
                        <a:rPr lang="en-US" sz="800" dirty="0"/>
                        <a:t>[9,24,17,23]</a:t>
                      </a:r>
                    </a:p>
                  </a:txBody>
                  <a:tcPr/>
                </a:tc>
                <a:tc>
                  <a:txBody>
                    <a:bodyPr/>
                    <a:lstStyle/>
                    <a:p>
                      <a:r>
                        <a:rPr lang="en-US" sz="800" dirty="0"/>
                        <a:t>15</a:t>
                      </a:r>
                    </a:p>
                    <a:p>
                      <a:r>
                        <a:rPr lang="en-US" sz="800" dirty="0"/>
                        <a:t>[13,18,23]</a:t>
                      </a:r>
                    </a:p>
                  </a:txBody>
                  <a:tcPr/>
                </a:tc>
                <a:tc>
                  <a:txBody>
                    <a:bodyPr/>
                    <a:lstStyle/>
                    <a:p>
                      <a:r>
                        <a:rPr lang="en-US" sz="800" dirty="0"/>
                        <a:t>7</a:t>
                      </a:r>
                    </a:p>
                    <a:p>
                      <a:r>
                        <a:rPr lang="en-US" sz="800" dirty="0"/>
                        <a:t>[18,23]</a:t>
                      </a:r>
                    </a:p>
                  </a:txBody>
                  <a:tcPr/>
                </a:tc>
                <a:tc>
                  <a:txBody>
                    <a:bodyPr/>
                    <a:lstStyle/>
                    <a:p>
                      <a:r>
                        <a:rPr lang="en-US" sz="800" dirty="0"/>
                        <a:t>18</a:t>
                      </a:r>
                    </a:p>
                    <a:p>
                      <a:r>
                        <a:rPr lang="en-US" sz="800" dirty="0"/>
                        <a:t>[19,10,12,14,17,23]</a:t>
                      </a:r>
                    </a:p>
                  </a:txBody>
                  <a:tcPr/>
                </a:tc>
                <a:tc>
                  <a:txBody>
                    <a:bodyPr/>
                    <a:lstStyle/>
                    <a:p>
                      <a:r>
                        <a:rPr lang="en-US" sz="800" dirty="0"/>
                        <a:t>25</a:t>
                      </a:r>
                    </a:p>
                    <a:p>
                      <a:r>
                        <a:rPr lang="en-US" sz="800" dirty="0"/>
                        <a:t>[22,4,28,11,2,23]</a:t>
                      </a:r>
                    </a:p>
                  </a:txBody>
                  <a:tcPr/>
                </a:tc>
                <a:tc>
                  <a:txBody>
                    <a:bodyPr/>
                    <a:lstStyle/>
                    <a:p>
                      <a:r>
                        <a:rPr lang="en-US" sz="800" dirty="0"/>
                        <a:t>5</a:t>
                      </a:r>
                    </a:p>
                    <a:p>
                      <a:r>
                        <a:rPr lang="en-US" sz="800" dirty="0"/>
                        <a:t>[26,23]</a:t>
                      </a:r>
                    </a:p>
                  </a:txBody>
                  <a:tcPr/>
                </a:tc>
                <a:tc>
                  <a:txBody>
                    <a:bodyPr/>
                    <a:lstStyle/>
                    <a:p>
                      <a:r>
                        <a:rPr lang="en-US" sz="800" dirty="0"/>
                        <a:t>8</a:t>
                      </a:r>
                    </a:p>
                    <a:p>
                      <a:r>
                        <a:rPr lang="en-US" sz="800" dirty="0"/>
                        <a:t>[31,21,17,23]</a:t>
                      </a:r>
                    </a:p>
                  </a:txBody>
                  <a:tcPr/>
                </a:tc>
                <a:tc>
                  <a:txBody>
                    <a:bodyPr/>
                    <a:lstStyle/>
                    <a:p>
                      <a:r>
                        <a:rPr lang="en-US" sz="1600" dirty="0"/>
                        <a:t>13 - 0</a:t>
                      </a:r>
                    </a:p>
                  </a:txBody>
                  <a:tcPr/>
                </a:tc>
                <a:extLst>
                  <a:ext uri="{0D108BD9-81ED-4DB2-BD59-A6C34878D82A}">
                    <a16:rowId xmlns:a16="http://schemas.microsoft.com/office/drawing/2014/main" val="3288846266"/>
                  </a:ext>
                </a:extLst>
              </a:tr>
              <a:tr h="352829">
                <a:tc>
                  <a:txBody>
                    <a:bodyPr/>
                    <a:lstStyle/>
                    <a:p>
                      <a:r>
                        <a:rPr lang="en-US" sz="1600" dirty="0"/>
                        <a:t>24</a:t>
                      </a:r>
                    </a:p>
                  </a:txBody>
                  <a:tcPr/>
                </a:tc>
                <a:tc>
                  <a:txBody>
                    <a:bodyPr/>
                    <a:lstStyle/>
                    <a:p>
                      <a:r>
                        <a:rPr lang="en-US" sz="800" dirty="0"/>
                        <a:t>11</a:t>
                      </a:r>
                    </a:p>
                    <a:p>
                      <a:r>
                        <a:rPr lang="en-US" sz="800" dirty="0"/>
                        <a:t>[1,14,24]</a:t>
                      </a:r>
                    </a:p>
                  </a:txBody>
                  <a:tcPr/>
                </a:tc>
                <a:tc>
                  <a:txBody>
                    <a:bodyPr/>
                    <a:lstStyle/>
                    <a:p>
                      <a:r>
                        <a:rPr lang="en-US" sz="800" dirty="0"/>
                        <a:t>12</a:t>
                      </a:r>
                    </a:p>
                    <a:p>
                      <a:r>
                        <a:rPr lang="en-US" sz="800" dirty="0"/>
                        <a:t>[4,28,11,15,24]</a:t>
                      </a:r>
                    </a:p>
                  </a:txBody>
                  <a:tcPr/>
                </a:tc>
                <a:tc>
                  <a:txBody>
                    <a:bodyPr/>
                    <a:lstStyle/>
                    <a:p>
                      <a:r>
                        <a:rPr lang="en-US" sz="800" dirty="0"/>
                        <a:t>1</a:t>
                      </a:r>
                    </a:p>
                    <a:p>
                      <a:r>
                        <a:rPr lang="en-US" sz="800" dirty="0"/>
                        <a:t>[9,24]</a:t>
                      </a:r>
                    </a:p>
                  </a:txBody>
                  <a:tcPr/>
                </a:tc>
                <a:tc>
                  <a:txBody>
                    <a:bodyPr/>
                    <a:lstStyle/>
                    <a:p>
                      <a:r>
                        <a:rPr lang="en-US" sz="800" dirty="0"/>
                        <a:t>15</a:t>
                      </a:r>
                    </a:p>
                    <a:p>
                      <a:r>
                        <a:rPr lang="en-US" sz="800" dirty="0"/>
                        <a:t>[13,33,11,15,24]</a:t>
                      </a:r>
                    </a:p>
                  </a:txBody>
                  <a:tcPr/>
                </a:tc>
                <a:tc>
                  <a:txBody>
                    <a:bodyPr/>
                    <a:lstStyle/>
                    <a:p>
                      <a:r>
                        <a:rPr lang="en-US" sz="800" dirty="0"/>
                        <a:t>10</a:t>
                      </a:r>
                    </a:p>
                    <a:p>
                      <a:r>
                        <a:rPr lang="en-US" sz="800" dirty="0"/>
                        <a:t>[18,24]</a:t>
                      </a:r>
                    </a:p>
                  </a:txBody>
                  <a:tcPr/>
                </a:tc>
                <a:tc>
                  <a:txBody>
                    <a:bodyPr/>
                    <a:lstStyle/>
                    <a:p>
                      <a:r>
                        <a:rPr lang="en-US" sz="800" dirty="0"/>
                        <a:t>15</a:t>
                      </a:r>
                    </a:p>
                    <a:p>
                      <a:r>
                        <a:rPr lang="en-US" sz="800" dirty="0"/>
                        <a:t>[19,10,9,24]</a:t>
                      </a:r>
                    </a:p>
                  </a:txBody>
                  <a:tcPr/>
                </a:tc>
                <a:tc>
                  <a:txBody>
                    <a:bodyPr/>
                    <a:lstStyle/>
                    <a:p>
                      <a:r>
                        <a:rPr lang="en-US" sz="800" dirty="0"/>
                        <a:t>20</a:t>
                      </a:r>
                    </a:p>
                    <a:p>
                      <a:r>
                        <a:rPr lang="en-US" sz="800" dirty="0"/>
                        <a:t>[22,4,28,11,15,24]</a:t>
                      </a:r>
                    </a:p>
                  </a:txBody>
                  <a:tcPr/>
                </a:tc>
                <a:tc>
                  <a:txBody>
                    <a:bodyPr/>
                    <a:lstStyle/>
                    <a:p>
                      <a:r>
                        <a:rPr lang="en-US" sz="800" dirty="0"/>
                        <a:t>9</a:t>
                      </a:r>
                    </a:p>
                    <a:p>
                      <a:r>
                        <a:rPr lang="en-US" sz="800" dirty="0"/>
                        <a:t>[26,23,24]</a:t>
                      </a:r>
                    </a:p>
                  </a:txBody>
                  <a:tcPr/>
                </a:tc>
                <a:tc>
                  <a:txBody>
                    <a:bodyPr/>
                    <a:lstStyle/>
                    <a:p>
                      <a:r>
                        <a:rPr lang="en-US" sz="800" dirty="0"/>
                        <a:t>12</a:t>
                      </a:r>
                    </a:p>
                    <a:p>
                      <a:r>
                        <a:rPr lang="en-US" sz="800" dirty="0"/>
                        <a:t>[31,21,17,23,24]</a:t>
                      </a:r>
                    </a:p>
                  </a:txBody>
                  <a:tcPr/>
                </a:tc>
                <a:tc>
                  <a:txBody>
                    <a:bodyPr/>
                    <a:lstStyle/>
                    <a:p>
                      <a:r>
                        <a:rPr lang="en-US" sz="1600" dirty="0"/>
                        <a:t>5 - 0</a:t>
                      </a:r>
                    </a:p>
                  </a:txBody>
                  <a:tcPr/>
                </a:tc>
                <a:extLst>
                  <a:ext uri="{0D108BD9-81ED-4DB2-BD59-A6C34878D82A}">
                    <a16:rowId xmlns:a16="http://schemas.microsoft.com/office/drawing/2014/main" val="97931952"/>
                  </a:ext>
                </a:extLst>
              </a:tr>
              <a:tr h="352829">
                <a:tc>
                  <a:txBody>
                    <a:bodyPr/>
                    <a:lstStyle/>
                    <a:p>
                      <a:r>
                        <a:rPr lang="en-US" sz="1600" dirty="0"/>
                        <a:t>30</a:t>
                      </a:r>
                    </a:p>
                  </a:txBody>
                  <a:tcPr/>
                </a:tc>
                <a:tc>
                  <a:txBody>
                    <a:bodyPr/>
                    <a:lstStyle/>
                    <a:p>
                      <a:r>
                        <a:rPr lang="en-US" sz="800" dirty="0"/>
                        <a:t>22</a:t>
                      </a:r>
                    </a:p>
                    <a:p>
                      <a:r>
                        <a:rPr lang="en-US" sz="800" dirty="0"/>
                        <a:t>[1,14,20,10,30]</a:t>
                      </a:r>
                    </a:p>
                  </a:txBody>
                  <a:tcPr/>
                </a:tc>
                <a:tc>
                  <a:txBody>
                    <a:bodyPr/>
                    <a:lstStyle/>
                    <a:p>
                      <a:r>
                        <a:rPr lang="en-US" sz="800" dirty="0"/>
                        <a:t>15</a:t>
                      </a:r>
                    </a:p>
                    <a:p>
                      <a:r>
                        <a:rPr lang="en-US" sz="800" dirty="0"/>
                        <a:t>[4,3,10,30]</a:t>
                      </a:r>
                    </a:p>
                  </a:txBody>
                  <a:tcPr/>
                </a:tc>
                <a:tc>
                  <a:txBody>
                    <a:bodyPr/>
                    <a:lstStyle/>
                    <a:p>
                      <a:r>
                        <a:rPr lang="en-US" sz="800" dirty="0"/>
                        <a:t>22</a:t>
                      </a:r>
                    </a:p>
                    <a:p>
                      <a:r>
                        <a:rPr lang="en-US" sz="800" dirty="0"/>
                        <a:t>[9,24,17,8,20,10,30]</a:t>
                      </a:r>
                    </a:p>
                  </a:txBody>
                  <a:tcPr/>
                </a:tc>
                <a:tc>
                  <a:txBody>
                    <a:bodyPr/>
                    <a:lstStyle/>
                    <a:p>
                      <a:r>
                        <a:rPr lang="en-US" sz="800" dirty="0"/>
                        <a:t>22</a:t>
                      </a:r>
                    </a:p>
                    <a:p>
                      <a:r>
                        <a:rPr lang="en-US" sz="800" dirty="0"/>
                        <a:t>[13,29,20,10,30]</a:t>
                      </a:r>
                    </a:p>
                  </a:txBody>
                  <a:tcPr/>
                </a:tc>
                <a:tc>
                  <a:txBody>
                    <a:bodyPr/>
                    <a:lstStyle/>
                    <a:p>
                      <a:r>
                        <a:rPr lang="en-US" sz="800" dirty="0"/>
                        <a:t>24</a:t>
                      </a:r>
                    </a:p>
                    <a:p>
                      <a:r>
                        <a:rPr lang="en-US" sz="800" dirty="0"/>
                        <a:t>[18,23,3,10,30]</a:t>
                      </a:r>
                    </a:p>
                  </a:txBody>
                  <a:tcPr/>
                </a:tc>
                <a:tc>
                  <a:txBody>
                    <a:bodyPr/>
                    <a:lstStyle/>
                    <a:p>
                      <a:r>
                        <a:rPr lang="en-US" sz="800" dirty="0"/>
                        <a:t>12</a:t>
                      </a:r>
                    </a:p>
                    <a:p>
                      <a:r>
                        <a:rPr lang="en-US" sz="800" dirty="0"/>
                        <a:t>[19,10,30]</a:t>
                      </a:r>
                    </a:p>
                  </a:txBody>
                  <a:tcPr/>
                </a:tc>
                <a:tc>
                  <a:txBody>
                    <a:bodyPr/>
                    <a:lstStyle/>
                    <a:p>
                      <a:r>
                        <a:rPr lang="en-US" sz="800" dirty="0"/>
                        <a:t>23</a:t>
                      </a:r>
                    </a:p>
                    <a:p>
                      <a:r>
                        <a:rPr lang="en-US" sz="800" dirty="0"/>
                        <a:t>[22,4,3,10,30]</a:t>
                      </a:r>
                    </a:p>
                  </a:txBody>
                  <a:tcPr/>
                </a:tc>
                <a:tc>
                  <a:txBody>
                    <a:bodyPr/>
                    <a:lstStyle/>
                    <a:p>
                      <a:r>
                        <a:rPr lang="en-US" sz="800" dirty="0"/>
                        <a:t>18</a:t>
                      </a:r>
                    </a:p>
                    <a:p>
                      <a:r>
                        <a:rPr lang="en-US" sz="800" dirty="0"/>
                        <a:t>[26,19,10,30]</a:t>
                      </a:r>
                    </a:p>
                  </a:txBody>
                  <a:tcPr/>
                </a:tc>
                <a:tc>
                  <a:txBody>
                    <a:bodyPr/>
                    <a:lstStyle/>
                    <a:p>
                      <a:r>
                        <a:rPr lang="en-US" sz="800" dirty="0"/>
                        <a:t>19</a:t>
                      </a:r>
                    </a:p>
                    <a:p>
                      <a:r>
                        <a:rPr lang="en-US" sz="800" dirty="0"/>
                        <a:t>[31,25,3,10,30]</a:t>
                      </a:r>
                    </a:p>
                  </a:txBody>
                  <a:tcPr/>
                </a:tc>
                <a:tc>
                  <a:txBody>
                    <a:bodyPr/>
                    <a:lstStyle/>
                    <a:p>
                      <a:r>
                        <a:rPr lang="en-US" sz="1600" dirty="0"/>
                        <a:t>1 - 0</a:t>
                      </a:r>
                    </a:p>
                  </a:txBody>
                  <a:tcPr/>
                </a:tc>
                <a:extLst>
                  <a:ext uri="{0D108BD9-81ED-4DB2-BD59-A6C34878D82A}">
                    <a16:rowId xmlns:a16="http://schemas.microsoft.com/office/drawing/2014/main" val="507318605"/>
                  </a:ext>
                </a:extLst>
              </a:tr>
              <a:tr h="352829">
                <a:tc>
                  <a:txBody>
                    <a:bodyPr/>
                    <a:lstStyle/>
                    <a:p>
                      <a:endParaRPr lang="en-US" sz="1600" dirty="0"/>
                    </a:p>
                  </a:txBody>
                  <a:tcPr/>
                </a:tc>
                <a:tc>
                  <a:txBody>
                    <a:bodyPr/>
                    <a:lstStyle/>
                    <a:p>
                      <a:r>
                        <a:rPr lang="en-US" sz="1600" dirty="0"/>
                        <a:t>1 - 0</a:t>
                      </a:r>
                    </a:p>
                  </a:txBody>
                  <a:tcPr/>
                </a:tc>
                <a:tc>
                  <a:txBody>
                    <a:bodyPr/>
                    <a:lstStyle/>
                    <a:p>
                      <a:r>
                        <a:rPr lang="en-US" sz="1600" dirty="0"/>
                        <a:t>2 - 0</a:t>
                      </a:r>
                    </a:p>
                  </a:txBody>
                  <a:tcPr/>
                </a:tc>
                <a:tc>
                  <a:txBody>
                    <a:bodyPr/>
                    <a:lstStyle/>
                    <a:p>
                      <a:r>
                        <a:rPr lang="en-US" sz="1600" dirty="0"/>
                        <a:t>8 - 0</a:t>
                      </a:r>
                    </a:p>
                  </a:txBody>
                  <a:tcPr/>
                </a:tc>
                <a:tc>
                  <a:txBody>
                    <a:bodyPr/>
                    <a:lstStyle/>
                    <a:p>
                      <a:r>
                        <a:rPr lang="en-US" sz="1600" dirty="0"/>
                        <a:t>6 - 0</a:t>
                      </a:r>
                    </a:p>
                  </a:txBody>
                  <a:tcPr/>
                </a:tc>
                <a:tc>
                  <a:txBody>
                    <a:bodyPr/>
                    <a:lstStyle/>
                    <a:p>
                      <a:r>
                        <a:rPr lang="en-US" sz="1600" dirty="0"/>
                        <a:t>5 - 0</a:t>
                      </a:r>
                    </a:p>
                  </a:txBody>
                  <a:tcPr/>
                </a:tc>
                <a:tc>
                  <a:txBody>
                    <a:bodyPr/>
                    <a:lstStyle/>
                    <a:p>
                      <a:r>
                        <a:rPr lang="en-US" sz="1600" dirty="0"/>
                        <a:t>10 - 4</a:t>
                      </a:r>
                    </a:p>
                  </a:txBody>
                  <a:tcPr/>
                </a:tc>
                <a:tc>
                  <a:txBody>
                    <a:bodyPr/>
                    <a:lstStyle/>
                    <a:p>
                      <a:r>
                        <a:rPr lang="en-US" sz="1600" dirty="0"/>
                        <a:t>1 - 0</a:t>
                      </a:r>
                    </a:p>
                  </a:txBody>
                  <a:tcPr/>
                </a:tc>
                <a:tc>
                  <a:txBody>
                    <a:bodyPr/>
                    <a:lstStyle/>
                    <a:p>
                      <a:r>
                        <a:rPr lang="en-US" sz="1600" dirty="0"/>
                        <a:t>6 - 0</a:t>
                      </a:r>
                    </a:p>
                  </a:txBody>
                  <a:tcPr/>
                </a:tc>
                <a:tc>
                  <a:txBody>
                    <a:bodyPr/>
                    <a:lstStyle/>
                    <a:p>
                      <a:r>
                        <a:rPr lang="en-US" sz="1600" dirty="0"/>
                        <a:t>9 - 0</a:t>
                      </a:r>
                    </a:p>
                  </a:txBody>
                  <a:tcPr/>
                </a:tc>
                <a:tc>
                  <a:txBody>
                    <a:bodyPr/>
                    <a:lstStyle/>
                    <a:p>
                      <a:r>
                        <a:rPr lang="en-US" sz="1600" dirty="0"/>
                        <a:t>96</a:t>
                      </a:r>
                    </a:p>
                  </a:txBody>
                  <a:tcPr/>
                </a:tc>
                <a:extLst>
                  <a:ext uri="{0D108BD9-81ED-4DB2-BD59-A6C34878D82A}">
                    <a16:rowId xmlns:a16="http://schemas.microsoft.com/office/drawing/2014/main" val="1396426935"/>
                  </a:ext>
                </a:extLst>
              </a:tr>
            </a:tbl>
          </a:graphicData>
        </a:graphic>
      </p:graphicFrame>
      <p:graphicFrame>
        <p:nvGraphicFramePr>
          <p:cNvPr id="3" name="Table 3">
            <a:extLst>
              <a:ext uri="{FF2B5EF4-FFF2-40B4-BE49-F238E27FC236}">
                <a16:creationId xmlns:a16="http://schemas.microsoft.com/office/drawing/2014/main" id="{87538968-8D8D-4F47-9E65-AC0DC651A9E0}"/>
              </a:ext>
            </a:extLst>
          </p:cNvPr>
          <p:cNvGraphicFramePr>
            <a:graphicFrameLocks noGrp="1"/>
          </p:cNvGraphicFramePr>
          <p:nvPr>
            <p:extLst>
              <p:ext uri="{D42A27DB-BD31-4B8C-83A1-F6EECF244321}">
                <p14:modId xmlns:p14="http://schemas.microsoft.com/office/powerpoint/2010/main" val="233490742"/>
              </p:ext>
            </p:extLst>
          </p:nvPr>
        </p:nvGraphicFramePr>
        <p:xfrm>
          <a:off x="3682532" y="342900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Cost ]</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[ 2*9 ]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[ 4*12 ]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[ 5*4 ]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[ 5*19 ]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[ 1*17 ]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[ 1*16 ]</a:t>
                      </a:r>
                      <a:endParaRPr lang="en-US" sz="1200" dirty="0"/>
                    </a:p>
                  </a:txBody>
                  <a:tcPr>
                    <a:solidFill>
                      <a:srgbClr val="CFD5EA"/>
                    </a:solidFill>
                  </a:tcPr>
                </a:tc>
                <a:tc>
                  <a:txBody>
                    <a:bodyPr/>
                    <a:lstStyle/>
                    <a:p>
                      <a:r>
                        <a:rPr lang="en-US" sz="1200" dirty="0"/>
                        <a:t>214</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[ 1*10 ]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[ 3*5 ]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[ 4*19 ]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101</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[ 1*5 ]</a:t>
                      </a:r>
                      <a:endParaRPr lang="en-US" sz="1200" dirty="0"/>
                    </a:p>
                  </a:txBody>
                  <a:tcPr>
                    <a:solidFill>
                      <a:srgbClr val="CFD5EA"/>
                    </a:solidFill>
                  </a:tcPr>
                </a:tc>
                <a:tc>
                  <a:txBody>
                    <a:bodyPr/>
                    <a:lstStyle/>
                    <a:p>
                      <a:r>
                        <a:rPr lang="en-US" sz="1200" dirty="0"/>
                        <a:t>5</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[ 2*11 ]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22</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[ 6*5 ]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[ 7*8 ]</a:t>
                      </a:r>
                      <a:endParaRPr lang="en-US" sz="1200" dirty="0"/>
                    </a:p>
                  </a:txBody>
                  <a:tcPr>
                    <a:solidFill>
                      <a:srgbClr val="CFD5EA"/>
                    </a:solidFill>
                  </a:tcPr>
                </a:tc>
                <a:tc>
                  <a:txBody>
                    <a:bodyPr/>
                    <a:lstStyle/>
                    <a:p>
                      <a:r>
                        <a:rPr lang="en-US" sz="1200" dirty="0"/>
                        <a:t>86</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[ 5*1 ]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5</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*12]</a:t>
                      </a:r>
                      <a:endParaRPr lang="en-US" sz="1200" dirty="0"/>
                    </a:p>
                  </a:txBody>
                  <a:tcP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12</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10</a:t>
                      </a:r>
                    </a:p>
                  </a:txBody>
                  <a:tcPr/>
                </a:tc>
                <a:tc>
                  <a:txBody>
                    <a:bodyPr/>
                    <a:lstStyle/>
                    <a:p>
                      <a:r>
                        <a:rPr lang="en-US" sz="1200" dirty="0"/>
                        <a:t>18</a:t>
                      </a:r>
                    </a:p>
                  </a:txBody>
                  <a:tcPr/>
                </a:tc>
                <a:tc>
                  <a:txBody>
                    <a:bodyPr/>
                    <a:lstStyle/>
                    <a:p>
                      <a:r>
                        <a:rPr lang="en-US" sz="1200" dirty="0"/>
                        <a:t>20</a:t>
                      </a:r>
                    </a:p>
                  </a:txBody>
                  <a:tcPr/>
                </a:tc>
                <a:tc>
                  <a:txBody>
                    <a:bodyPr/>
                    <a:lstStyle/>
                    <a:p>
                      <a:r>
                        <a:rPr lang="en-US" sz="1200" dirty="0"/>
                        <a:t>70</a:t>
                      </a:r>
                    </a:p>
                  </a:txBody>
                  <a:tcPr/>
                </a:tc>
                <a:tc>
                  <a:txBody>
                    <a:bodyPr/>
                    <a:lstStyle/>
                    <a:p>
                      <a:r>
                        <a:rPr lang="en-US" sz="1200" dirty="0"/>
                        <a:t>20</a:t>
                      </a:r>
                    </a:p>
                  </a:txBody>
                  <a:tcPr/>
                </a:tc>
                <a:tc>
                  <a:txBody>
                    <a:bodyPr/>
                    <a:lstStyle/>
                    <a:p>
                      <a:r>
                        <a:rPr lang="en-US" sz="1200" dirty="0"/>
                        <a:t>183</a:t>
                      </a:r>
                    </a:p>
                  </a:txBody>
                  <a:tcPr/>
                </a:tc>
                <a:tc>
                  <a:txBody>
                    <a:bodyPr/>
                    <a:lstStyle/>
                    <a:p>
                      <a:r>
                        <a:rPr lang="en-US" sz="1200" dirty="0"/>
                        <a:t>17</a:t>
                      </a:r>
                    </a:p>
                  </a:txBody>
                  <a:tcPr/>
                </a:tc>
                <a:tc>
                  <a:txBody>
                    <a:bodyPr/>
                    <a:lstStyle/>
                    <a:p>
                      <a:r>
                        <a:rPr lang="en-US" sz="1200" dirty="0"/>
                        <a:t>30</a:t>
                      </a:r>
                    </a:p>
                  </a:txBody>
                  <a:tcPr/>
                </a:tc>
                <a:tc>
                  <a:txBody>
                    <a:bodyPr/>
                    <a:lstStyle/>
                    <a:p>
                      <a:r>
                        <a:rPr lang="en-US" sz="1200" dirty="0"/>
                        <a:t>77</a:t>
                      </a:r>
                    </a:p>
                  </a:txBody>
                  <a:tcPr/>
                </a:tc>
                <a:tc>
                  <a:txBody>
                    <a:bodyPr/>
                    <a:lstStyle/>
                    <a:p>
                      <a:r>
                        <a:rPr lang="en-US" sz="1200" dirty="0"/>
                        <a:t>445</a:t>
                      </a:r>
                    </a:p>
                  </a:txBody>
                  <a:tcPr/>
                </a:tc>
                <a:extLst>
                  <a:ext uri="{0D108BD9-81ED-4DB2-BD59-A6C34878D82A}">
                    <a16:rowId xmlns:a16="http://schemas.microsoft.com/office/drawing/2014/main" val="1396426935"/>
                  </a:ext>
                </a:extLst>
              </a:tr>
            </a:tbl>
          </a:graphicData>
        </a:graphic>
      </p:graphicFrame>
      <p:sp>
        <p:nvSpPr>
          <p:cNvPr id="4" name="TextBox 3">
            <a:extLst>
              <a:ext uri="{FF2B5EF4-FFF2-40B4-BE49-F238E27FC236}">
                <a16:creationId xmlns:a16="http://schemas.microsoft.com/office/drawing/2014/main" id="{EE53C6FC-9D84-40B1-BD8C-F41509AF8E57}"/>
              </a:ext>
            </a:extLst>
          </p:cNvPr>
          <p:cNvSpPr txBox="1"/>
          <p:nvPr/>
        </p:nvSpPr>
        <p:spPr>
          <a:xfrm>
            <a:off x="133004" y="3523213"/>
            <a:ext cx="3399905" cy="1384995"/>
          </a:xfrm>
          <a:prstGeom prst="rect">
            <a:avLst/>
          </a:prstGeom>
          <a:noFill/>
        </p:spPr>
        <p:txBody>
          <a:bodyPr wrap="square" rtlCol="0">
            <a:spAutoFit/>
          </a:bodyPr>
          <a:lstStyle/>
          <a:p>
            <a:r>
              <a:rPr lang="en-US" sz="1200" dirty="0"/>
              <a:t>The cost matrix is generated by calculating the summation of the dot product of the solution matrix[15] and the rank matrix.  445 is the feasible value generated from </a:t>
            </a:r>
            <a:r>
              <a:rPr lang="en-US" sz="1200" dirty="0" err="1"/>
              <a:t>Chayen</a:t>
            </a:r>
            <a:r>
              <a:rPr lang="en-US" sz="1200" dirty="0"/>
              <a:t> Phase 1.  The paths required for the solution are available in the path matrix.</a:t>
            </a:r>
          </a:p>
          <a:p>
            <a:endParaRPr lang="en-US" sz="1200" dirty="0"/>
          </a:p>
        </p:txBody>
      </p:sp>
      <p:sp>
        <p:nvSpPr>
          <p:cNvPr id="5" name="Slide Number Placeholder 4">
            <a:extLst>
              <a:ext uri="{FF2B5EF4-FFF2-40B4-BE49-F238E27FC236}">
                <a16:creationId xmlns:a16="http://schemas.microsoft.com/office/drawing/2014/main" id="{228C63F5-19EC-4C33-B8BF-354580408EDE}"/>
              </a:ext>
            </a:extLst>
          </p:cNvPr>
          <p:cNvSpPr>
            <a:spLocks noGrp="1"/>
          </p:cNvSpPr>
          <p:nvPr>
            <p:ph type="sldNum" sz="quarter" idx="12"/>
          </p:nvPr>
        </p:nvSpPr>
        <p:spPr/>
        <p:txBody>
          <a:bodyPr/>
          <a:lstStyle/>
          <a:p>
            <a:fld id="{D85371FC-5335-4784-A343-689EBF55304E}" type="slidenum">
              <a:rPr lang="en-US" smtClean="0"/>
              <a:t>10</a:t>
            </a:fld>
            <a:endParaRPr lang="en-US"/>
          </a:p>
        </p:txBody>
      </p:sp>
    </p:spTree>
    <p:extLst>
      <p:ext uri="{BB962C8B-B14F-4D97-AF65-F5344CB8AC3E}">
        <p14:creationId xmlns:p14="http://schemas.microsoft.com/office/powerpoint/2010/main" val="54471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492E716-F456-4864-AC77-08BDC52FE0EA}"/>
              </a:ext>
            </a:extLst>
          </p:cNvPr>
          <p:cNvGraphicFramePr>
            <a:graphicFrameLocks noGrp="1"/>
          </p:cNvGraphicFramePr>
          <p:nvPr/>
        </p:nvGraphicFramePr>
        <p:xfrm>
          <a:off x="3682538" y="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[ 0 ]</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18</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8</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2</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13</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5</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8</a:t>
                      </a:r>
                    </a:p>
                  </a:txBody>
                  <a:tcPr/>
                </a:tc>
                <a:tc>
                  <a:txBody>
                    <a:bodyPr/>
                    <a:lstStyle/>
                    <a:p>
                      <a:r>
                        <a:rPr lang="en-US" sz="1200" dirty="0"/>
                        <a:t>6</a:t>
                      </a:r>
                    </a:p>
                  </a:txBody>
                  <a:tcPr/>
                </a:tc>
                <a:tc>
                  <a:txBody>
                    <a:bodyPr/>
                    <a:lstStyle/>
                    <a:p>
                      <a:r>
                        <a:rPr lang="en-US" sz="1200" dirty="0"/>
                        <a:t>5</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6</a:t>
                      </a:r>
                    </a:p>
                  </a:txBody>
                  <a:tcPr/>
                </a:tc>
                <a:tc>
                  <a:txBody>
                    <a:bodyPr/>
                    <a:lstStyle/>
                    <a:p>
                      <a:r>
                        <a:rPr lang="en-US" sz="1200" dirty="0"/>
                        <a:t>9</a:t>
                      </a:r>
                    </a:p>
                  </a:txBody>
                  <a:tcPr/>
                </a:tc>
                <a:tc>
                  <a:txBody>
                    <a:bodyPr/>
                    <a:lstStyle/>
                    <a:p>
                      <a:r>
                        <a:rPr lang="en-US" sz="1200" dirty="0"/>
                        <a:t>96</a:t>
                      </a:r>
                    </a:p>
                  </a:txBody>
                  <a:tcPr/>
                </a:tc>
                <a:extLst>
                  <a:ext uri="{0D108BD9-81ED-4DB2-BD59-A6C34878D82A}">
                    <a16:rowId xmlns:a16="http://schemas.microsoft.com/office/drawing/2014/main" val="1396426935"/>
                  </a:ext>
                </a:extLst>
              </a:tr>
            </a:tbl>
          </a:graphicData>
        </a:graphic>
      </p:graphicFrame>
      <p:graphicFrame>
        <p:nvGraphicFramePr>
          <p:cNvPr id="3" name="Table 3">
            <a:extLst>
              <a:ext uri="{FF2B5EF4-FFF2-40B4-BE49-F238E27FC236}">
                <a16:creationId xmlns:a16="http://schemas.microsoft.com/office/drawing/2014/main" id="{23DFBA0A-B201-45AA-9346-7E1ED61E67E9}"/>
              </a:ext>
            </a:extLst>
          </p:cNvPr>
          <p:cNvGraphicFramePr>
            <a:graphicFrameLocks noGrp="1"/>
          </p:cNvGraphicFramePr>
          <p:nvPr>
            <p:extLst>
              <p:ext uri="{D42A27DB-BD31-4B8C-83A1-F6EECF244321}">
                <p14:modId xmlns:p14="http://schemas.microsoft.com/office/powerpoint/2010/main" val="1147983268"/>
              </p:ext>
            </p:extLst>
          </p:nvPr>
        </p:nvGraphicFramePr>
        <p:xfrm>
          <a:off x="3682532" y="342900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[ 1 ]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18</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8</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2</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13</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chemeClr val="accent2">
                        <a:lumMod val="60000"/>
                        <a:lumOff val="40000"/>
                      </a:schemeClr>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5-5=0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8-5=3</a:t>
                      </a:r>
                    </a:p>
                  </a:txBody>
                  <a:tcPr/>
                </a:tc>
                <a:tc>
                  <a:txBody>
                    <a:bodyPr/>
                    <a:lstStyle/>
                    <a:p>
                      <a:r>
                        <a:rPr lang="en-US" sz="1200" dirty="0"/>
                        <a:t>6</a:t>
                      </a:r>
                    </a:p>
                  </a:txBody>
                  <a:tcPr/>
                </a:tc>
                <a:tc>
                  <a:txBody>
                    <a:bodyPr/>
                    <a:lstStyle/>
                    <a:p>
                      <a:r>
                        <a:rPr lang="en-US" sz="1200" dirty="0"/>
                        <a:t>5</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6</a:t>
                      </a:r>
                    </a:p>
                  </a:txBody>
                  <a:tcPr/>
                </a:tc>
                <a:tc>
                  <a:txBody>
                    <a:bodyPr/>
                    <a:lstStyle/>
                    <a:p>
                      <a:r>
                        <a:rPr lang="en-US" sz="1200" dirty="0"/>
                        <a:t>9</a:t>
                      </a:r>
                    </a:p>
                  </a:txBody>
                  <a:tcPr/>
                </a:tc>
                <a:tc>
                  <a:txBody>
                    <a:bodyPr/>
                    <a:lstStyle/>
                    <a:p>
                      <a:r>
                        <a:rPr lang="en-US" sz="1200" dirty="0"/>
                        <a:t>96-10=86</a:t>
                      </a:r>
                    </a:p>
                  </a:txBody>
                  <a:tcPr/>
                </a:tc>
                <a:extLst>
                  <a:ext uri="{0D108BD9-81ED-4DB2-BD59-A6C34878D82A}">
                    <a16:rowId xmlns:a16="http://schemas.microsoft.com/office/drawing/2014/main" val="1396426935"/>
                  </a:ext>
                </a:extLst>
              </a:tr>
            </a:tbl>
          </a:graphicData>
        </a:graphic>
      </p:graphicFrame>
      <p:sp>
        <p:nvSpPr>
          <p:cNvPr id="4" name="TextBox 3">
            <a:extLst>
              <a:ext uri="{FF2B5EF4-FFF2-40B4-BE49-F238E27FC236}">
                <a16:creationId xmlns:a16="http://schemas.microsoft.com/office/drawing/2014/main" id="{536BDB24-DB94-4312-B4C1-15E1D211FC79}"/>
              </a:ext>
            </a:extLst>
          </p:cNvPr>
          <p:cNvSpPr txBox="1"/>
          <p:nvPr/>
        </p:nvSpPr>
        <p:spPr>
          <a:xfrm>
            <a:off x="133004" y="141316"/>
            <a:ext cx="3399905" cy="276999"/>
          </a:xfrm>
          <a:prstGeom prst="rect">
            <a:avLst/>
          </a:prstGeom>
          <a:noFill/>
        </p:spPr>
        <p:txBody>
          <a:bodyPr wrap="square" rtlCol="0">
            <a:spAutoFit/>
          </a:bodyPr>
          <a:lstStyle/>
          <a:p>
            <a:r>
              <a:rPr lang="en-US" sz="1200" dirty="0"/>
              <a:t>Begin with an empty iteration matrix.</a:t>
            </a:r>
          </a:p>
        </p:txBody>
      </p:sp>
      <p:sp>
        <p:nvSpPr>
          <p:cNvPr id="5" name="TextBox 4">
            <a:extLst>
              <a:ext uri="{FF2B5EF4-FFF2-40B4-BE49-F238E27FC236}">
                <a16:creationId xmlns:a16="http://schemas.microsoft.com/office/drawing/2014/main" id="{22A9DD10-38C1-4A07-8AA8-B4DCDB8860BD}"/>
              </a:ext>
            </a:extLst>
          </p:cNvPr>
          <p:cNvSpPr txBox="1"/>
          <p:nvPr/>
        </p:nvSpPr>
        <p:spPr>
          <a:xfrm>
            <a:off x="133004" y="3523213"/>
            <a:ext cx="3399905" cy="1384995"/>
          </a:xfrm>
          <a:prstGeom prst="rect">
            <a:avLst/>
          </a:prstGeom>
          <a:noFill/>
        </p:spPr>
        <p:txBody>
          <a:bodyPr wrap="square" rtlCol="0">
            <a:spAutoFit/>
          </a:bodyPr>
          <a:lstStyle/>
          <a:p>
            <a:r>
              <a:rPr lang="en-US" sz="1200" dirty="0"/>
              <a:t>Using the Rank/Path matrix, select the cheapest location.  In this case, the intersection of Demand node #24 and Supply node #9 has a cost of 1 and is selected as the pivot point.  Initially, supply is 8 and demand is 5.  Move the least of these values to the pivot point and reduce both the supply and demand values by the amount moved.</a:t>
            </a:r>
          </a:p>
        </p:txBody>
      </p:sp>
      <p:sp>
        <p:nvSpPr>
          <p:cNvPr id="6" name="Slide Number Placeholder 5">
            <a:extLst>
              <a:ext uri="{FF2B5EF4-FFF2-40B4-BE49-F238E27FC236}">
                <a16:creationId xmlns:a16="http://schemas.microsoft.com/office/drawing/2014/main" id="{FBF8E5AB-8A23-4CF2-9D26-466A8D7EEDB8}"/>
              </a:ext>
            </a:extLst>
          </p:cNvPr>
          <p:cNvSpPr>
            <a:spLocks noGrp="1"/>
          </p:cNvSpPr>
          <p:nvPr>
            <p:ph type="sldNum" sz="quarter" idx="12"/>
          </p:nvPr>
        </p:nvSpPr>
        <p:spPr/>
        <p:txBody>
          <a:bodyPr/>
          <a:lstStyle/>
          <a:p>
            <a:fld id="{D85371FC-5335-4784-A343-689EBF55304E}" type="slidenum">
              <a:rPr lang="en-US" smtClean="0"/>
              <a:t>2</a:t>
            </a:fld>
            <a:endParaRPr lang="en-US"/>
          </a:p>
        </p:txBody>
      </p:sp>
    </p:spTree>
    <p:extLst>
      <p:ext uri="{BB962C8B-B14F-4D97-AF65-F5344CB8AC3E}">
        <p14:creationId xmlns:p14="http://schemas.microsoft.com/office/powerpoint/2010/main" val="236193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01833B1-9EF2-4BFD-8201-E65C8FD89734}"/>
              </a:ext>
            </a:extLst>
          </p:cNvPr>
          <p:cNvGraphicFramePr>
            <a:graphicFrameLocks noGrp="1"/>
          </p:cNvGraphicFramePr>
          <p:nvPr>
            <p:extLst>
              <p:ext uri="{D42A27DB-BD31-4B8C-83A1-F6EECF244321}">
                <p14:modId xmlns:p14="http://schemas.microsoft.com/office/powerpoint/2010/main" val="3696872713"/>
              </p:ext>
            </p:extLst>
          </p:nvPr>
        </p:nvGraphicFramePr>
        <p:xfrm>
          <a:off x="3682532" y="12469"/>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[ 2 ]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chemeClr val="accent2">
                        <a:lumMod val="60000"/>
                        <a:lumOff val="40000"/>
                      </a:schemeClr>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18-5=13</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8</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2</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13</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6</a:t>
                      </a:r>
                    </a:p>
                  </a:txBody>
                  <a:tcPr/>
                </a:tc>
                <a:tc>
                  <a:txBody>
                    <a:bodyPr/>
                    <a:lstStyle/>
                    <a:p>
                      <a:r>
                        <a:rPr lang="en-US" sz="1200" dirty="0"/>
                        <a:t>5-5=0</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6</a:t>
                      </a:r>
                    </a:p>
                  </a:txBody>
                  <a:tcPr/>
                </a:tc>
                <a:tc>
                  <a:txBody>
                    <a:bodyPr/>
                    <a:lstStyle/>
                    <a:p>
                      <a:r>
                        <a:rPr lang="en-US" sz="1200" dirty="0"/>
                        <a:t>9</a:t>
                      </a:r>
                    </a:p>
                  </a:txBody>
                  <a:tcPr/>
                </a:tc>
                <a:tc>
                  <a:txBody>
                    <a:bodyPr/>
                    <a:lstStyle/>
                    <a:p>
                      <a:r>
                        <a:rPr lang="en-US" sz="1200" dirty="0"/>
                        <a:t>86-10=76</a:t>
                      </a:r>
                    </a:p>
                  </a:txBody>
                  <a:tcPr/>
                </a:tc>
                <a:extLst>
                  <a:ext uri="{0D108BD9-81ED-4DB2-BD59-A6C34878D82A}">
                    <a16:rowId xmlns:a16="http://schemas.microsoft.com/office/drawing/2014/main" val="1396426935"/>
                  </a:ext>
                </a:extLst>
              </a:tr>
            </a:tbl>
          </a:graphicData>
        </a:graphic>
      </p:graphicFrame>
      <p:graphicFrame>
        <p:nvGraphicFramePr>
          <p:cNvPr id="3" name="Table 3">
            <a:extLst>
              <a:ext uri="{FF2B5EF4-FFF2-40B4-BE49-F238E27FC236}">
                <a16:creationId xmlns:a16="http://schemas.microsoft.com/office/drawing/2014/main" id="{8AA1FE18-6BAB-4607-92B1-D691B15B1356}"/>
              </a:ext>
            </a:extLst>
          </p:cNvPr>
          <p:cNvGraphicFramePr>
            <a:graphicFrameLocks noGrp="1"/>
          </p:cNvGraphicFramePr>
          <p:nvPr>
            <p:extLst>
              <p:ext uri="{D42A27DB-BD31-4B8C-83A1-F6EECF244321}">
                <p14:modId xmlns:p14="http://schemas.microsoft.com/office/powerpoint/2010/main" val="2554911590"/>
              </p:ext>
            </p:extLst>
          </p:nvPr>
        </p:nvGraphicFramePr>
        <p:xfrm>
          <a:off x="3682532" y="342900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[ 3 ]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13</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8</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2</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chemeClr val="accent2">
                        <a:lumMod val="60000"/>
                        <a:lumOff val="40000"/>
                      </a:schemeClr>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13-6=7</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6</a:t>
                      </a:r>
                    </a:p>
                  </a:txBody>
                  <a:tcPr/>
                </a:tc>
                <a:tc>
                  <a:txBody>
                    <a:bodyPr/>
                    <a:lstStyle/>
                    <a:p>
                      <a:r>
                        <a:rPr lang="en-US" sz="1200" dirty="0"/>
                        <a:t>0</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6-6=0</a:t>
                      </a:r>
                    </a:p>
                  </a:txBody>
                  <a:tcPr/>
                </a:tc>
                <a:tc>
                  <a:txBody>
                    <a:bodyPr/>
                    <a:lstStyle/>
                    <a:p>
                      <a:r>
                        <a:rPr lang="en-US" sz="1200" dirty="0"/>
                        <a:t>9</a:t>
                      </a:r>
                    </a:p>
                  </a:txBody>
                  <a:tcPr/>
                </a:tc>
                <a:tc>
                  <a:txBody>
                    <a:bodyPr/>
                    <a:lstStyle/>
                    <a:p>
                      <a:r>
                        <a:rPr lang="en-US" sz="1200" dirty="0"/>
                        <a:t>76-12=64</a:t>
                      </a:r>
                    </a:p>
                  </a:txBody>
                  <a:tcPr/>
                </a:tc>
                <a:extLst>
                  <a:ext uri="{0D108BD9-81ED-4DB2-BD59-A6C34878D82A}">
                    <a16:rowId xmlns:a16="http://schemas.microsoft.com/office/drawing/2014/main" val="1396426935"/>
                  </a:ext>
                </a:extLst>
              </a:tr>
            </a:tbl>
          </a:graphicData>
        </a:graphic>
      </p:graphicFrame>
      <p:sp>
        <p:nvSpPr>
          <p:cNvPr id="4" name="TextBox 3">
            <a:extLst>
              <a:ext uri="{FF2B5EF4-FFF2-40B4-BE49-F238E27FC236}">
                <a16:creationId xmlns:a16="http://schemas.microsoft.com/office/drawing/2014/main" id="{DF1BEF47-CDB9-455A-8B24-221B95C25E96}"/>
              </a:ext>
            </a:extLst>
          </p:cNvPr>
          <p:cNvSpPr txBox="1"/>
          <p:nvPr/>
        </p:nvSpPr>
        <p:spPr>
          <a:xfrm>
            <a:off x="133004" y="74814"/>
            <a:ext cx="3399905" cy="1569660"/>
          </a:xfrm>
          <a:prstGeom prst="rect">
            <a:avLst/>
          </a:prstGeom>
          <a:noFill/>
        </p:spPr>
        <p:txBody>
          <a:bodyPr wrap="square" rtlCol="0">
            <a:spAutoFit/>
          </a:bodyPr>
          <a:lstStyle/>
          <a:p>
            <a:r>
              <a:rPr lang="en-US" sz="1200" dirty="0"/>
              <a:t>For iteration #2; use the Rank/Path matrix to select the next cheapest location. In this case, the intersection of Demand node #2 and Supply node #18 has a cost of 4 and is selected as the pivot point.  Initially, supply is 5 and demand is 18.  Move the least of these values to the pivot point and reduce both the supply and demand values by the amount moved.</a:t>
            </a:r>
          </a:p>
        </p:txBody>
      </p:sp>
      <p:sp>
        <p:nvSpPr>
          <p:cNvPr id="5" name="TextBox 4">
            <a:extLst>
              <a:ext uri="{FF2B5EF4-FFF2-40B4-BE49-F238E27FC236}">
                <a16:creationId xmlns:a16="http://schemas.microsoft.com/office/drawing/2014/main" id="{CF062F8C-8106-49CB-A212-C14190C80BDC}"/>
              </a:ext>
            </a:extLst>
          </p:cNvPr>
          <p:cNvSpPr txBox="1"/>
          <p:nvPr/>
        </p:nvSpPr>
        <p:spPr>
          <a:xfrm>
            <a:off x="133004" y="3523213"/>
            <a:ext cx="3399905" cy="2123658"/>
          </a:xfrm>
          <a:prstGeom prst="rect">
            <a:avLst/>
          </a:prstGeom>
          <a:noFill/>
        </p:spPr>
        <p:txBody>
          <a:bodyPr wrap="square" rtlCol="0">
            <a:spAutoFit/>
          </a:bodyPr>
          <a:lstStyle/>
          <a:p>
            <a:r>
              <a:rPr lang="en-US" sz="1200" dirty="0"/>
              <a:t>For iteration #3; use the Rank/Path matrix to select the next cheapest location. At this point there are five locations with a cost of 5.  Select the row with the most demand and then, if there is a tie, select the column with the most supply.  In this case, the intersection of Demand node #23 and Supply node #26 has the largest demand and a cost of 5; this is selected as the pivot point.  Initially, supply is 6 and demand is 13.  Move the least of these values to the pivot point and reduce both the supply and demand values by the amount moved.</a:t>
            </a:r>
          </a:p>
        </p:txBody>
      </p:sp>
      <p:sp>
        <p:nvSpPr>
          <p:cNvPr id="6" name="Slide Number Placeholder 5">
            <a:extLst>
              <a:ext uri="{FF2B5EF4-FFF2-40B4-BE49-F238E27FC236}">
                <a16:creationId xmlns:a16="http://schemas.microsoft.com/office/drawing/2014/main" id="{C0C9E5D6-380A-4163-A89C-A5000FC904CE}"/>
              </a:ext>
            </a:extLst>
          </p:cNvPr>
          <p:cNvSpPr>
            <a:spLocks noGrp="1"/>
          </p:cNvSpPr>
          <p:nvPr>
            <p:ph type="sldNum" sz="quarter" idx="12"/>
          </p:nvPr>
        </p:nvSpPr>
        <p:spPr/>
        <p:txBody>
          <a:bodyPr/>
          <a:lstStyle/>
          <a:p>
            <a:fld id="{D85371FC-5335-4784-A343-689EBF55304E}" type="slidenum">
              <a:rPr lang="en-US" smtClean="0"/>
              <a:t>3</a:t>
            </a:fld>
            <a:endParaRPr lang="en-US"/>
          </a:p>
        </p:txBody>
      </p:sp>
    </p:spTree>
    <p:extLst>
      <p:ext uri="{BB962C8B-B14F-4D97-AF65-F5344CB8AC3E}">
        <p14:creationId xmlns:p14="http://schemas.microsoft.com/office/powerpoint/2010/main" val="383300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EC67B63F-09CD-4DCC-AD9C-CB8CEE2F5FD4}"/>
              </a:ext>
            </a:extLst>
          </p:cNvPr>
          <p:cNvGraphicFramePr>
            <a:graphicFrameLocks noGrp="1"/>
          </p:cNvGraphicFramePr>
          <p:nvPr>
            <p:extLst>
              <p:ext uri="{D42A27DB-BD31-4B8C-83A1-F6EECF244321}">
                <p14:modId xmlns:p14="http://schemas.microsoft.com/office/powerpoint/2010/main" val="1680072536"/>
              </p:ext>
            </p:extLst>
          </p:nvPr>
        </p:nvGraphicFramePr>
        <p:xfrm>
          <a:off x="3682532" y="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[ 4 ]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13</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F4B183"/>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8-3=5</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solidFill>
                      <a:srgbClr val="CFD5EA"/>
                    </a:solidFill>
                  </a:tcPr>
                </a:tc>
                <a:tc>
                  <a:txBody>
                    <a:bodyPr/>
                    <a:lstStyle/>
                    <a:p>
                      <a:r>
                        <a:rPr lang="en-US" sz="1200" dirty="0"/>
                        <a:t>1</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2</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7</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3-3=0</a:t>
                      </a:r>
                    </a:p>
                  </a:txBody>
                  <a:tcPr/>
                </a:tc>
                <a:tc>
                  <a:txBody>
                    <a:bodyPr/>
                    <a:lstStyle/>
                    <a:p>
                      <a:r>
                        <a:rPr lang="en-US" sz="1200" dirty="0"/>
                        <a:t>6</a:t>
                      </a:r>
                    </a:p>
                  </a:txBody>
                  <a:tcPr/>
                </a:tc>
                <a:tc>
                  <a:txBody>
                    <a:bodyPr/>
                    <a:lstStyle/>
                    <a:p>
                      <a:r>
                        <a:rPr lang="en-US" sz="1200" dirty="0"/>
                        <a:t>0</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9</a:t>
                      </a:r>
                    </a:p>
                  </a:txBody>
                  <a:tcPr/>
                </a:tc>
                <a:tc>
                  <a:txBody>
                    <a:bodyPr/>
                    <a:lstStyle/>
                    <a:p>
                      <a:r>
                        <a:rPr lang="en-US" sz="1200" dirty="0"/>
                        <a:t>64-6=58</a:t>
                      </a:r>
                    </a:p>
                  </a:txBody>
                  <a:tcPr/>
                </a:tc>
                <a:extLst>
                  <a:ext uri="{0D108BD9-81ED-4DB2-BD59-A6C34878D82A}">
                    <a16:rowId xmlns:a16="http://schemas.microsoft.com/office/drawing/2014/main" val="1396426935"/>
                  </a:ext>
                </a:extLst>
              </a:tr>
            </a:tbl>
          </a:graphicData>
        </a:graphic>
      </p:graphicFrame>
      <p:graphicFrame>
        <p:nvGraphicFramePr>
          <p:cNvPr id="3" name="Table 3">
            <a:extLst>
              <a:ext uri="{FF2B5EF4-FFF2-40B4-BE49-F238E27FC236}">
                <a16:creationId xmlns:a16="http://schemas.microsoft.com/office/drawing/2014/main" id="{2F7C2298-BDAE-4B07-A3E4-43E164DE8A84}"/>
              </a:ext>
            </a:extLst>
          </p:cNvPr>
          <p:cNvGraphicFramePr>
            <a:graphicFrameLocks noGrp="1"/>
          </p:cNvGraphicFramePr>
          <p:nvPr>
            <p:extLst>
              <p:ext uri="{D42A27DB-BD31-4B8C-83A1-F6EECF244321}">
                <p14:modId xmlns:p14="http://schemas.microsoft.com/office/powerpoint/2010/main" val="2770938028"/>
              </p:ext>
            </p:extLst>
          </p:nvPr>
        </p:nvGraphicFramePr>
        <p:xfrm>
          <a:off x="3682532" y="342900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[ 5 ]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13</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5</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F4B183"/>
                    </a:solidFill>
                  </a:tcPr>
                </a:tc>
                <a:tc>
                  <a:txBody>
                    <a:bodyPr/>
                    <a:lstStyle/>
                    <a:p>
                      <a:r>
                        <a:rPr lang="en-US" sz="1200" dirty="0"/>
                        <a:t>1-1=0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2</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7</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6</a:t>
                      </a:r>
                    </a:p>
                  </a:txBody>
                  <a:tcPr/>
                </a:tc>
                <a:tc>
                  <a:txBody>
                    <a:bodyPr/>
                    <a:lstStyle/>
                    <a:p>
                      <a:r>
                        <a:rPr lang="en-US" sz="1200" dirty="0"/>
                        <a:t>0</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9-1=8</a:t>
                      </a:r>
                    </a:p>
                  </a:txBody>
                  <a:tcPr/>
                </a:tc>
                <a:tc>
                  <a:txBody>
                    <a:bodyPr/>
                    <a:lstStyle/>
                    <a:p>
                      <a:r>
                        <a:rPr lang="en-US" sz="1200" dirty="0"/>
                        <a:t>58-2=56</a:t>
                      </a:r>
                    </a:p>
                  </a:txBody>
                  <a:tcPr/>
                </a:tc>
                <a:extLst>
                  <a:ext uri="{0D108BD9-81ED-4DB2-BD59-A6C34878D82A}">
                    <a16:rowId xmlns:a16="http://schemas.microsoft.com/office/drawing/2014/main" val="1396426935"/>
                  </a:ext>
                </a:extLst>
              </a:tr>
            </a:tbl>
          </a:graphicData>
        </a:graphic>
      </p:graphicFrame>
      <p:sp>
        <p:nvSpPr>
          <p:cNvPr id="4" name="TextBox 3">
            <a:extLst>
              <a:ext uri="{FF2B5EF4-FFF2-40B4-BE49-F238E27FC236}">
                <a16:creationId xmlns:a16="http://schemas.microsoft.com/office/drawing/2014/main" id="{D68BC997-B2CD-4869-AAE9-B14433CD5093}"/>
              </a:ext>
            </a:extLst>
          </p:cNvPr>
          <p:cNvSpPr txBox="1"/>
          <p:nvPr/>
        </p:nvSpPr>
        <p:spPr>
          <a:xfrm>
            <a:off x="133004" y="74814"/>
            <a:ext cx="3399905" cy="2123658"/>
          </a:xfrm>
          <a:prstGeom prst="rect">
            <a:avLst/>
          </a:prstGeom>
          <a:noFill/>
        </p:spPr>
        <p:txBody>
          <a:bodyPr wrap="square" rtlCol="0">
            <a:spAutoFit/>
          </a:bodyPr>
          <a:lstStyle/>
          <a:p>
            <a:r>
              <a:rPr lang="en-US" sz="1200" dirty="0"/>
              <a:t>For iteration #4; use the Rank/Path matrix to select the next cheapest location. At this point there are three locations with a cost of 5.  Select the row with the most demand and then, if there is a tie, select the column with the most supply.  In this case, the intersection of Demand node #5 and Supply node #9 has the largest demand and a cost of 5; this is selected as the pivot point.  Initially, supply is 3 and demand is 8.  Move the least of these values to the pivot point and reduce both the supply and demand values by the amount moved.</a:t>
            </a:r>
          </a:p>
        </p:txBody>
      </p:sp>
      <p:sp>
        <p:nvSpPr>
          <p:cNvPr id="5" name="TextBox 4">
            <a:extLst>
              <a:ext uri="{FF2B5EF4-FFF2-40B4-BE49-F238E27FC236}">
                <a16:creationId xmlns:a16="http://schemas.microsoft.com/office/drawing/2014/main" id="{55BD1776-0157-4CF6-B812-1DD1E4912DEA}"/>
              </a:ext>
            </a:extLst>
          </p:cNvPr>
          <p:cNvSpPr txBox="1"/>
          <p:nvPr/>
        </p:nvSpPr>
        <p:spPr>
          <a:xfrm>
            <a:off x="133004" y="3523213"/>
            <a:ext cx="3399905" cy="1569660"/>
          </a:xfrm>
          <a:prstGeom prst="rect">
            <a:avLst/>
          </a:prstGeom>
          <a:noFill/>
        </p:spPr>
        <p:txBody>
          <a:bodyPr wrap="square" rtlCol="0">
            <a:spAutoFit/>
          </a:bodyPr>
          <a:lstStyle/>
          <a:p>
            <a:r>
              <a:rPr lang="en-US" sz="1200" dirty="0"/>
              <a:t>For iteration #5; use the Rank/Path matrix, select the cheapest location.  In this case, the intersection of Demand node #17 and Supply node #31 has a cost of 5 and is selected as the pivot point.  Initially, supply is 9 and demand is 1.  Move the least of these values to the pivot point and reduce both the supply and demand values by the amount moved.</a:t>
            </a:r>
          </a:p>
          <a:p>
            <a:endParaRPr lang="en-US" sz="1200" dirty="0"/>
          </a:p>
        </p:txBody>
      </p:sp>
      <p:sp>
        <p:nvSpPr>
          <p:cNvPr id="6" name="Slide Number Placeholder 5">
            <a:extLst>
              <a:ext uri="{FF2B5EF4-FFF2-40B4-BE49-F238E27FC236}">
                <a16:creationId xmlns:a16="http://schemas.microsoft.com/office/drawing/2014/main" id="{1B89BCBA-D3EC-449D-B7EC-D7F217195FC7}"/>
              </a:ext>
            </a:extLst>
          </p:cNvPr>
          <p:cNvSpPr>
            <a:spLocks noGrp="1"/>
          </p:cNvSpPr>
          <p:nvPr>
            <p:ph type="sldNum" sz="quarter" idx="12"/>
          </p:nvPr>
        </p:nvSpPr>
        <p:spPr/>
        <p:txBody>
          <a:bodyPr/>
          <a:lstStyle/>
          <a:p>
            <a:fld id="{D85371FC-5335-4784-A343-689EBF55304E}" type="slidenum">
              <a:rPr lang="en-US" smtClean="0"/>
              <a:t>4</a:t>
            </a:fld>
            <a:endParaRPr lang="en-US"/>
          </a:p>
        </p:txBody>
      </p:sp>
    </p:spTree>
    <p:extLst>
      <p:ext uri="{BB962C8B-B14F-4D97-AF65-F5344CB8AC3E}">
        <p14:creationId xmlns:p14="http://schemas.microsoft.com/office/powerpoint/2010/main" val="390802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1DCA6B69-8F4A-4870-A37F-51BA4D6EE6CC}"/>
              </a:ext>
            </a:extLst>
          </p:cNvPr>
          <p:cNvGraphicFramePr>
            <a:graphicFrameLocks noGrp="1"/>
          </p:cNvGraphicFramePr>
          <p:nvPr>
            <p:extLst>
              <p:ext uri="{D42A27DB-BD31-4B8C-83A1-F6EECF244321}">
                <p14:modId xmlns:p14="http://schemas.microsoft.com/office/powerpoint/2010/main" val="3877034457"/>
              </p:ext>
            </p:extLst>
          </p:nvPr>
        </p:nvGraphicFramePr>
        <p:xfrm>
          <a:off x="3682532" y="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[ 6 ]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13</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5</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2</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[ 7 ]</a:t>
                      </a:r>
                      <a:endParaRPr lang="en-US" sz="1200" dirty="0"/>
                    </a:p>
                  </a:txBody>
                  <a:tcPr>
                    <a:solidFill>
                      <a:schemeClr val="accent2">
                        <a:lumMod val="60000"/>
                        <a:lumOff val="40000"/>
                      </a:schemeClr>
                    </a:solidFill>
                  </a:tcPr>
                </a:tc>
                <a:tc>
                  <a:txBody>
                    <a:bodyPr/>
                    <a:lstStyle/>
                    <a:p>
                      <a:r>
                        <a:rPr lang="en-US" sz="1200" dirty="0"/>
                        <a:t>7-7 = 0</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6</a:t>
                      </a:r>
                    </a:p>
                  </a:txBody>
                  <a:tcPr/>
                </a:tc>
                <a:tc>
                  <a:txBody>
                    <a:bodyPr/>
                    <a:lstStyle/>
                    <a:p>
                      <a:r>
                        <a:rPr lang="en-US" sz="1200" dirty="0"/>
                        <a:t>0</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8-7=1</a:t>
                      </a:r>
                    </a:p>
                  </a:txBody>
                  <a:tcPr/>
                </a:tc>
                <a:tc>
                  <a:txBody>
                    <a:bodyPr/>
                    <a:lstStyle/>
                    <a:p>
                      <a:r>
                        <a:rPr lang="en-US" sz="1200" dirty="0"/>
                        <a:t>56-14=42</a:t>
                      </a:r>
                    </a:p>
                  </a:txBody>
                  <a:tcPr/>
                </a:tc>
                <a:extLst>
                  <a:ext uri="{0D108BD9-81ED-4DB2-BD59-A6C34878D82A}">
                    <a16:rowId xmlns:a16="http://schemas.microsoft.com/office/drawing/2014/main" val="1396426935"/>
                  </a:ext>
                </a:extLst>
              </a:tr>
            </a:tbl>
          </a:graphicData>
        </a:graphic>
      </p:graphicFrame>
      <p:graphicFrame>
        <p:nvGraphicFramePr>
          <p:cNvPr id="3" name="Table 3">
            <a:extLst>
              <a:ext uri="{FF2B5EF4-FFF2-40B4-BE49-F238E27FC236}">
                <a16:creationId xmlns:a16="http://schemas.microsoft.com/office/drawing/2014/main" id="{B2AEAF8E-EA54-40FC-A699-3379DA2C4C12}"/>
              </a:ext>
            </a:extLst>
          </p:cNvPr>
          <p:cNvGraphicFramePr>
            <a:graphicFrameLocks noGrp="1"/>
          </p:cNvGraphicFramePr>
          <p:nvPr>
            <p:extLst>
              <p:ext uri="{D42A27DB-BD31-4B8C-83A1-F6EECF244321}">
                <p14:modId xmlns:p14="http://schemas.microsoft.com/office/powerpoint/2010/main" val="3867943521"/>
              </p:ext>
            </p:extLst>
          </p:nvPr>
        </p:nvGraphicFramePr>
        <p:xfrm>
          <a:off x="3682532" y="342900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[ 7 ]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chemeClr val="accent2">
                        <a:lumMod val="60000"/>
                        <a:lumOff val="40000"/>
                      </a:schemeClr>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13-2=11</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5</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2</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1</a:t>
                      </a:r>
                    </a:p>
                  </a:txBody>
                  <a:tcPr/>
                </a:tc>
                <a:tc>
                  <a:txBody>
                    <a:bodyPr/>
                    <a:lstStyle/>
                    <a:p>
                      <a:r>
                        <a:rPr lang="en-US" sz="1200" dirty="0"/>
                        <a:t>2-2=0</a:t>
                      </a:r>
                    </a:p>
                  </a:txBody>
                  <a:tcPr/>
                </a:tc>
                <a:tc>
                  <a:txBody>
                    <a:bodyPr/>
                    <a:lstStyle/>
                    <a:p>
                      <a:r>
                        <a:rPr lang="en-US" sz="1200" dirty="0"/>
                        <a:t>0</a:t>
                      </a:r>
                    </a:p>
                  </a:txBody>
                  <a:tcPr/>
                </a:tc>
                <a:tc>
                  <a:txBody>
                    <a:bodyPr/>
                    <a:lstStyle/>
                    <a:p>
                      <a:r>
                        <a:rPr lang="en-US" sz="1200" dirty="0"/>
                        <a:t>6</a:t>
                      </a:r>
                    </a:p>
                  </a:txBody>
                  <a:tcPr/>
                </a:tc>
                <a:tc>
                  <a:txBody>
                    <a:bodyPr/>
                    <a:lstStyle/>
                    <a:p>
                      <a:r>
                        <a:rPr lang="en-US" sz="1200" dirty="0"/>
                        <a:t>0</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42-4=38</a:t>
                      </a:r>
                    </a:p>
                  </a:txBody>
                  <a:tcPr/>
                </a:tc>
                <a:extLst>
                  <a:ext uri="{0D108BD9-81ED-4DB2-BD59-A6C34878D82A}">
                    <a16:rowId xmlns:a16="http://schemas.microsoft.com/office/drawing/2014/main" val="1396426935"/>
                  </a:ext>
                </a:extLst>
              </a:tr>
            </a:tbl>
          </a:graphicData>
        </a:graphic>
      </p:graphicFrame>
      <p:sp>
        <p:nvSpPr>
          <p:cNvPr id="4" name="TextBox 3">
            <a:extLst>
              <a:ext uri="{FF2B5EF4-FFF2-40B4-BE49-F238E27FC236}">
                <a16:creationId xmlns:a16="http://schemas.microsoft.com/office/drawing/2014/main" id="{6EC7CEF9-D350-487F-AB44-365AEF4DC36B}"/>
              </a:ext>
            </a:extLst>
          </p:cNvPr>
          <p:cNvSpPr txBox="1"/>
          <p:nvPr/>
        </p:nvSpPr>
        <p:spPr>
          <a:xfrm>
            <a:off x="133004" y="74814"/>
            <a:ext cx="3399905" cy="1754326"/>
          </a:xfrm>
          <a:prstGeom prst="rect">
            <a:avLst/>
          </a:prstGeom>
          <a:noFill/>
        </p:spPr>
        <p:txBody>
          <a:bodyPr wrap="square" rtlCol="0">
            <a:spAutoFit/>
          </a:bodyPr>
          <a:lstStyle/>
          <a:p>
            <a:r>
              <a:rPr lang="en-US" sz="1200" dirty="0"/>
              <a:t>For iteration #6; use the Rank/Path matrix to select the next cheapest location. In this case, the intersection of Demand node #23 and Supply node #31 has a cost of 8 and is selected as the pivot point.  Initially, supply is 8 and demand is 7.  Move the least of these values to the pivot point and reduce both the supply and demand values by the amount moved.</a:t>
            </a:r>
          </a:p>
          <a:p>
            <a:endParaRPr lang="en-US" sz="1200" dirty="0"/>
          </a:p>
        </p:txBody>
      </p:sp>
      <p:sp>
        <p:nvSpPr>
          <p:cNvPr id="5" name="TextBox 4">
            <a:extLst>
              <a:ext uri="{FF2B5EF4-FFF2-40B4-BE49-F238E27FC236}">
                <a16:creationId xmlns:a16="http://schemas.microsoft.com/office/drawing/2014/main" id="{FCB4FC67-2CEE-4CEA-96C2-DD15CA2D8D5B}"/>
              </a:ext>
            </a:extLst>
          </p:cNvPr>
          <p:cNvSpPr txBox="1"/>
          <p:nvPr/>
        </p:nvSpPr>
        <p:spPr>
          <a:xfrm>
            <a:off x="133004" y="3523213"/>
            <a:ext cx="3399905" cy="1569660"/>
          </a:xfrm>
          <a:prstGeom prst="rect">
            <a:avLst/>
          </a:prstGeom>
          <a:noFill/>
        </p:spPr>
        <p:txBody>
          <a:bodyPr wrap="square" rtlCol="0">
            <a:spAutoFit/>
          </a:bodyPr>
          <a:lstStyle/>
          <a:p>
            <a:r>
              <a:rPr lang="en-US" sz="1200" dirty="0"/>
              <a:t>For iteration #7; use the Rank/Path matrix, select the cheapest location.  In this case, the intersection of Demand node #2 and Supply node #4 has a cost of 9 and is selected as the pivot point.  Initially, supply is 2 and demand is 13.  Move the least of these values to the pivot point and reduce both the supply and demand values by the amount moved.</a:t>
            </a:r>
          </a:p>
          <a:p>
            <a:endParaRPr lang="en-US" sz="1200" dirty="0"/>
          </a:p>
        </p:txBody>
      </p:sp>
      <p:sp>
        <p:nvSpPr>
          <p:cNvPr id="6" name="Slide Number Placeholder 5">
            <a:extLst>
              <a:ext uri="{FF2B5EF4-FFF2-40B4-BE49-F238E27FC236}">
                <a16:creationId xmlns:a16="http://schemas.microsoft.com/office/drawing/2014/main" id="{3979A02E-B53A-47D3-8EB6-64E9B347F5EE}"/>
              </a:ext>
            </a:extLst>
          </p:cNvPr>
          <p:cNvSpPr>
            <a:spLocks noGrp="1"/>
          </p:cNvSpPr>
          <p:nvPr>
            <p:ph type="sldNum" sz="quarter" idx="12"/>
          </p:nvPr>
        </p:nvSpPr>
        <p:spPr/>
        <p:txBody>
          <a:bodyPr/>
          <a:lstStyle/>
          <a:p>
            <a:fld id="{D85371FC-5335-4784-A343-689EBF55304E}" type="slidenum">
              <a:rPr lang="en-US" smtClean="0"/>
              <a:t>5</a:t>
            </a:fld>
            <a:endParaRPr lang="en-US"/>
          </a:p>
        </p:txBody>
      </p:sp>
    </p:spTree>
    <p:extLst>
      <p:ext uri="{BB962C8B-B14F-4D97-AF65-F5344CB8AC3E}">
        <p14:creationId xmlns:p14="http://schemas.microsoft.com/office/powerpoint/2010/main" val="409478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20201B54-1C49-4B4E-881B-E386E1ACEC12}"/>
              </a:ext>
            </a:extLst>
          </p:cNvPr>
          <p:cNvGraphicFramePr>
            <a:graphicFrameLocks noGrp="1"/>
          </p:cNvGraphicFramePr>
          <p:nvPr>
            <p:extLst>
              <p:ext uri="{D42A27DB-BD31-4B8C-83A1-F6EECF244321}">
                <p14:modId xmlns:p14="http://schemas.microsoft.com/office/powerpoint/2010/main" val="2373644419"/>
              </p:ext>
            </p:extLst>
          </p:nvPr>
        </p:nvGraphicFramePr>
        <p:xfrm>
          <a:off x="3682532" y="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[ 8 ]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11</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F4B183"/>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5-1=4</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2</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1-1=0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6</a:t>
                      </a:r>
                    </a:p>
                  </a:txBody>
                  <a:tcPr/>
                </a:tc>
                <a:tc>
                  <a:txBody>
                    <a:bodyPr/>
                    <a:lstStyle/>
                    <a:p>
                      <a:r>
                        <a:rPr lang="en-US" sz="1200" dirty="0"/>
                        <a:t>0</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38-2=36</a:t>
                      </a:r>
                    </a:p>
                  </a:txBody>
                  <a:tcPr/>
                </a:tc>
                <a:extLst>
                  <a:ext uri="{0D108BD9-81ED-4DB2-BD59-A6C34878D82A}">
                    <a16:rowId xmlns:a16="http://schemas.microsoft.com/office/drawing/2014/main" val="1396426935"/>
                  </a:ext>
                </a:extLst>
              </a:tr>
            </a:tbl>
          </a:graphicData>
        </a:graphic>
      </p:graphicFrame>
      <p:graphicFrame>
        <p:nvGraphicFramePr>
          <p:cNvPr id="3" name="Table 3">
            <a:extLst>
              <a:ext uri="{FF2B5EF4-FFF2-40B4-BE49-F238E27FC236}">
                <a16:creationId xmlns:a16="http://schemas.microsoft.com/office/drawing/2014/main" id="{A0572331-AB9E-49FD-B165-4E8992DF35E5}"/>
              </a:ext>
            </a:extLst>
          </p:cNvPr>
          <p:cNvGraphicFramePr>
            <a:graphicFrameLocks noGrp="1"/>
          </p:cNvGraphicFramePr>
          <p:nvPr>
            <p:extLst>
              <p:ext uri="{D42A27DB-BD31-4B8C-83A1-F6EECF244321}">
                <p14:modId xmlns:p14="http://schemas.microsoft.com/office/powerpoint/2010/main" val="2054503280"/>
              </p:ext>
            </p:extLst>
          </p:nvPr>
        </p:nvGraphicFramePr>
        <p:xfrm>
          <a:off x="3682532" y="342900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[ 9 ]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11</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4</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F4B183"/>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2-2=0</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6-2=4</a:t>
                      </a:r>
                    </a:p>
                  </a:txBody>
                  <a:tcPr/>
                </a:tc>
                <a:tc>
                  <a:txBody>
                    <a:bodyPr/>
                    <a:lstStyle/>
                    <a:p>
                      <a:r>
                        <a:rPr lang="en-US" sz="1200" dirty="0"/>
                        <a:t>0</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36-4=32</a:t>
                      </a:r>
                    </a:p>
                  </a:txBody>
                  <a:tcPr/>
                </a:tc>
                <a:extLst>
                  <a:ext uri="{0D108BD9-81ED-4DB2-BD59-A6C34878D82A}">
                    <a16:rowId xmlns:a16="http://schemas.microsoft.com/office/drawing/2014/main" val="1396426935"/>
                  </a:ext>
                </a:extLst>
              </a:tr>
            </a:tbl>
          </a:graphicData>
        </a:graphic>
      </p:graphicFrame>
      <p:sp>
        <p:nvSpPr>
          <p:cNvPr id="4" name="TextBox 3">
            <a:extLst>
              <a:ext uri="{FF2B5EF4-FFF2-40B4-BE49-F238E27FC236}">
                <a16:creationId xmlns:a16="http://schemas.microsoft.com/office/drawing/2014/main" id="{BD2A0BCF-A34F-451D-95F4-ED7F7EC7C9D8}"/>
              </a:ext>
            </a:extLst>
          </p:cNvPr>
          <p:cNvSpPr txBox="1"/>
          <p:nvPr/>
        </p:nvSpPr>
        <p:spPr>
          <a:xfrm>
            <a:off x="133004" y="74814"/>
            <a:ext cx="3399905" cy="1754326"/>
          </a:xfrm>
          <a:prstGeom prst="rect">
            <a:avLst/>
          </a:prstGeom>
          <a:noFill/>
        </p:spPr>
        <p:txBody>
          <a:bodyPr wrap="square" rtlCol="0">
            <a:spAutoFit/>
          </a:bodyPr>
          <a:lstStyle/>
          <a:p>
            <a:r>
              <a:rPr lang="en-US" sz="1200" dirty="0"/>
              <a:t>For iteration #8; use the Rank/Path matrix to select the next cheapest location. In this case, the intersection of Demand node #5 and Supply node #1 has a cost of 10 and is selected as the pivot point.  Initially, supply is 1 and demand is 5.  Move the least of these values to the pivot point and reduce both the supply and demand values by the amount moved.</a:t>
            </a:r>
          </a:p>
          <a:p>
            <a:endParaRPr lang="en-US" sz="1200" dirty="0"/>
          </a:p>
        </p:txBody>
      </p:sp>
      <p:sp>
        <p:nvSpPr>
          <p:cNvPr id="5" name="TextBox 4">
            <a:extLst>
              <a:ext uri="{FF2B5EF4-FFF2-40B4-BE49-F238E27FC236}">
                <a16:creationId xmlns:a16="http://schemas.microsoft.com/office/drawing/2014/main" id="{2D0A895F-D61F-4D35-8D42-20DC2E3A3A43}"/>
              </a:ext>
            </a:extLst>
          </p:cNvPr>
          <p:cNvSpPr txBox="1"/>
          <p:nvPr/>
        </p:nvSpPr>
        <p:spPr>
          <a:xfrm>
            <a:off x="133004" y="3523213"/>
            <a:ext cx="3399905" cy="2308324"/>
          </a:xfrm>
          <a:prstGeom prst="rect">
            <a:avLst/>
          </a:prstGeom>
          <a:noFill/>
        </p:spPr>
        <p:txBody>
          <a:bodyPr wrap="square" rtlCol="0">
            <a:spAutoFit/>
          </a:bodyPr>
          <a:lstStyle/>
          <a:p>
            <a:r>
              <a:rPr lang="en-US" sz="1200" dirty="0"/>
              <a:t>For iteration #9; use the Rank/Path matrix, select the cheapest location.  At this point there are two locations with a cost of 11.  They are in the same demand row so we break the tie by selecting the greatest available supply.  In this case, the intersection of Demand node #20 and Supply node #13 has a cost of 11 and is selected as the pivot point.  Initially, supply is 6 and demand is 2.  Move the least of these values to the pivot point and reduce both the supply and demand values by the amount moved.</a:t>
            </a:r>
          </a:p>
          <a:p>
            <a:endParaRPr lang="en-US" sz="1200" dirty="0"/>
          </a:p>
        </p:txBody>
      </p:sp>
      <p:sp>
        <p:nvSpPr>
          <p:cNvPr id="6" name="Slide Number Placeholder 5">
            <a:extLst>
              <a:ext uri="{FF2B5EF4-FFF2-40B4-BE49-F238E27FC236}">
                <a16:creationId xmlns:a16="http://schemas.microsoft.com/office/drawing/2014/main" id="{0658A530-C245-442C-AAEA-F837E4B47903}"/>
              </a:ext>
            </a:extLst>
          </p:cNvPr>
          <p:cNvSpPr>
            <a:spLocks noGrp="1"/>
          </p:cNvSpPr>
          <p:nvPr>
            <p:ph type="sldNum" sz="quarter" idx="12"/>
          </p:nvPr>
        </p:nvSpPr>
        <p:spPr/>
        <p:txBody>
          <a:bodyPr/>
          <a:lstStyle/>
          <a:p>
            <a:fld id="{D85371FC-5335-4784-A343-689EBF55304E}" type="slidenum">
              <a:rPr lang="en-US" smtClean="0"/>
              <a:t>6</a:t>
            </a:fld>
            <a:endParaRPr lang="en-US"/>
          </a:p>
        </p:txBody>
      </p:sp>
    </p:spTree>
    <p:extLst>
      <p:ext uri="{BB962C8B-B14F-4D97-AF65-F5344CB8AC3E}">
        <p14:creationId xmlns:p14="http://schemas.microsoft.com/office/powerpoint/2010/main" val="203395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E43A37-1A41-4F25-B62F-18F87F44422D}"/>
              </a:ext>
            </a:extLst>
          </p:cNvPr>
          <p:cNvGraphicFramePr>
            <a:graphicFrameLocks noGrp="1"/>
          </p:cNvGraphicFramePr>
          <p:nvPr>
            <p:extLst>
              <p:ext uri="{D42A27DB-BD31-4B8C-83A1-F6EECF244321}">
                <p14:modId xmlns:p14="http://schemas.microsoft.com/office/powerpoint/2010/main" val="1564800859"/>
              </p:ext>
            </p:extLst>
          </p:nvPr>
        </p:nvGraphicFramePr>
        <p:xfrm>
          <a:off x="3682532" y="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[ 10 ]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[ 4 ]</a:t>
                      </a:r>
                      <a:endParaRPr lang="en-US" sz="1200" dirty="0"/>
                    </a:p>
                  </a:txBody>
                  <a:tcPr>
                    <a:solidFill>
                      <a:srgbClr val="F4B183"/>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11-4=7</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4</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0</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1</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4-4=0</a:t>
                      </a:r>
                    </a:p>
                  </a:txBody>
                  <a:tcPr/>
                </a:tc>
                <a:tc>
                  <a:txBody>
                    <a:bodyPr/>
                    <a:lstStyle/>
                    <a:p>
                      <a:r>
                        <a:rPr lang="en-US" sz="1200" dirty="0"/>
                        <a:t>0</a:t>
                      </a:r>
                    </a:p>
                  </a:txBody>
                  <a:tcPr/>
                </a:tc>
                <a:tc>
                  <a:txBody>
                    <a:bodyPr/>
                    <a:lstStyle/>
                    <a:p>
                      <a:r>
                        <a:rPr lang="en-US" sz="1200" dirty="0"/>
                        <a:t>10</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32-8=24</a:t>
                      </a:r>
                    </a:p>
                  </a:txBody>
                  <a:tcPr/>
                </a:tc>
                <a:extLst>
                  <a:ext uri="{0D108BD9-81ED-4DB2-BD59-A6C34878D82A}">
                    <a16:rowId xmlns:a16="http://schemas.microsoft.com/office/drawing/2014/main" val="1396426935"/>
                  </a:ext>
                </a:extLst>
              </a:tr>
            </a:tbl>
          </a:graphicData>
        </a:graphic>
      </p:graphicFrame>
      <p:graphicFrame>
        <p:nvGraphicFramePr>
          <p:cNvPr id="3" name="Table 3">
            <a:extLst>
              <a:ext uri="{FF2B5EF4-FFF2-40B4-BE49-F238E27FC236}">
                <a16:creationId xmlns:a16="http://schemas.microsoft.com/office/drawing/2014/main" id="{44B46870-FDB9-4584-9F0E-963A3FF2A99D}"/>
              </a:ext>
            </a:extLst>
          </p:cNvPr>
          <p:cNvGraphicFramePr>
            <a:graphicFrameLocks noGrp="1"/>
          </p:cNvGraphicFramePr>
          <p:nvPr>
            <p:extLst>
              <p:ext uri="{D42A27DB-BD31-4B8C-83A1-F6EECF244321}">
                <p14:modId xmlns:p14="http://schemas.microsoft.com/office/powerpoint/2010/main" val="3955594351"/>
              </p:ext>
            </p:extLst>
          </p:nvPr>
        </p:nvGraphicFramePr>
        <p:xfrm>
          <a:off x="3682532" y="342900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[ 11 ]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[ 4 ]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7</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lang="en-US" sz="1200" dirty="0"/>
                        <a:t>4</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0</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F4B18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1-1=0</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10-1=9</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24-2=22</a:t>
                      </a:r>
                    </a:p>
                  </a:txBody>
                  <a:tcPr/>
                </a:tc>
                <a:extLst>
                  <a:ext uri="{0D108BD9-81ED-4DB2-BD59-A6C34878D82A}">
                    <a16:rowId xmlns:a16="http://schemas.microsoft.com/office/drawing/2014/main" val="1396426935"/>
                  </a:ext>
                </a:extLst>
              </a:tr>
            </a:tbl>
          </a:graphicData>
        </a:graphic>
      </p:graphicFrame>
      <p:sp>
        <p:nvSpPr>
          <p:cNvPr id="4" name="TextBox 3">
            <a:extLst>
              <a:ext uri="{FF2B5EF4-FFF2-40B4-BE49-F238E27FC236}">
                <a16:creationId xmlns:a16="http://schemas.microsoft.com/office/drawing/2014/main" id="{34FEEC0A-9F23-4678-BEB9-2807F8CD5977}"/>
              </a:ext>
            </a:extLst>
          </p:cNvPr>
          <p:cNvSpPr txBox="1"/>
          <p:nvPr/>
        </p:nvSpPr>
        <p:spPr>
          <a:xfrm>
            <a:off x="133004" y="74814"/>
            <a:ext cx="3399905" cy="1938992"/>
          </a:xfrm>
          <a:prstGeom prst="rect">
            <a:avLst/>
          </a:prstGeom>
          <a:noFill/>
        </p:spPr>
        <p:txBody>
          <a:bodyPr wrap="square" rtlCol="0">
            <a:spAutoFit/>
          </a:bodyPr>
          <a:lstStyle/>
          <a:p>
            <a:r>
              <a:rPr lang="en-US" sz="1200" dirty="0"/>
              <a:t>For iteration #10; use the Rank/Path matrix to select the next cheapest location. At this point there are two locations with a cost of 12.  Select the greatest demand.  In this case, the intersection of Demand node #2 and Supply node #13 has a cost of 12 and is selected as the pivot point.  Initially, supply is 4 and demand is 11.  Move the least of these values to the pivot point and reduce both the supply and demand values by the amount moved.</a:t>
            </a:r>
          </a:p>
          <a:p>
            <a:endParaRPr lang="en-US" sz="1200" dirty="0"/>
          </a:p>
        </p:txBody>
      </p:sp>
      <p:sp>
        <p:nvSpPr>
          <p:cNvPr id="5" name="TextBox 4">
            <a:extLst>
              <a:ext uri="{FF2B5EF4-FFF2-40B4-BE49-F238E27FC236}">
                <a16:creationId xmlns:a16="http://schemas.microsoft.com/office/drawing/2014/main" id="{F1725A5D-5682-4477-86C2-659D95B1992F}"/>
              </a:ext>
            </a:extLst>
          </p:cNvPr>
          <p:cNvSpPr txBox="1"/>
          <p:nvPr/>
        </p:nvSpPr>
        <p:spPr>
          <a:xfrm>
            <a:off x="133004" y="3523213"/>
            <a:ext cx="3399905" cy="1754326"/>
          </a:xfrm>
          <a:prstGeom prst="rect">
            <a:avLst/>
          </a:prstGeom>
          <a:noFill/>
        </p:spPr>
        <p:txBody>
          <a:bodyPr wrap="square" rtlCol="0">
            <a:spAutoFit/>
          </a:bodyPr>
          <a:lstStyle/>
          <a:p>
            <a:r>
              <a:rPr lang="en-US" sz="1200" dirty="0"/>
              <a:t>For iteration #11; use the Rank/Path matrix, select the cheapest location. In this case, the intersection of Demand node #30 and Supply node #19 has a cost of 12 and is selected as the pivot point.  Initially, supply is 10 and demand is 1.  Move the least of these values to the pivot point and reduce both the supply and demand values by the amount moved.</a:t>
            </a:r>
          </a:p>
          <a:p>
            <a:endParaRPr lang="en-US" sz="1200" dirty="0"/>
          </a:p>
        </p:txBody>
      </p:sp>
      <p:sp>
        <p:nvSpPr>
          <p:cNvPr id="6" name="Slide Number Placeholder 5">
            <a:extLst>
              <a:ext uri="{FF2B5EF4-FFF2-40B4-BE49-F238E27FC236}">
                <a16:creationId xmlns:a16="http://schemas.microsoft.com/office/drawing/2014/main" id="{ACD0993A-E300-44E4-BEB4-95A72B2210F4}"/>
              </a:ext>
            </a:extLst>
          </p:cNvPr>
          <p:cNvSpPr>
            <a:spLocks noGrp="1"/>
          </p:cNvSpPr>
          <p:nvPr>
            <p:ph type="sldNum" sz="quarter" idx="12"/>
          </p:nvPr>
        </p:nvSpPr>
        <p:spPr/>
        <p:txBody>
          <a:bodyPr/>
          <a:lstStyle/>
          <a:p>
            <a:fld id="{D85371FC-5335-4784-A343-689EBF55304E}" type="slidenum">
              <a:rPr lang="en-US" smtClean="0"/>
              <a:t>7</a:t>
            </a:fld>
            <a:endParaRPr lang="en-US"/>
          </a:p>
        </p:txBody>
      </p:sp>
    </p:spTree>
    <p:extLst>
      <p:ext uri="{BB962C8B-B14F-4D97-AF65-F5344CB8AC3E}">
        <p14:creationId xmlns:p14="http://schemas.microsoft.com/office/powerpoint/2010/main" val="194345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4DB47E28-BF38-4CF4-9A36-65FB45698FC4}"/>
              </a:ext>
            </a:extLst>
          </p:cNvPr>
          <p:cNvGraphicFramePr>
            <a:graphicFrameLocks noGrp="1"/>
          </p:cNvGraphicFramePr>
          <p:nvPr>
            <p:extLst>
              <p:ext uri="{D42A27DB-BD31-4B8C-83A1-F6EECF244321}">
                <p14:modId xmlns:p14="http://schemas.microsoft.com/office/powerpoint/2010/main" val="195129537"/>
              </p:ext>
            </p:extLst>
          </p:nvPr>
        </p:nvGraphicFramePr>
        <p:xfrm>
          <a:off x="3682532" y="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[ 12 ]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[ 4 ]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F4B183"/>
                    </a:solidFill>
                  </a:tcPr>
                </a:tc>
                <a:tc>
                  <a:txBody>
                    <a:bodyPr/>
                    <a:lstStyle/>
                    <a:p>
                      <a:r>
                        <a:rPr lang="en-US" sz="1200" dirty="0"/>
                        <a:t>7-1=6</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4</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0</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0</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9</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1-1=0</a:t>
                      </a:r>
                    </a:p>
                  </a:txBody>
                  <a:tcPr/>
                </a:tc>
                <a:tc>
                  <a:txBody>
                    <a:bodyPr/>
                    <a:lstStyle/>
                    <a:p>
                      <a:r>
                        <a:rPr lang="en-US" sz="1200" dirty="0"/>
                        <a:t>22-2=20</a:t>
                      </a:r>
                    </a:p>
                  </a:txBody>
                  <a:tcPr/>
                </a:tc>
                <a:extLst>
                  <a:ext uri="{0D108BD9-81ED-4DB2-BD59-A6C34878D82A}">
                    <a16:rowId xmlns:a16="http://schemas.microsoft.com/office/drawing/2014/main" val="1396426935"/>
                  </a:ext>
                </a:extLst>
              </a:tr>
            </a:tbl>
          </a:graphicData>
        </a:graphic>
      </p:graphicFrame>
      <p:graphicFrame>
        <p:nvGraphicFramePr>
          <p:cNvPr id="3" name="Table 3">
            <a:extLst>
              <a:ext uri="{FF2B5EF4-FFF2-40B4-BE49-F238E27FC236}">
                <a16:creationId xmlns:a16="http://schemas.microsoft.com/office/drawing/2014/main" id="{AD5A865F-BFAD-40D9-92DF-06DFA6F86F91}"/>
              </a:ext>
            </a:extLst>
          </p:cNvPr>
          <p:cNvGraphicFramePr>
            <a:graphicFrameLocks noGrp="1"/>
          </p:cNvGraphicFramePr>
          <p:nvPr>
            <p:extLst>
              <p:ext uri="{D42A27DB-BD31-4B8C-83A1-F6EECF244321}">
                <p14:modId xmlns:p14="http://schemas.microsoft.com/office/powerpoint/2010/main" val="1477234180"/>
              </p:ext>
            </p:extLst>
          </p:nvPr>
        </p:nvGraphicFramePr>
        <p:xfrm>
          <a:off x="3682532" y="342900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[ 13 ]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[ 4 ]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F4B183"/>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6-1=5</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4</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0</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0</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9</a:t>
                      </a:r>
                    </a:p>
                  </a:txBody>
                  <a:tcPr/>
                </a:tc>
                <a:tc>
                  <a:txBody>
                    <a:bodyPr/>
                    <a:lstStyle/>
                    <a:p>
                      <a:r>
                        <a:rPr lang="en-US" sz="1200" dirty="0"/>
                        <a:t>1-1=0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20-2=18</a:t>
                      </a:r>
                    </a:p>
                  </a:txBody>
                  <a:tcPr/>
                </a:tc>
                <a:extLst>
                  <a:ext uri="{0D108BD9-81ED-4DB2-BD59-A6C34878D82A}">
                    <a16:rowId xmlns:a16="http://schemas.microsoft.com/office/drawing/2014/main" val="1396426935"/>
                  </a:ext>
                </a:extLst>
              </a:tr>
            </a:tbl>
          </a:graphicData>
        </a:graphic>
      </p:graphicFrame>
      <p:sp>
        <p:nvSpPr>
          <p:cNvPr id="4" name="TextBox 3">
            <a:extLst>
              <a:ext uri="{FF2B5EF4-FFF2-40B4-BE49-F238E27FC236}">
                <a16:creationId xmlns:a16="http://schemas.microsoft.com/office/drawing/2014/main" id="{4EEA5085-7209-482B-9C8E-D2EEFDA0598D}"/>
              </a:ext>
            </a:extLst>
          </p:cNvPr>
          <p:cNvSpPr txBox="1"/>
          <p:nvPr/>
        </p:nvSpPr>
        <p:spPr>
          <a:xfrm>
            <a:off x="133004" y="74814"/>
            <a:ext cx="3399905" cy="1754326"/>
          </a:xfrm>
          <a:prstGeom prst="rect">
            <a:avLst/>
          </a:prstGeom>
          <a:noFill/>
        </p:spPr>
        <p:txBody>
          <a:bodyPr wrap="square" rtlCol="0">
            <a:spAutoFit/>
          </a:bodyPr>
          <a:lstStyle/>
          <a:p>
            <a:r>
              <a:rPr lang="en-US" sz="1200" dirty="0"/>
              <a:t>For iteration #12; use the Rank/Path matrix to select the next cheapest location. In this case, the intersection of Demand node #2 and Supply node #31 has a cost of 16 and is selected as the pivot point.  Initially, supply is 1 and demand is 7.  Move the least of these values to the pivot point and reduce both the supply and demand values by the amount moved.</a:t>
            </a:r>
          </a:p>
          <a:p>
            <a:endParaRPr lang="en-US" sz="1200" dirty="0"/>
          </a:p>
        </p:txBody>
      </p:sp>
      <p:sp>
        <p:nvSpPr>
          <p:cNvPr id="5" name="TextBox 4">
            <a:extLst>
              <a:ext uri="{FF2B5EF4-FFF2-40B4-BE49-F238E27FC236}">
                <a16:creationId xmlns:a16="http://schemas.microsoft.com/office/drawing/2014/main" id="{C4CD0C8C-4AD8-4146-BB5A-4EB0D69E1BC7}"/>
              </a:ext>
            </a:extLst>
          </p:cNvPr>
          <p:cNvSpPr txBox="1"/>
          <p:nvPr/>
        </p:nvSpPr>
        <p:spPr>
          <a:xfrm>
            <a:off x="133004" y="3523213"/>
            <a:ext cx="3399905" cy="1569660"/>
          </a:xfrm>
          <a:prstGeom prst="rect">
            <a:avLst/>
          </a:prstGeom>
          <a:noFill/>
        </p:spPr>
        <p:txBody>
          <a:bodyPr wrap="square" rtlCol="0">
            <a:spAutoFit/>
          </a:bodyPr>
          <a:lstStyle/>
          <a:p>
            <a:r>
              <a:rPr lang="en-US" sz="1200" dirty="0"/>
              <a:t>For iteration #13; use the Rank/Path matrix, select the cheapest location. In this case, the intersection of Demand node #2 and Supply node #22 has a cost of 17 and is selected as the pivot point.  Initially, supply is 1 and demand is 6.  Move the least of these values to the pivot point and reduce both the supply and demand values by the amount moved.</a:t>
            </a:r>
          </a:p>
          <a:p>
            <a:endParaRPr lang="en-US" sz="1200" dirty="0"/>
          </a:p>
        </p:txBody>
      </p:sp>
      <p:sp>
        <p:nvSpPr>
          <p:cNvPr id="6" name="Slide Number Placeholder 5">
            <a:extLst>
              <a:ext uri="{FF2B5EF4-FFF2-40B4-BE49-F238E27FC236}">
                <a16:creationId xmlns:a16="http://schemas.microsoft.com/office/drawing/2014/main" id="{0BE68AF5-F0AC-4D80-B22E-FF2C28DC22C9}"/>
              </a:ext>
            </a:extLst>
          </p:cNvPr>
          <p:cNvSpPr>
            <a:spLocks noGrp="1"/>
          </p:cNvSpPr>
          <p:nvPr>
            <p:ph type="sldNum" sz="quarter" idx="12"/>
          </p:nvPr>
        </p:nvSpPr>
        <p:spPr/>
        <p:txBody>
          <a:bodyPr/>
          <a:lstStyle/>
          <a:p>
            <a:fld id="{D85371FC-5335-4784-A343-689EBF55304E}" type="slidenum">
              <a:rPr lang="en-US" smtClean="0"/>
              <a:t>8</a:t>
            </a:fld>
            <a:endParaRPr lang="en-US"/>
          </a:p>
        </p:txBody>
      </p:sp>
    </p:spTree>
    <p:extLst>
      <p:ext uri="{BB962C8B-B14F-4D97-AF65-F5344CB8AC3E}">
        <p14:creationId xmlns:p14="http://schemas.microsoft.com/office/powerpoint/2010/main" val="370510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72AFE813-9DCE-4EBB-8AC9-F3D2954798FD}"/>
              </a:ext>
            </a:extLst>
          </p:cNvPr>
          <p:cNvGraphicFramePr>
            <a:graphicFrameLocks noGrp="1"/>
          </p:cNvGraphicFramePr>
          <p:nvPr>
            <p:extLst>
              <p:ext uri="{D42A27DB-BD31-4B8C-83A1-F6EECF244321}">
                <p14:modId xmlns:p14="http://schemas.microsoft.com/office/powerpoint/2010/main" val="452816904"/>
              </p:ext>
            </p:extLst>
          </p:nvPr>
        </p:nvGraphicFramePr>
        <p:xfrm>
          <a:off x="3682532" y="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[ 14 ]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[ 4 ]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F4B183"/>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5-5=0</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4</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0</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0</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9-5=4</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18-10=8</a:t>
                      </a:r>
                    </a:p>
                  </a:txBody>
                  <a:tcPr/>
                </a:tc>
                <a:extLst>
                  <a:ext uri="{0D108BD9-81ED-4DB2-BD59-A6C34878D82A}">
                    <a16:rowId xmlns:a16="http://schemas.microsoft.com/office/drawing/2014/main" val="1396426935"/>
                  </a:ext>
                </a:extLst>
              </a:tr>
            </a:tbl>
          </a:graphicData>
        </a:graphic>
      </p:graphicFrame>
      <p:graphicFrame>
        <p:nvGraphicFramePr>
          <p:cNvPr id="3" name="Table 3">
            <a:extLst>
              <a:ext uri="{FF2B5EF4-FFF2-40B4-BE49-F238E27FC236}">
                <a16:creationId xmlns:a16="http://schemas.microsoft.com/office/drawing/2014/main" id="{608732EB-1E29-460C-A660-3BA2EF763831}"/>
              </a:ext>
            </a:extLst>
          </p:cNvPr>
          <p:cNvGraphicFramePr>
            <a:graphicFrameLocks noGrp="1"/>
          </p:cNvGraphicFramePr>
          <p:nvPr>
            <p:extLst>
              <p:ext uri="{D42A27DB-BD31-4B8C-83A1-F6EECF244321}">
                <p14:modId xmlns:p14="http://schemas.microsoft.com/office/powerpoint/2010/main" val="1639208437"/>
              </p:ext>
            </p:extLst>
          </p:nvPr>
        </p:nvGraphicFramePr>
        <p:xfrm>
          <a:off x="3682532" y="3429000"/>
          <a:ext cx="8509468" cy="3175461"/>
        </p:xfrm>
        <a:graphic>
          <a:graphicData uri="http://schemas.openxmlformats.org/drawingml/2006/table">
            <a:tbl>
              <a:tblPr firstRow="1" bandRow="1">
                <a:tableStyleId>{5C22544A-7EE6-4342-B048-85BDC9FD1C3A}</a:tableStyleId>
              </a:tblPr>
              <a:tblGrid>
                <a:gridCol w="773588">
                  <a:extLst>
                    <a:ext uri="{9D8B030D-6E8A-4147-A177-3AD203B41FA5}">
                      <a16:colId xmlns:a16="http://schemas.microsoft.com/office/drawing/2014/main" val="1043734887"/>
                    </a:ext>
                  </a:extLst>
                </a:gridCol>
                <a:gridCol w="773588">
                  <a:extLst>
                    <a:ext uri="{9D8B030D-6E8A-4147-A177-3AD203B41FA5}">
                      <a16:colId xmlns:a16="http://schemas.microsoft.com/office/drawing/2014/main" val="269189980"/>
                    </a:ext>
                  </a:extLst>
                </a:gridCol>
                <a:gridCol w="773588">
                  <a:extLst>
                    <a:ext uri="{9D8B030D-6E8A-4147-A177-3AD203B41FA5}">
                      <a16:colId xmlns:a16="http://schemas.microsoft.com/office/drawing/2014/main" val="1012597711"/>
                    </a:ext>
                  </a:extLst>
                </a:gridCol>
                <a:gridCol w="773588">
                  <a:extLst>
                    <a:ext uri="{9D8B030D-6E8A-4147-A177-3AD203B41FA5}">
                      <a16:colId xmlns:a16="http://schemas.microsoft.com/office/drawing/2014/main" val="4276089771"/>
                    </a:ext>
                  </a:extLst>
                </a:gridCol>
                <a:gridCol w="773588">
                  <a:extLst>
                    <a:ext uri="{9D8B030D-6E8A-4147-A177-3AD203B41FA5}">
                      <a16:colId xmlns:a16="http://schemas.microsoft.com/office/drawing/2014/main" val="356987220"/>
                    </a:ext>
                  </a:extLst>
                </a:gridCol>
                <a:gridCol w="773588">
                  <a:extLst>
                    <a:ext uri="{9D8B030D-6E8A-4147-A177-3AD203B41FA5}">
                      <a16:colId xmlns:a16="http://schemas.microsoft.com/office/drawing/2014/main" val="3033796128"/>
                    </a:ext>
                  </a:extLst>
                </a:gridCol>
                <a:gridCol w="773588">
                  <a:extLst>
                    <a:ext uri="{9D8B030D-6E8A-4147-A177-3AD203B41FA5}">
                      <a16:colId xmlns:a16="http://schemas.microsoft.com/office/drawing/2014/main" val="846135255"/>
                    </a:ext>
                  </a:extLst>
                </a:gridCol>
                <a:gridCol w="773588">
                  <a:extLst>
                    <a:ext uri="{9D8B030D-6E8A-4147-A177-3AD203B41FA5}">
                      <a16:colId xmlns:a16="http://schemas.microsoft.com/office/drawing/2014/main" val="756476446"/>
                    </a:ext>
                  </a:extLst>
                </a:gridCol>
                <a:gridCol w="773588">
                  <a:extLst>
                    <a:ext uri="{9D8B030D-6E8A-4147-A177-3AD203B41FA5}">
                      <a16:colId xmlns:a16="http://schemas.microsoft.com/office/drawing/2014/main" val="2872821936"/>
                    </a:ext>
                  </a:extLst>
                </a:gridCol>
                <a:gridCol w="773588">
                  <a:extLst>
                    <a:ext uri="{9D8B030D-6E8A-4147-A177-3AD203B41FA5}">
                      <a16:colId xmlns:a16="http://schemas.microsoft.com/office/drawing/2014/main" val="2753546716"/>
                    </a:ext>
                  </a:extLst>
                </a:gridCol>
                <a:gridCol w="773588">
                  <a:extLst>
                    <a:ext uri="{9D8B030D-6E8A-4147-A177-3AD203B41FA5}">
                      <a16:colId xmlns:a16="http://schemas.microsoft.com/office/drawing/2014/main" val="1137057374"/>
                    </a:ext>
                  </a:extLst>
                </a:gridCol>
              </a:tblGrid>
              <a:tr h="352829">
                <a:tc>
                  <a:txBody>
                    <a:bodyPr/>
                    <a:lstStyle/>
                    <a:p>
                      <a:r>
                        <a:rPr lang="en-US" sz="1200" dirty="0"/>
                        <a:t>[ 15 ]</a:t>
                      </a:r>
                    </a:p>
                  </a:txBody>
                  <a:tcPr>
                    <a:solidFill>
                      <a:srgbClr val="00B050"/>
                    </a:solidFill>
                  </a:tcPr>
                </a:tc>
                <a:tc>
                  <a:txBody>
                    <a:bodyPr/>
                    <a:lstStyle/>
                    <a:p>
                      <a:r>
                        <a:rPr lang="en-US" sz="1200" dirty="0"/>
                        <a:t>1</a:t>
                      </a:r>
                    </a:p>
                  </a:txBody>
                  <a:tcPr/>
                </a:tc>
                <a:tc>
                  <a:txBody>
                    <a:bodyPr/>
                    <a:lstStyle/>
                    <a:p>
                      <a:r>
                        <a:rPr lang="en-US" sz="1200" dirty="0"/>
                        <a:t>4</a:t>
                      </a:r>
                    </a:p>
                  </a:txBody>
                  <a:tcPr/>
                </a:tc>
                <a:tc>
                  <a:txBody>
                    <a:bodyPr/>
                    <a:lstStyle/>
                    <a:p>
                      <a:r>
                        <a:rPr lang="en-US" sz="1200" dirty="0"/>
                        <a:t>9</a:t>
                      </a:r>
                    </a:p>
                  </a:txBody>
                  <a:tcPr/>
                </a:tc>
                <a:tc>
                  <a:txBody>
                    <a:bodyPr/>
                    <a:lstStyle/>
                    <a:p>
                      <a:r>
                        <a:rPr lang="en-US" sz="1200" dirty="0"/>
                        <a:t>13</a:t>
                      </a:r>
                    </a:p>
                  </a:txBody>
                  <a:tcPr/>
                </a:tc>
                <a:tc>
                  <a:txBody>
                    <a:bodyPr/>
                    <a:lstStyle/>
                    <a:p>
                      <a:r>
                        <a:rPr lang="en-US" sz="1200" dirty="0"/>
                        <a:t>18</a:t>
                      </a:r>
                    </a:p>
                  </a:txBody>
                  <a:tcPr/>
                </a:tc>
                <a:tc>
                  <a:txBody>
                    <a:bodyPr/>
                    <a:lstStyle/>
                    <a:p>
                      <a:r>
                        <a:rPr lang="en-US" sz="1200" dirty="0"/>
                        <a:t>19</a:t>
                      </a:r>
                    </a:p>
                  </a:txBody>
                  <a:tcPr/>
                </a:tc>
                <a:tc>
                  <a:txBody>
                    <a:bodyPr/>
                    <a:lstStyle/>
                    <a:p>
                      <a:r>
                        <a:rPr lang="en-US" sz="1200" dirty="0"/>
                        <a:t>22</a:t>
                      </a:r>
                    </a:p>
                  </a:txBody>
                  <a:tcPr/>
                </a:tc>
                <a:tc>
                  <a:txBody>
                    <a:bodyPr/>
                    <a:lstStyle/>
                    <a:p>
                      <a:r>
                        <a:rPr lang="en-US" sz="1200" dirty="0"/>
                        <a:t>26</a:t>
                      </a:r>
                    </a:p>
                  </a:txBody>
                  <a:tcPr/>
                </a:tc>
                <a:tc>
                  <a:txBody>
                    <a:bodyPr/>
                    <a:lstStyle/>
                    <a:p>
                      <a:r>
                        <a:rPr lang="en-US" sz="1200" dirty="0"/>
                        <a:t>31</a:t>
                      </a:r>
                    </a:p>
                  </a:txBody>
                  <a:tcPr/>
                </a:tc>
                <a:tc>
                  <a:txBody>
                    <a:bodyPr/>
                    <a:lstStyle/>
                    <a:p>
                      <a:r>
                        <a:rPr lang="en-US" sz="1200" dirty="0"/>
                        <a:t>Demand</a:t>
                      </a:r>
                    </a:p>
                  </a:txBody>
                  <a:tcPr/>
                </a:tc>
                <a:extLst>
                  <a:ext uri="{0D108BD9-81ED-4DB2-BD59-A6C34878D82A}">
                    <a16:rowId xmlns:a16="http://schemas.microsoft.com/office/drawing/2014/main" val="3004109855"/>
                  </a:ext>
                </a:extLst>
              </a:tr>
              <a:tr h="352829">
                <a:tc>
                  <a:txBody>
                    <a:bodyPr/>
                    <a:lstStyle/>
                    <a:p>
                      <a:r>
                        <a:rPr lang="en-US" sz="1200" dirty="0"/>
                        <a:t>2</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[ 4 ]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674396305"/>
                  </a:ext>
                </a:extLst>
              </a:tr>
              <a:tr h="352829">
                <a:tc>
                  <a:txBody>
                    <a:bodyPr/>
                    <a:lstStyle/>
                    <a:p>
                      <a:r>
                        <a:rPr lang="en-US" sz="1200" dirty="0"/>
                        <a:t>5</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[ 3 ]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[ 4 ]</a:t>
                      </a:r>
                      <a:endParaRPr lang="en-US" sz="1200" dirty="0"/>
                    </a:p>
                  </a:txBody>
                  <a:tcPr>
                    <a:solidFill>
                      <a:srgbClr val="F4B183"/>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4-4=0</a:t>
                      </a:r>
                    </a:p>
                  </a:txBody>
                  <a:tcPr/>
                </a:tc>
                <a:extLst>
                  <a:ext uri="{0D108BD9-81ED-4DB2-BD59-A6C34878D82A}">
                    <a16:rowId xmlns:a16="http://schemas.microsoft.com/office/drawing/2014/main" val="3379853061"/>
                  </a:ext>
                </a:extLst>
              </a:tr>
              <a:tr h="352829">
                <a:tc>
                  <a:txBody>
                    <a:bodyPr/>
                    <a:lstStyle/>
                    <a:p>
                      <a:r>
                        <a:rPr lang="en-US" sz="12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048071463"/>
                  </a:ext>
                </a:extLst>
              </a:tr>
              <a:tr h="352829">
                <a:tc>
                  <a:txBody>
                    <a:bodyPr/>
                    <a:lstStyle/>
                    <a:p>
                      <a:r>
                        <a:rPr lang="en-US" sz="1200" dirty="0"/>
                        <a:t>20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[ 2 ]</a:t>
                      </a:r>
                      <a:endParaRPr lang="en-US" sz="1200" dirty="0"/>
                    </a:p>
                  </a:txBody>
                  <a:tcPr>
                    <a:solidFill>
                      <a:srgbClr val="E9EBF5"/>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0</a:t>
                      </a:r>
                    </a:p>
                  </a:txBody>
                  <a:tcPr/>
                </a:tc>
                <a:extLst>
                  <a:ext uri="{0D108BD9-81ED-4DB2-BD59-A6C34878D82A}">
                    <a16:rowId xmlns:a16="http://schemas.microsoft.com/office/drawing/2014/main" val="1399637379"/>
                  </a:ext>
                </a:extLst>
              </a:tr>
              <a:tr h="352829">
                <a:tc>
                  <a:txBody>
                    <a:bodyPr/>
                    <a:lstStyle/>
                    <a:p>
                      <a:r>
                        <a:rPr lang="en-US" sz="1200"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[ 6 ]</a:t>
                      </a:r>
                      <a:endParaRPr lang="en-US" sz="1200" dirty="0"/>
                    </a:p>
                  </a:txBody>
                  <a:tcPr>
                    <a:solidFill>
                      <a:srgbClr val="CFD5EA"/>
                    </a:solidFill>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[ 7 ]</a:t>
                      </a:r>
                      <a:endParaRPr lang="en-US" sz="1200" dirty="0"/>
                    </a:p>
                  </a:txBody>
                  <a:tcPr>
                    <a:solidFill>
                      <a:srgbClr val="CFD5EA"/>
                    </a:solidFill>
                  </a:tcPr>
                </a:tc>
                <a:tc>
                  <a:txBody>
                    <a:bodyPr/>
                    <a:lstStyle/>
                    <a:p>
                      <a:r>
                        <a:rPr lang="en-US" sz="1200" dirty="0"/>
                        <a:t>0</a:t>
                      </a:r>
                    </a:p>
                  </a:txBody>
                  <a:tcPr/>
                </a:tc>
                <a:extLst>
                  <a:ext uri="{0D108BD9-81ED-4DB2-BD59-A6C34878D82A}">
                    <a16:rowId xmlns:a16="http://schemas.microsoft.com/office/drawing/2014/main" val="3288846266"/>
                  </a:ext>
                </a:extLst>
              </a:tr>
              <a:tr h="352829">
                <a:tc>
                  <a:txBody>
                    <a:bodyPr/>
                    <a:lstStyle/>
                    <a:p>
                      <a:r>
                        <a:rPr lang="en-US" sz="1200" dirty="0"/>
                        <a:t>24</a:t>
                      </a:r>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[ 5 ]</a:t>
                      </a:r>
                      <a:endParaRPr lang="en-US" sz="1200" dirty="0"/>
                    </a:p>
                  </a:txBody>
                  <a:tcPr>
                    <a:solidFill>
                      <a:srgbClr val="E9EBF5"/>
                    </a:solidFill>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lang="en-US" sz="1200" dirty="0"/>
                        <a:t>0</a:t>
                      </a:r>
                    </a:p>
                  </a:txBody>
                  <a:tcPr/>
                </a:tc>
                <a:extLst>
                  <a:ext uri="{0D108BD9-81ED-4DB2-BD59-A6C34878D82A}">
                    <a16:rowId xmlns:a16="http://schemas.microsoft.com/office/drawing/2014/main" val="97931952"/>
                  </a:ext>
                </a:extLst>
              </a:tr>
              <a:tr h="352829">
                <a:tc>
                  <a:txBody>
                    <a:bodyPr/>
                    <a:lstStyle/>
                    <a:p>
                      <a:r>
                        <a:rPr lang="en-US" sz="1200" dirty="0"/>
                        <a:t>30</a:t>
                      </a:r>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endParaRPr lang="en-US" sz="1200" dirty="0"/>
                    </a:p>
                  </a:txBody>
                  <a:tcPr/>
                </a:tc>
                <a:tc>
                  <a:txBody>
                    <a:bodyPr/>
                    <a:lstStyle/>
                    <a:p>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[ 1 ]</a:t>
                      </a:r>
                      <a:endParaRPr lang="en-US" sz="1200" dirty="0"/>
                    </a:p>
                  </a:txBody>
                  <a:tcP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[ 0 ]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[ 0 ]</a:t>
                      </a:r>
                    </a:p>
                  </a:txBody>
                  <a:tcPr/>
                </a:tc>
                <a:tc>
                  <a:txBody>
                    <a:bodyPr/>
                    <a:lstStyle/>
                    <a:p>
                      <a:r>
                        <a:rPr lang="en-US" sz="1200" dirty="0"/>
                        <a:t>0</a:t>
                      </a:r>
                    </a:p>
                  </a:txBody>
                  <a:tcPr/>
                </a:tc>
                <a:extLst>
                  <a:ext uri="{0D108BD9-81ED-4DB2-BD59-A6C34878D82A}">
                    <a16:rowId xmlns:a16="http://schemas.microsoft.com/office/drawing/2014/main" val="507318605"/>
                  </a:ext>
                </a:extLst>
              </a:tr>
              <a:tr h="352829">
                <a:tc>
                  <a:txBody>
                    <a:bodyPr/>
                    <a:lstStyle/>
                    <a:p>
                      <a:r>
                        <a:rPr lang="en-US" sz="1200" dirty="0"/>
                        <a:t>Supply</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4-4=0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8-8=0</a:t>
                      </a:r>
                    </a:p>
                  </a:txBody>
                  <a:tcPr/>
                </a:tc>
                <a:extLst>
                  <a:ext uri="{0D108BD9-81ED-4DB2-BD59-A6C34878D82A}">
                    <a16:rowId xmlns:a16="http://schemas.microsoft.com/office/drawing/2014/main" val="1396426935"/>
                  </a:ext>
                </a:extLst>
              </a:tr>
            </a:tbl>
          </a:graphicData>
        </a:graphic>
      </p:graphicFrame>
      <p:sp>
        <p:nvSpPr>
          <p:cNvPr id="4" name="TextBox 3">
            <a:extLst>
              <a:ext uri="{FF2B5EF4-FFF2-40B4-BE49-F238E27FC236}">
                <a16:creationId xmlns:a16="http://schemas.microsoft.com/office/drawing/2014/main" id="{67EE0D53-E9F1-4286-A173-E7BEFBF039AC}"/>
              </a:ext>
            </a:extLst>
          </p:cNvPr>
          <p:cNvSpPr txBox="1"/>
          <p:nvPr/>
        </p:nvSpPr>
        <p:spPr>
          <a:xfrm>
            <a:off x="133004" y="74814"/>
            <a:ext cx="3399905" cy="2123658"/>
          </a:xfrm>
          <a:prstGeom prst="rect">
            <a:avLst/>
          </a:prstGeom>
          <a:noFill/>
        </p:spPr>
        <p:txBody>
          <a:bodyPr wrap="square" rtlCol="0">
            <a:spAutoFit/>
          </a:bodyPr>
          <a:lstStyle/>
          <a:p>
            <a:r>
              <a:rPr lang="en-US" sz="1200" dirty="0"/>
              <a:t>For iteration #14; use the Rank/Path matrix to select the next cheapest location. At this point there are two locations with a cost of 19.  Select the one with the greatest demand.  In this case, the intersection of Demand node #2 and Supply node #19 has a cost of 19 and is selected as the pivot point.  Initially, supply is 9 and demand is 5.  Move the least of these values to the pivot point and reduce both the supply and demand values by the amount moved.</a:t>
            </a:r>
          </a:p>
          <a:p>
            <a:endParaRPr lang="en-US" sz="1200" dirty="0"/>
          </a:p>
        </p:txBody>
      </p:sp>
      <p:sp>
        <p:nvSpPr>
          <p:cNvPr id="5" name="TextBox 4">
            <a:extLst>
              <a:ext uri="{FF2B5EF4-FFF2-40B4-BE49-F238E27FC236}">
                <a16:creationId xmlns:a16="http://schemas.microsoft.com/office/drawing/2014/main" id="{804984E0-290C-46B6-86D8-F3B9F041FFC5}"/>
              </a:ext>
            </a:extLst>
          </p:cNvPr>
          <p:cNvSpPr txBox="1"/>
          <p:nvPr/>
        </p:nvSpPr>
        <p:spPr>
          <a:xfrm>
            <a:off x="133004" y="3523213"/>
            <a:ext cx="3399905" cy="1938992"/>
          </a:xfrm>
          <a:prstGeom prst="rect">
            <a:avLst/>
          </a:prstGeom>
          <a:noFill/>
        </p:spPr>
        <p:txBody>
          <a:bodyPr wrap="square" rtlCol="0">
            <a:spAutoFit/>
          </a:bodyPr>
          <a:lstStyle/>
          <a:p>
            <a:r>
              <a:rPr lang="en-US" sz="1200" dirty="0"/>
              <a:t>For iteration #15; use the Rank/Path matrix, select the cheapest location. In this case, the intersection of Demand node #5 and Supply node #19 has a cost of 19 and is selected as the pivot point.  Initially, supply is 4 and demand is 4.  Move the least of these values to the pivot point and reduce both the supply and demand values by the amount moved.</a:t>
            </a:r>
          </a:p>
          <a:p>
            <a:endParaRPr lang="en-US" sz="1200" dirty="0"/>
          </a:p>
          <a:p>
            <a:r>
              <a:rPr lang="en-US" sz="1200" dirty="0"/>
              <a:t>This results in all supply and all demand distributed.</a:t>
            </a:r>
          </a:p>
          <a:p>
            <a:endParaRPr lang="en-US" sz="1200" dirty="0"/>
          </a:p>
        </p:txBody>
      </p:sp>
      <p:sp>
        <p:nvSpPr>
          <p:cNvPr id="6" name="Slide Number Placeholder 5">
            <a:extLst>
              <a:ext uri="{FF2B5EF4-FFF2-40B4-BE49-F238E27FC236}">
                <a16:creationId xmlns:a16="http://schemas.microsoft.com/office/drawing/2014/main" id="{73AC7BF3-8334-41A9-9961-4AD644A8A9D4}"/>
              </a:ext>
            </a:extLst>
          </p:cNvPr>
          <p:cNvSpPr>
            <a:spLocks noGrp="1"/>
          </p:cNvSpPr>
          <p:nvPr>
            <p:ph type="sldNum" sz="quarter" idx="12"/>
          </p:nvPr>
        </p:nvSpPr>
        <p:spPr/>
        <p:txBody>
          <a:bodyPr/>
          <a:lstStyle/>
          <a:p>
            <a:fld id="{D85371FC-5335-4784-A343-689EBF55304E}" type="slidenum">
              <a:rPr lang="en-US" smtClean="0"/>
              <a:t>9</a:t>
            </a:fld>
            <a:endParaRPr lang="en-US"/>
          </a:p>
        </p:txBody>
      </p:sp>
    </p:spTree>
    <p:extLst>
      <p:ext uri="{BB962C8B-B14F-4D97-AF65-F5344CB8AC3E}">
        <p14:creationId xmlns:p14="http://schemas.microsoft.com/office/powerpoint/2010/main" val="128464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5562</Words>
  <Application>Microsoft Office PowerPoint</Application>
  <PresentationFormat>Widescreen</PresentationFormat>
  <Paragraphs>2045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Chavez</dc:creator>
  <cp:lastModifiedBy>Timothy Chavez</cp:lastModifiedBy>
  <cp:revision>14</cp:revision>
  <dcterms:created xsi:type="dcterms:W3CDTF">2021-04-30T19:38:40Z</dcterms:created>
  <dcterms:modified xsi:type="dcterms:W3CDTF">2021-08-15T18:20:19Z</dcterms:modified>
</cp:coreProperties>
</file>