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ubik Light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Abel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Light-regular.fntdata"/><Relationship Id="rId22" Type="http://schemas.openxmlformats.org/officeDocument/2006/relationships/font" Target="fonts/RubikLight-italic.fntdata"/><Relationship Id="rId21" Type="http://schemas.openxmlformats.org/officeDocument/2006/relationships/font" Target="fonts/RubikLight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Rubik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Abel-regular.fntdata"/><Relationship Id="rId27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f2e0dba0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f2e0dba0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cf2e0dba0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cf2e0dba0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cf2e0dba0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cf2e0dba0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9a5542f15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9a5542f15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a7a5dedc40_4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a7a5dedc40_4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a7a5dedc40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a7a5dedc40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98d72262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98d72262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c67ae2cd4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c67ae2cd4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f2e0dba0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f2e0dba0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9aea31311b_6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9aea31311b_6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7a5dedc40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a7a5dedc40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cf2e0dba0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cf2e0dba0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c67ae2cd4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c67ae2cd4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9aea31311b_6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9aea31311b_6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85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116" name="Google Shape;116;p11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1"/>
          <p:cNvSpPr txBox="1"/>
          <p:nvPr>
            <p:ph hasCustomPrompt="1" type="title"/>
          </p:nvPr>
        </p:nvSpPr>
        <p:spPr>
          <a:xfrm>
            <a:off x="1021525" y="1691625"/>
            <a:ext cx="7101000" cy="14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1"/>
          <p:cNvSpPr txBox="1"/>
          <p:nvPr>
            <p:ph idx="1" type="body"/>
          </p:nvPr>
        </p:nvSpPr>
        <p:spPr>
          <a:xfrm>
            <a:off x="1021500" y="2999825"/>
            <a:ext cx="71010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flipH="1" rot="-1514360">
            <a:off x="-1463407" y="-1848832"/>
            <a:ext cx="2936660" cy="3082854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flipH="1" rot="-1430259">
            <a:off x="-1396986" y="-1399018"/>
            <a:ext cx="2580939" cy="2782664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 flipH="1" rot="-1430259">
            <a:off x="-1653489" y="-1180746"/>
            <a:ext cx="2516720" cy="3051518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54" name="Google Shape;154;p15"/>
          <p:cNvSpPr txBox="1"/>
          <p:nvPr>
            <p:ph idx="1" type="subTitle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5" name="Google Shape;155;p15"/>
          <p:cNvSpPr txBox="1"/>
          <p:nvPr>
            <p:ph idx="2" type="subTitle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6" name="Google Shape;156;p15"/>
          <p:cNvSpPr txBox="1"/>
          <p:nvPr>
            <p:ph hasCustomPrompt="1" idx="3" type="title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/>
          <p:nvPr>
            <p:ph idx="4" type="subTitle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8" name="Google Shape;158;p15"/>
          <p:cNvSpPr txBox="1"/>
          <p:nvPr>
            <p:ph idx="5" type="subTitle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9" name="Google Shape;159;p15"/>
          <p:cNvSpPr txBox="1"/>
          <p:nvPr>
            <p:ph hasCustomPrompt="1" idx="6" type="title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/>
          <p:nvPr>
            <p:ph idx="7" type="subTitle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1" name="Google Shape;161;p15"/>
          <p:cNvSpPr txBox="1"/>
          <p:nvPr>
            <p:ph idx="8" type="subTitle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2" name="Google Shape;162;p15"/>
          <p:cNvSpPr txBox="1"/>
          <p:nvPr>
            <p:ph hasCustomPrompt="1" idx="9" type="title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/>
          <p:nvPr>
            <p:ph idx="13" type="subTitle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4" name="Google Shape;164;p15"/>
          <p:cNvSpPr txBox="1"/>
          <p:nvPr>
            <p:ph idx="14" type="subTitle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5" name="Google Shape;165;p15"/>
          <p:cNvSpPr txBox="1"/>
          <p:nvPr>
            <p:ph hasCustomPrompt="1" idx="15" type="title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/>
          <p:nvPr>
            <p:ph idx="16" type="subTitle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7" name="Google Shape;167;p15"/>
          <p:cNvSpPr txBox="1"/>
          <p:nvPr>
            <p:ph idx="17" type="subTitle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8" name="Google Shape;168;p15"/>
          <p:cNvSpPr txBox="1"/>
          <p:nvPr>
            <p:ph hasCustomPrompt="1" idx="18" type="title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/>
          <p:nvPr>
            <p:ph idx="19" type="subTitle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0" name="Google Shape;170;p15"/>
          <p:cNvSpPr txBox="1"/>
          <p:nvPr>
            <p:ph idx="20" type="subTitle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1" name="Google Shape;171;p15"/>
          <p:cNvSpPr txBox="1"/>
          <p:nvPr>
            <p:ph hasCustomPrompt="1" idx="21" type="title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6"/>
          <p:cNvGrpSpPr/>
          <p:nvPr/>
        </p:nvGrpSpPr>
        <p:grpSpPr>
          <a:xfrm>
            <a:off x="-2027980" y="-2596320"/>
            <a:ext cx="14549688" cy="10668394"/>
            <a:chOff x="-2027980" y="-2596320"/>
            <a:chExt cx="14549688" cy="10668394"/>
          </a:xfrm>
        </p:grpSpPr>
        <p:grpSp>
          <p:nvGrpSpPr>
            <p:cNvPr id="174" name="Google Shape;174;p16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175" name="Google Shape;175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6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179" name="Google Shape;179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2" name="Google Shape;182;p16"/>
          <p:cNvSpPr txBox="1"/>
          <p:nvPr>
            <p:ph idx="1" type="subTitle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3" name="Google Shape;183;p16"/>
          <p:cNvSpPr txBox="1"/>
          <p:nvPr>
            <p:ph idx="2" type="subTitle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4" name="Google Shape;184;p16"/>
          <p:cNvSpPr txBox="1"/>
          <p:nvPr>
            <p:ph idx="3" type="subTitle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5" name="Google Shape;185;p16"/>
          <p:cNvSpPr txBox="1"/>
          <p:nvPr>
            <p:ph idx="4" type="subTitle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6" name="Google Shape;186;p16"/>
          <p:cNvSpPr txBox="1"/>
          <p:nvPr>
            <p:ph idx="5" type="subTitle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7" name="Google Shape;187;p16"/>
          <p:cNvSpPr txBox="1"/>
          <p:nvPr>
            <p:ph idx="6" type="subTitle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" name="Google Shape;188;p1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7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7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191" name="Google Shape;191;p17"/>
            <p:cNvSpPr/>
            <p:nvPr/>
          </p:nvSpPr>
          <p:spPr>
            <a:xfrm>
              <a:off x="-2981249" y="4185615"/>
              <a:ext cx="3844172" cy="403554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1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98" name="Google Shape;198;p17"/>
          <p:cNvSpPr txBox="1"/>
          <p:nvPr>
            <p:ph idx="1" type="subTitle"/>
          </p:nvPr>
        </p:nvSpPr>
        <p:spPr>
          <a:xfrm>
            <a:off x="2117675" y="1629800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17"/>
          <p:cNvSpPr txBox="1"/>
          <p:nvPr>
            <p:ph idx="2" type="subTitle"/>
          </p:nvPr>
        </p:nvSpPr>
        <p:spPr>
          <a:xfrm>
            <a:off x="2117675" y="1823228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0" name="Google Shape;200;p17"/>
          <p:cNvSpPr txBox="1"/>
          <p:nvPr>
            <p:ph idx="3" type="subTitle"/>
          </p:nvPr>
        </p:nvSpPr>
        <p:spPr>
          <a:xfrm>
            <a:off x="2117675" y="308797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1" name="Google Shape;201;p17"/>
          <p:cNvSpPr txBox="1"/>
          <p:nvPr>
            <p:ph idx="4" type="subTitle"/>
          </p:nvPr>
        </p:nvSpPr>
        <p:spPr>
          <a:xfrm>
            <a:off x="2117675" y="3281401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2" name="Google Shape;202;p17"/>
          <p:cNvSpPr txBox="1"/>
          <p:nvPr>
            <p:ph idx="5" type="subTitle"/>
          </p:nvPr>
        </p:nvSpPr>
        <p:spPr>
          <a:xfrm>
            <a:off x="4825925" y="1629800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3" name="Google Shape;203;p17"/>
          <p:cNvSpPr txBox="1"/>
          <p:nvPr>
            <p:ph idx="6" type="subTitle"/>
          </p:nvPr>
        </p:nvSpPr>
        <p:spPr>
          <a:xfrm>
            <a:off x="4825925" y="1823228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4" name="Google Shape;204;p17"/>
          <p:cNvSpPr txBox="1"/>
          <p:nvPr>
            <p:ph idx="7" type="subTitle"/>
          </p:nvPr>
        </p:nvSpPr>
        <p:spPr>
          <a:xfrm>
            <a:off x="4825925" y="308797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5" name="Google Shape;205;p17"/>
          <p:cNvSpPr txBox="1"/>
          <p:nvPr>
            <p:ph idx="8" type="subTitle"/>
          </p:nvPr>
        </p:nvSpPr>
        <p:spPr>
          <a:xfrm>
            <a:off x="4825925" y="3281401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right">
  <p:cSld name="CUSTOM_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type="title"/>
          </p:nvPr>
        </p:nvSpPr>
        <p:spPr>
          <a:xfrm>
            <a:off x="5439725" y="1726072"/>
            <a:ext cx="2846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208" name="Google Shape;208;p18"/>
          <p:cNvGrpSpPr/>
          <p:nvPr/>
        </p:nvGrpSpPr>
        <p:grpSpPr>
          <a:xfrm flipH="1">
            <a:off x="-1967333" y="-2924127"/>
            <a:ext cx="5436706" cy="5991674"/>
            <a:chOff x="5129250" y="-2537327"/>
            <a:chExt cx="5436706" cy="5991674"/>
          </a:xfrm>
        </p:grpSpPr>
        <p:sp>
          <p:nvSpPr>
            <p:cNvPr id="209" name="Google Shape;209;p18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18"/>
          <p:cNvGrpSpPr/>
          <p:nvPr/>
        </p:nvGrpSpPr>
        <p:grpSpPr>
          <a:xfrm flipH="1">
            <a:off x="3951018" y="2219348"/>
            <a:ext cx="5773513" cy="5606870"/>
            <a:chOff x="-2896958" y="1534023"/>
            <a:chExt cx="5773513" cy="5606870"/>
          </a:xfrm>
        </p:grpSpPr>
        <p:sp>
          <p:nvSpPr>
            <p:cNvPr id="213" name="Google Shape;213;p18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18"/>
          <p:cNvSpPr txBox="1"/>
          <p:nvPr>
            <p:ph idx="1" type="subTitle"/>
          </p:nvPr>
        </p:nvSpPr>
        <p:spPr>
          <a:xfrm>
            <a:off x="5232875" y="2323535"/>
            <a:ext cx="32598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left">
  <p:cSld name="CUSTOM_2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/>
          <p:nvPr>
            <p:ph type="title"/>
          </p:nvPr>
        </p:nvSpPr>
        <p:spPr>
          <a:xfrm>
            <a:off x="872575" y="1726072"/>
            <a:ext cx="2846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219" name="Google Shape;219;p19"/>
          <p:cNvGrpSpPr/>
          <p:nvPr/>
        </p:nvGrpSpPr>
        <p:grpSpPr>
          <a:xfrm>
            <a:off x="4912189" y="-2543127"/>
            <a:ext cx="5436706" cy="5991674"/>
            <a:chOff x="5129250" y="-2537327"/>
            <a:chExt cx="5436706" cy="5991674"/>
          </a:xfrm>
        </p:grpSpPr>
        <p:sp>
          <p:nvSpPr>
            <p:cNvPr id="220" name="Google Shape;220;p19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19"/>
          <p:cNvGrpSpPr/>
          <p:nvPr/>
        </p:nvGrpSpPr>
        <p:grpSpPr>
          <a:xfrm>
            <a:off x="-1412384" y="2219348"/>
            <a:ext cx="5773513" cy="5606870"/>
            <a:chOff x="-2896958" y="1534023"/>
            <a:chExt cx="5773513" cy="5606870"/>
          </a:xfrm>
        </p:grpSpPr>
        <p:sp>
          <p:nvSpPr>
            <p:cNvPr id="224" name="Google Shape;224;p19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19"/>
          <p:cNvSpPr txBox="1"/>
          <p:nvPr>
            <p:ph idx="1" type="subTitle"/>
          </p:nvPr>
        </p:nvSpPr>
        <p:spPr>
          <a:xfrm>
            <a:off x="665726" y="2323535"/>
            <a:ext cx="32598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30" name="Google Shape;230;p20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231" name="Google Shape;231;p20"/>
            <p:cNvSpPr/>
            <p:nvPr/>
          </p:nvSpPr>
          <p:spPr>
            <a:xfrm>
              <a:off x="-2981249" y="4185615"/>
              <a:ext cx="3844172" cy="403554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23" name="Google Shape;23;p3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3"/>
          <p:cNvSpPr txBox="1"/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3"/>
          <p:cNvSpPr txBox="1"/>
          <p:nvPr>
            <p:ph hasCustomPrompt="1" idx="2" type="title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3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21"/>
          <p:cNvSpPr txBox="1"/>
          <p:nvPr>
            <p:ph idx="1" type="subTitle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46" name="Google Shape;246;p21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ical app">
  <p:cSld name="CUSTOM_4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22"/>
          <p:cNvGrpSpPr/>
          <p:nvPr/>
        </p:nvGrpSpPr>
        <p:grpSpPr>
          <a:xfrm>
            <a:off x="-3075157" y="-3061151"/>
            <a:ext cx="15800562" cy="10202043"/>
            <a:chOff x="-3075157" y="-3061151"/>
            <a:chExt cx="15800562" cy="10202043"/>
          </a:xfrm>
        </p:grpSpPr>
        <p:sp>
          <p:nvSpPr>
            <p:cNvPr id="249" name="Google Shape;249;p22"/>
            <p:cNvSpPr/>
            <p:nvPr/>
          </p:nvSpPr>
          <p:spPr>
            <a:xfrm rot="6014436">
              <a:off x="-2080991" y="-2828732"/>
              <a:ext cx="3844166" cy="4035538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 flipH="1" rot="-1514338">
              <a:off x="8693921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 flipH="1" rot="-1514338">
              <a:off x="7655649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 flipH="1" rot="-1514338">
              <a:off x="7628768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 rot="5930292">
              <a:off x="-2189566" y="-2389777"/>
              <a:ext cx="3378681" cy="3642756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 rot="5930292">
              <a:off x="-2495725" y="-2081314"/>
              <a:ext cx="3294613" cy="399471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22"/>
          <p:cNvSpPr txBox="1"/>
          <p:nvPr>
            <p:ph idx="1" type="subTitle"/>
          </p:nvPr>
        </p:nvSpPr>
        <p:spPr>
          <a:xfrm>
            <a:off x="1116488" y="2036100"/>
            <a:ext cx="2727900" cy="16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2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cription">
  <p:cSld name="CUSTOM_5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3"/>
          <p:cNvGrpSpPr/>
          <p:nvPr/>
        </p:nvGrpSpPr>
        <p:grpSpPr>
          <a:xfrm>
            <a:off x="-3100002" y="-1641977"/>
            <a:ext cx="15032909" cy="8840158"/>
            <a:chOff x="-3100002" y="-1641977"/>
            <a:chExt cx="15032909" cy="8840158"/>
          </a:xfrm>
        </p:grpSpPr>
        <p:sp>
          <p:nvSpPr>
            <p:cNvPr id="259" name="Google Shape;259;p23"/>
            <p:cNvSpPr/>
            <p:nvPr/>
          </p:nvSpPr>
          <p:spPr>
            <a:xfrm rot="1514338">
              <a:off x="7173076" y="-101503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 rot="-8385681">
              <a:off x="-1067073" y="2244669"/>
              <a:ext cx="3410414" cy="367697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 rot="-8385681">
              <a:off x="-2188305" y="2234378"/>
              <a:ext cx="3325556" cy="4032230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 rot="-8385681">
              <a:off x="-2251408" y="2398451"/>
              <a:ext cx="3844216" cy="4035590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 rot="1430265">
              <a:off x="7551712" y="-42615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 rot="1430265">
              <a:off x="7971561" y="-14041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23"/>
          <p:cNvSpPr txBox="1"/>
          <p:nvPr>
            <p:ph idx="1" type="subTitle"/>
          </p:nvPr>
        </p:nvSpPr>
        <p:spPr>
          <a:xfrm>
            <a:off x="3335425" y="1786125"/>
            <a:ext cx="2473200" cy="15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6" name="Google Shape;266;p23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/>
          <p:nvPr>
            <p:ph idx="1" type="subTitle"/>
          </p:nvPr>
        </p:nvSpPr>
        <p:spPr>
          <a:xfrm>
            <a:off x="33974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9" name="Google Shape;269;p24"/>
          <p:cNvSpPr txBox="1"/>
          <p:nvPr>
            <p:ph idx="2" type="subTitle"/>
          </p:nvPr>
        </p:nvSpPr>
        <p:spPr>
          <a:xfrm>
            <a:off x="33974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0" name="Google Shape;270;p24"/>
          <p:cNvSpPr txBox="1"/>
          <p:nvPr>
            <p:ph idx="3" type="subTitle"/>
          </p:nvPr>
        </p:nvSpPr>
        <p:spPr>
          <a:xfrm>
            <a:off x="8198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1" name="Google Shape;271;p24"/>
          <p:cNvSpPr txBox="1"/>
          <p:nvPr>
            <p:ph idx="4" type="subTitle"/>
          </p:nvPr>
        </p:nvSpPr>
        <p:spPr>
          <a:xfrm>
            <a:off x="8198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2" name="Google Shape;272;p24"/>
          <p:cNvSpPr txBox="1"/>
          <p:nvPr>
            <p:ph idx="5" type="subTitle"/>
          </p:nvPr>
        </p:nvSpPr>
        <p:spPr>
          <a:xfrm>
            <a:off x="59750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3" name="Google Shape;273;p24"/>
          <p:cNvSpPr txBox="1"/>
          <p:nvPr>
            <p:ph idx="6" type="subTitle"/>
          </p:nvPr>
        </p:nvSpPr>
        <p:spPr>
          <a:xfrm>
            <a:off x="59750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4" name="Google Shape;274;p24"/>
          <p:cNvSpPr txBox="1"/>
          <p:nvPr>
            <p:ph idx="7" type="subTitle"/>
          </p:nvPr>
        </p:nvSpPr>
        <p:spPr>
          <a:xfrm>
            <a:off x="33974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5" name="Google Shape;275;p24"/>
          <p:cNvSpPr txBox="1"/>
          <p:nvPr>
            <p:ph idx="8" type="subTitle"/>
          </p:nvPr>
        </p:nvSpPr>
        <p:spPr>
          <a:xfrm>
            <a:off x="33974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6" name="Google Shape;276;p24"/>
          <p:cNvSpPr txBox="1"/>
          <p:nvPr>
            <p:ph idx="9" type="subTitle"/>
          </p:nvPr>
        </p:nvSpPr>
        <p:spPr>
          <a:xfrm>
            <a:off x="8198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7" name="Google Shape;277;p24"/>
          <p:cNvSpPr txBox="1"/>
          <p:nvPr>
            <p:ph idx="13" type="subTitle"/>
          </p:nvPr>
        </p:nvSpPr>
        <p:spPr>
          <a:xfrm>
            <a:off x="8198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8" name="Google Shape;278;p24"/>
          <p:cNvSpPr txBox="1"/>
          <p:nvPr>
            <p:ph idx="14" type="subTitle"/>
          </p:nvPr>
        </p:nvSpPr>
        <p:spPr>
          <a:xfrm>
            <a:off x="59750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9" name="Google Shape;279;p24"/>
          <p:cNvSpPr txBox="1"/>
          <p:nvPr>
            <p:ph idx="15" type="subTitle"/>
          </p:nvPr>
        </p:nvSpPr>
        <p:spPr>
          <a:xfrm>
            <a:off x="59750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0" name="Google Shape;280;p2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81" name="Google Shape;281;p24"/>
          <p:cNvGrpSpPr/>
          <p:nvPr/>
        </p:nvGrpSpPr>
        <p:grpSpPr>
          <a:xfrm>
            <a:off x="-1944548" y="-2078751"/>
            <a:ext cx="12510594" cy="8501586"/>
            <a:chOff x="-1944548" y="-2078751"/>
            <a:chExt cx="12510594" cy="8501586"/>
          </a:xfrm>
        </p:grpSpPr>
        <p:sp>
          <p:nvSpPr>
            <p:cNvPr id="282" name="Google Shape;282;p24"/>
            <p:cNvSpPr/>
            <p:nvPr/>
          </p:nvSpPr>
          <p:spPr>
            <a:xfrm flipH="1" rot="-1514522">
              <a:off x="-1358416" y="-1677542"/>
              <a:ext cx="2459868" cy="2582326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 flipH="1" rot="-1514455">
              <a:off x="8677413" y="4441916"/>
              <a:ext cx="1597641" cy="1722512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 flipH="1" rot="-1514455">
              <a:off x="8191049" y="4141902"/>
              <a:ext cx="1557889" cy="1888937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 flipH="1" rot="-1514455">
              <a:off x="8178446" y="4089912"/>
              <a:ext cx="1800860" cy="1890511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 flipH="1" rot="-1430168">
              <a:off x="-1303062" y="-1300746"/>
              <a:ext cx="2162115" cy="233110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 flipH="1" rot="-1430168">
              <a:off x="-1517927" y="-1117903"/>
              <a:ext cx="2108318" cy="255633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">
  <p:cSld name="CUSTOM_8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5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290" name="Google Shape;290;p25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718309" y="578058"/>
              <a:ext cx="7701300" cy="4009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 rot="5400000">
              <a:off x="2555945" y="-1308801"/>
              <a:ext cx="4032129" cy="7761081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25"/>
          <p:cNvSpPr txBox="1"/>
          <p:nvPr>
            <p:ph hasCustomPrompt="1" type="title"/>
          </p:nvPr>
        </p:nvSpPr>
        <p:spPr>
          <a:xfrm>
            <a:off x="2822850" y="6919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99" name="Google Shape;299;p25"/>
          <p:cNvSpPr txBox="1"/>
          <p:nvPr>
            <p:ph idx="1" type="subTitle"/>
          </p:nvPr>
        </p:nvSpPr>
        <p:spPr>
          <a:xfrm>
            <a:off x="2822975" y="14875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0" name="Google Shape;300;p25"/>
          <p:cNvSpPr txBox="1"/>
          <p:nvPr>
            <p:ph hasCustomPrompt="1" idx="2" type="title"/>
          </p:nvPr>
        </p:nvSpPr>
        <p:spPr>
          <a:xfrm>
            <a:off x="2822850" y="19627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1" name="Google Shape;301;p25"/>
          <p:cNvSpPr txBox="1"/>
          <p:nvPr>
            <p:ph idx="3" type="subTitle"/>
          </p:nvPr>
        </p:nvSpPr>
        <p:spPr>
          <a:xfrm>
            <a:off x="2822975" y="27583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2" name="Google Shape;302;p25"/>
          <p:cNvSpPr txBox="1"/>
          <p:nvPr>
            <p:ph hasCustomPrompt="1" idx="4" type="title"/>
          </p:nvPr>
        </p:nvSpPr>
        <p:spPr>
          <a:xfrm>
            <a:off x="2822850" y="32335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3" name="Google Shape;303;p25"/>
          <p:cNvSpPr txBox="1"/>
          <p:nvPr>
            <p:ph idx="5" type="subTitle"/>
          </p:nvPr>
        </p:nvSpPr>
        <p:spPr>
          <a:xfrm>
            <a:off x="2822975" y="40291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306" name="Google Shape;306;p26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07" name="Google Shape;307;p26"/>
              <p:cNvSpPr/>
              <p:nvPr/>
            </p:nvSpPr>
            <p:spPr>
              <a:xfrm flipH="1" rot="9285662">
                <a:off x="5806126" y="2835956"/>
                <a:ext cx="3844152" cy="4035524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 flipH="1" rot="9285662">
                <a:off x="-2275832" y="-2073377"/>
                <a:ext cx="3410358" cy="3676910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 flipH="1" rot="9285662">
                <a:off x="-1152704" y="-1788187"/>
                <a:ext cx="3325502" cy="4032164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 flipH="1" rot="9285662">
                <a:off x="-1644474" y="-1680548"/>
                <a:ext cx="3844152" cy="4035524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 flipH="1" rot="9369735">
                <a:off x="6184762" y="2639811"/>
                <a:ext cx="3378707" cy="364278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 flipH="1" rot="9369735">
                <a:off x="6604611" y="2002120"/>
                <a:ext cx="3294638" cy="3994742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3" name="Google Shape;313;p26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314" name="Google Shape;314;p26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rect b="b" l="l" r="r" t="t"/>
                <a:pathLst>
                  <a:path extrusionOk="0" h="71534" w="47852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6" name="Google Shape;316;p26"/>
          <p:cNvSpPr txBox="1"/>
          <p:nvPr>
            <p:ph idx="1" type="subTitle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7" name="Google Shape;317;p26"/>
          <p:cNvSpPr txBox="1"/>
          <p:nvPr>
            <p:ph idx="2" type="subTitle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8" name="Google Shape;318;p26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6"/>
          <p:cNvSpPr txBox="1"/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605605" y="-2596320"/>
            <a:ext cx="13108099" cy="11195357"/>
            <a:chOff x="-2605605" y="-2596320"/>
            <a:chExt cx="13108099" cy="11195357"/>
          </a:xfrm>
        </p:grpSpPr>
        <p:sp>
          <p:nvSpPr>
            <p:cNvPr id="34" name="Google Shape;34;p4"/>
            <p:cNvSpPr/>
            <p:nvPr/>
          </p:nvSpPr>
          <p:spPr>
            <a:xfrm rot="812392">
              <a:off x="912002" y="2074247"/>
              <a:ext cx="2434973" cy="2625289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" name="Google Shape;35;p4"/>
            <p:cNvGrpSpPr/>
            <p:nvPr/>
          </p:nvGrpSpPr>
          <p:grpSpPr>
            <a:xfrm rot="375330">
              <a:off x="5113665" y="3499604"/>
              <a:ext cx="5140785" cy="4833748"/>
              <a:chOff x="8101026" y="3219568"/>
              <a:chExt cx="3887248" cy="3655080"/>
            </a:xfrm>
          </p:grpSpPr>
          <p:sp>
            <p:nvSpPr>
              <p:cNvPr id="36" name="Google Shape;36;p4"/>
              <p:cNvSpPr/>
              <p:nvPr/>
            </p:nvSpPr>
            <p:spPr>
              <a:xfrm rot="594768">
                <a:off x="8328626" y="3845818"/>
                <a:ext cx="2348800" cy="2847915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-988308">
                <a:off x="8924872" y="3545996"/>
                <a:ext cx="2715038" cy="2850200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 rot="2219984">
              <a:off x="-1772316" y="-1860620"/>
              <a:ext cx="3796561" cy="4039571"/>
              <a:chOff x="7558301" y="3163860"/>
              <a:chExt cx="3072638" cy="3269311"/>
            </a:xfrm>
          </p:grpSpPr>
          <p:sp>
            <p:nvSpPr>
              <p:cNvPr id="39" name="Google Shape;39;p4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4624775" y="2123100"/>
            <a:ext cx="3294600" cy="13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5"/>
          <p:cNvGrpSpPr/>
          <p:nvPr/>
        </p:nvGrpSpPr>
        <p:grpSpPr>
          <a:xfrm flipH="1" rot="10800000"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46" name="Google Shape;46;p5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1572325" y="2586704"/>
            <a:ext cx="25992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5"/>
          <p:cNvSpPr txBox="1"/>
          <p:nvPr>
            <p:ph idx="2" type="body"/>
          </p:nvPr>
        </p:nvSpPr>
        <p:spPr>
          <a:xfrm>
            <a:off x="4972523" y="2586704"/>
            <a:ext cx="25992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" name="Google Shape;54;p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3" type="subTitle"/>
          </p:nvPr>
        </p:nvSpPr>
        <p:spPr>
          <a:xfrm>
            <a:off x="1551500" y="2382475"/>
            <a:ext cx="25992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4" type="subTitle"/>
          </p:nvPr>
        </p:nvSpPr>
        <p:spPr>
          <a:xfrm>
            <a:off x="4972525" y="2382475"/>
            <a:ext cx="25992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440509" y="-1153724"/>
            <a:ext cx="13405964" cy="9754155"/>
            <a:chOff x="-1440509" y="-1153724"/>
            <a:chExt cx="13405964" cy="9754155"/>
          </a:xfrm>
        </p:grpSpPr>
        <p:sp>
          <p:nvSpPr>
            <p:cNvPr id="59" name="Google Shape;59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9" name="Google Shape;79;p7"/>
          <p:cNvSpPr txBox="1"/>
          <p:nvPr>
            <p:ph idx="1" type="body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8"/>
          <p:cNvSpPr txBox="1"/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p8"/>
          <p:cNvSpPr txBox="1"/>
          <p:nvPr>
            <p:ph idx="1" type="subTitle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-2625958" y="-2071525"/>
            <a:ext cx="13782479" cy="8905482"/>
            <a:chOff x="-2625958" y="-2071525"/>
            <a:chExt cx="13782479" cy="8905482"/>
          </a:xfrm>
        </p:grpSpPr>
        <p:sp>
          <p:nvSpPr>
            <p:cNvPr id="95" name="Google Shape;95;p9"/>
            <p:cNvSpPr/>
            <p:nvPr/>
          </p:nvSpPr>
          <p:spPr>
            <a:xfrm rot="1514233">
              <a:off x="7878011" y="-1639693"/>
              <a:ext cx="2647934" cy="277975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1514503">
              <a:off x="-2219652" y="4068093"/>
              <a:ext cx="2230706" cy="2405056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 rot="1514503">
              <a:off x="-1485024" y="3649180"/>
              <a:ext cx="2175201" cy="2637427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rot="1514503">
              <a:off x="-1806691" y="3576585"/>
              <a:ext cx="2514449" cy="263962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 rot="1430232">
              <a:off x="8138809" y="-1234074"/>
              <a:ext cx="2327211" cy="250910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 rot="1430232">
              <a:off x="8428003" y="-1037258"/>
              <a:ext cx="2269306" cy="275152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1006900" y="1726125"/>
            <a:ext cx="3515100" cy="22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/>
          <p:nvPr>
            <p:ph type="title"/>
          </p:nvPr>
        </p:nvSpPr>
        <p:spPr>
          <a:xfrm>
            <a:off x="865625" y="388005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grpSp>
        <p:nvGrpSpPr>
          <p:cNvPr id="105" name="Google Shape;105;p10"/>
          <p:cNvGrpSpPr/>
          <p:nvPr/>
        </p:nvGrpSpPr>
        <p:grpSpPr>
          <a:xfrm>
            <a:off x="-2875650" y="-4743981"/>
            <a:ext cx="15551676" cy="13379484"/>
            <a:chOff x="-2875650" y="-4743981"/>
            <a:chExt cx="15551676" cy="13379484"/>
          </a:xfrm>
        </p:grpSpPr>
        <p:grpSp>
          <p:nvGrpSpPr>
            <p:cNvPr id="106" name="Google Shape;106;p10"/>
            <p:cNvGrpSpPr/>
            <p:nvPr/>
          </p:nvGrpSpPr>
          <p:grpSpPr>
            <a:xfrm>
              <a:off x="5914475" y="1761269"/>
              <a:ext cx="6761551" cy="6874234"/>
              <a:chOff x="5663050" y="1538594"/>
              <a:chExt cx="6761551" cy="6874234"/>
            </a:xfrm>
          </p:grpSpPr>
          <p:sp>
            <p:nvSpPr>
              <p:cNvPr id="107" name="Google Shape;107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 flipH="1" rot="899953">
                <a:off x="6876393" y="2622569"/>
                <a:ext cx="3966060" cy="427604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" name="Google Shape;110;p10"/>
            <p:cNvGrpSpPr/>
            <p:nvPr/>
          </p:nvGrpSpPr>
          <p:grpSpPr>
            <a:xfrm>
              <a:off x="-2875650" y="-4743981"/>
              <a:ext cx="6761551" cy="6874234"/>
              <a:chOff x="5663050" y="1538594"/>
              <a:chExt cx="6761551" cy="6874234"/>
            </a:xfrm>
          </p:grpSpPr>
          <p:sp>
            <p:nvSpPr>
              <p:cNvPr id="111" name="Google Shape;111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 flipH="1" rot="899953">
                <a:off x="6876393" y="2622569"/>
                <a:ext cx="3966060" cy="427604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ata-flair.training/blogs/python-project-music-genre-classification" TargetMode="External"/><Relationship Id="rId4" Type="http://schemas.openxmlformats.org/officeDocument/2006/relationships/hyperlink" Target="https://data-flair.training/blogs/python-project-music-genre-classification" TargetMode="External"/><Relationship Id="rId5" Type="http://schemas.openxmlformats.org/officeDocument/2006/relationships/hyperlink" Target="https://www.kaggle.com/muhammadghazimuharam/music-mood-classification" TargetMode="External"/><Relationship Id="rId6" Type="http://schemas.openxmlformats.org/officeDocument/2006/relationships/hyperlink" Target="https://www.kaggle.com/andradaolteanu/gtzan-dataset-music-genre-classific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"/>
          <p:cNvSpPr txBox="1"/>
          <p:nvPr>
            <p:ph type="ctrTitle"/>
          </p:nvPr>
        </p:nvSpPr>
        <p:spPr>
          <a:xfrm>
            <a:off x="2577150" y="1523925"/>
            <a:ext cx="3989700" cy="18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Music Genre Classification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And Tagging</a:t>
            </a:r>
            <a:endParaRPr sz="3600"/>
          </a:p>
        </p:txBody>
      </p:sp>
      <p:sp>
        <p:nvSpPr>
          <p:cNvPr id="325" name="Google Shape;325;p27"/>
          <p:cNvSpPr txBox="1"/>
          <p:nvPr>
            <p:ph idx="1" type="subTitle"/>
          </p:nvPr>
        </p:nvSpPr>
        <p:spPr>
          <a:xfrm>
            <a:off x="3126525" y="3910750"/>
            <a:ext cx="5037600" cy="11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Darshan Navadiya (AU1841061)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Sanket B Shah (AU1841111)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Harin Khakhi (AU1841116)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Nilay Gandhi (AU1841118) </a:t>
            </a:r>
            <a:endParaRPr/>
          </a:p>
        </p:txBody>
      </p:sp>
      <p:sp>
        <p:nvSpPr>
          <p:cNvPr id="326" name="Google Shape;326;p27"/>
          <p:cNvSpPr txBox="1"/>
          <p:nvPr/>
        </p:nvSpPr>
        <p:spPr>
          <a:xfrm>
            <a:off x="3346725" y="3510538"/>
            <a:ext cx="31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Team Name: Audiophitters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 of Genre Classification</a:t>
            </a:r>
            <a:endParaRPr/>
          </a:p>
        </p:txBody>
      </p:sp>
      <p:pic>
        <p:nvPicPr>
          <p:cNvPr id="384" name="Google Shape;38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3300"/>
            <a:ext cx="4286250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1050" y="1123300"/>
            <a:ext cx="4010025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6"/>
          <p:cNvSpPr txBox="1"/>
          <p:nvPr/>
        </p:nvSpPr>
        <p:spPr>
          <a:xfrm>
            <a:off x="75" y="4057000"/>
            <a:ext cx="459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Montserrat"/>
                <a:ea typeface="Montserrat"/>
                <a:cs typeface="Montserrat"/>
                <a:sym typeface="Montserrat"/>
              </a:rPr>
              <a:t>Checking for various values of N</a:t>
            </a:r>
            <a:endParaRPr>
              <a:solidFill>
                <a:srgbClr val="FFF2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Montserrat"/>
                <a:ea typeface="Montserrat"/>
                <a:cs typeface="Montserrat"/>
                <a:sym typeface="Montserrat"/>
              </a:rPr>
              <a:t>(K Nearest </a:t>
            </a:r>
            <a:r>
              <a:rPr lang="en">
                <a:solidFill>
                  <a:srgbClr val="FFF2CC"/>
                </a:solidFill>
                <a:latin typeface="Montserrat"/>
                <a:ea typeface="Montserrat"/>
                <a:cs typeface="Montserrat"/>
                <a:sym typeface="Montserrat"/>
              </a:rPr>
              <a:t>Neighbors</a:t>
            </a:r>
            <a:r>
              <a:rPr lang="en">
                <a:solidFill>
                  <a:srgbClr val="FFF2CC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solidFill>
                <a:srgbClr val="FFF2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7" name="Google Shape;387;p36"/>
          <p:cNvSpPr txBox="1"/>
          <p:nvPr/>
        </p:nvSpPr>
        <p:spPr>
          <a:xfrm>
            <a:off x="4300613" y="4057000"/>
            <a:ext cx="459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Montserrat"/>
                <a:ea typeface="Montserrat"/>
                <a:cs typeface="Montserrat"/>
                <a:sym typeface="Montserrat"/>
              </a:rPr>
              <a:t>Checking for various values of N</a:t>
            </a:r>
            <a:endParaRPr>
              <a:solidFill>
                <a:srgbClr val="FFF2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Montserrat"/>
                <a:ea typeface="Montserrat"/>
                <a:cs typeface="Montserrat"/>
                <a:sym typeface="Montserrat"/>
              </a:rPr>
              <a:t>(Support Vector Machine)</a:t>
            </a:r>
            <a:endParaRPr>
              <a:solidFill>
                <a:srgbClr val="FFF2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 of Mood Tagging</a:t>
            </a:r>
            <a:endParaRPr/>
          </a:p>
        </p:txBody>
      </p:sp>
      <p:pic>
        <p:nvPicPr>
          <p:cNvPr id="393" name="Google Shape;39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3300"/>
            <a:ext cx="4286250" cy="28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1050" y="1123300"/>
            <a:ext cx="4171950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7"/>
          <p:cNvSpPr txBox="1"/>
          <p:nvPr/>
        </p:nvSpPr>
        <p:spPr>
          <a:xfrm>
            <a:off x="208950" y="4197700"/>
            <a:ext cx="422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Montserrat"/>
                <a:ea typeface="Montserrat"/>
                <a:cs typeface="Montserrat"/>
                <a:sym typeface="Montserrat"/>
              </a:rPr>
              <a:t>Reduction of cost w.r.t iterations for Energetics feature</a:t>
            </a:r>
            <a:endParaRPr>
              <a:solidFill>
                <a:srgbClr val="FFF2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37"/>
          <p:cNvSpPr txBox="1"/>
          <p:nvPr/>
        </p:nvSpPr>
        <p:spPr>
          <a:xfrm>
            <a:off x="4707825" y="4237975"/>
            <a:ext cx="422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Montserrat"/>
                <a:ea typeface="Montserrat"/>
                <a:cs typeface="Montserrat"/>
                <a:sym typeface="Montserrat"/>
              </a:rPr>
              <a:t>Reduction of cost w.r.t iterations for Happiness feature</a:t>
            </a:r>
            <a:endParaRPr>
              <a:solidFill>
                <a:srgbClr val="FFF2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8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 of Mood Tagging</a:t>
            </a:r>
            <a:endParaRPr/>
          </a:p>
        </p:txBody>
      </p:sp>
      <p:pic>
        <p:nvPicPr>
          <p:cNvPr id="402" name="Google Shape;40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25" y="1123300"/>
            <a:ext cx="362902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6525" y="1123300"/>
            <a:ext cx="3629025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8"/>
          <p:cNvSpPr txBox="1"/>
          <p:nvPr/>
        </p:nvSpPr>
        <p:spPr>
          <a:xfrm>
            <a:off x="262075" y="3637900"/>
            <a:ext cx="422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Montserrat"/>
                <a:ea typeface="Montserrat"/>
                <a:cs typeface="Montserrat"/>
                <a:sym typeface="Montserrat"/>
              </a:rPr>
              <a:t>Comparison in predicted and original values of Happiness on Test Dataset</a:t>
            </a:r>
            <a:endParaRPr>
              <a:solidFill>
                <a:srgbClr val="FFF2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38"/>
          <p:cNvSpPr txBox="1"/>
          <p:nvPr/>
        </p:nvSpPr>
        <p:spPr>
          <a:xfrm>
            <a:off x="4856575" y="3747775"/>
            <a:ext cx="422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Montserrat"/>
                <a:ea typeface="Montserrat"/>
                <a:cs typeface="Montserrat"/>
                <a:sym typeface="Montserrat"/>
              </a:rPr>
              <a:t>Comparison in predicted and original values of Energeticness on Test Dataset</a:t>
            </a:r>
            <a:endParaRPr>
              <a:solidFill>
                <a:srgbClr val="FFF2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9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11" name="Google Shape;411;p39"/>
          <p:cNvSpPr txBox="1"/>
          <p:nvPr/>
        </p:nvSpPr>
        <p:spPr>
          <a:xfrm>
            <a:off x="1137100" y="1168975"/>
            <a:ext cx="70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2" name="Google Shape;4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025" y="2408675"/>
            <a:ext cx="4467225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9"/>
          <p:cNvSpPr txBox="1"/>
          <p:nvPr/>
        </p:nvSpPr>
        <p:spPr>
          <a:xfrm>
            <a:off x="715625" y="1212350"/>
            <a:ext cx="8221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FFF2CC"/>
                </a:solidFill>
                <a:latin typeface="Montserrat"/>
                <a:ea typeface="Montserrat"/>
                <a:cs typeface="Montserrat"/>
                <a:sym typeface="Montserrat"/>
              </a:rPr>
              <a:t>Comparison of Precision, Recall and F1 Scores for the three algorithms of genre classification.</a:t>
            </a:r>
            <a:endParaRPr>
              <a:solidFill>
                <a:srgbClr val="FFF2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2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FFF2CC"/>
                </a:solidFill>
                <a:latin typeface="Montserrat"/>
                <a:ea typeface="Montserrat"/>
                <a:cs typeface="Montserrat"/>
                <a:sym typeface="Montserrat"/>
              </a:rPr>
              <a:t>As it can be seen, SVM performs the best.</a:t>
            </a:r>
            <a:endParaRPr>
              <a:solidFill>
                <a:srgbClr val="FFF2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39"/>
          <p:cNvSpPr txBox="1"/>
          <p:nvPr/>
        </p:nvSpPr>
        <p:spPr>
          <a:xfrm>
            <a:off x="715625" y="3995750"/>
            <a:ext cx="612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FFF2CC"/>
                </a:solidFill>
                <a:latin typeface="Montserrat"/>
                <a:ea typeface="Montserrat"/>
                <a:cs typeface="Montserrat"/>
                <a:sym typeface="Montserrat"/>
              </a:rPr>
              <a:t>For Mood Tagging, Linear Regression was chosen because Polynomial regression overfitted the data.</a:t>
            </a:r>
            <a:endParaRPr>
              <a:solidFill>
                <a:srgbClr val="FFF2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0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Contribution</a:t>
            </a:r>
            <a:endParaRPr/>
          </a:p>
        </p:txBody>
      </p:sp>
      <p:sp>
        <p:nvSpPr>
          <p:cNvPr id="420" name="Google Shape;420;p40"/>
          <p:cNvSpPr txBox="1"/>
          <p:nvPr/>
        </p:nvSpPr>
        <p:spPr>
          <a:xfrm>
            <a:off x="1141050" y="1228825"/>
            <a:ext cx="663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40"/>
          <p:cNvSpPr txBox="1"/>
          <p:nvPr>
            <p:ph idx="1" type="subTitle"/>
          </p:nvPr>
        </p:nvSpPr>
        <p:spPr>
          <a:xfrm>
            <a:off x="941500" y="121736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Darshan</a:t>
            </a:r>
            <a:endParaRPr/>
          </a:p>
        </p:txBody>
      </p:sp>
      <p:sp>
        <p:nvSpPr>
          <p:cNvPr id="422" name="Google Shape;422;p40"/>
          <p:cNvSpPr txBox="1"/>
          <p:nvPr>
            <p:ph idx="2" type="subTitle"/>
          </p:nvPr>
        </p:nvSpPr>
        <p:spPr>
          <a:xfrm>
            <a:off x="1029275" y="1625356"/>
            <a:ext cx="2885400" cy="13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Exploring GTZAN’s Dataset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Data Visualization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Comparison of Linear and Poly Regression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</a:t>
            </a:r>
            <a:endParaRPr sz="1300"/>
          </a:p>
        </p:txBody>
      </p:sp>
      <p:sp>
        <p:nvSpPr>
          <p:cNvPr id="423" name="Google Shape;423;p40"/>
          <p:cNvSpPr txBox="1"/>
          <p:nvPr>
            <p:ph idx="3" type="subTitle"/>
          </p:nvPr>
        </p:nvSpPr>
        <p:spPr>
          <a:xfrm>
            <a:off x="1029275" y="308797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Harin</a:t>
            </a:r>
            <a:endParaRPr/>
          </a:p>
        </p:txBody>
      </p:sp>
      <p:sp>
        <p:nvSpPr>
          <p:cNvPr id="424" name="Google Shape;424;p40"/>
          <p:cNvSpPr txBox="1"/>
          <p:nvPr>
            <p:ph idx="4" type="subTitle"/>
          </p:nvPr>
        </p:nvSpPr>
        <p:spPr>
          <a:xfrm>
            <a:off x="1029275" y="3447375"/>
            <a:ext cx="3219300" cy="12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Exploring Features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Performance Comparison among Models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Handcoding Linear Regression</a:t>
            </a:r>
            <a:endParaRPr/>
          </a:p>
        </p:txBody>
      </p:sp>
      <p:sp>
        <p:nvSpPr>
          <p:cNvPr id="425" name="Google Shape;425;p40"/>
          <p:cNvSpPr txBox="1"/>
          <p:nvPr>
            <p:ph idx="5" type="subTitle"/>
          </p:nvPr>
        </p:nvSpPr>
        <p:spPr>
          <a:xfrm>
            <a:off x="4772700" y="1217375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Sanket</a:t>
            </a:r>
            <a:endParaRPr/>
          </a:p>
        </p:txBody>
      </p:sp>
      <p:sp>
        <p:nvSpPr>
          <p:cNvPr id="426" name="Google Shape;426;p40"/>
          <p:cNvSpPr txBox="1"/>
          <p:nvPr>
            <p:ph idx="6" type="subTitle"/>
          </p:nvPr>
        </p:nvSpPr>
        <p:spPr>
          <a:xfrm>
            <a:off x="4772700" y="1625356"/>
            <a:ext cx="2885400" cy="13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Exploring Spotify’s Dataset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Applying Support Vector Classifier Model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Attempting to Hand-code Multi-class SVM model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27" name="Google Shape;427;p40"/>
          <p:cNvSpPr txBox="1"/>
          <p:nvPr>
            <p:ph idx="7" type="subTitle"/>
          </p:nvPr>
        </p:nvSpPr>
        <p:spPr>
          <a:xfrm>
            <a:off x="4772700" y="308797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Nilay</a:t>
            </a:r>
            <a:endParaRPr/>
          </a:p>
        </p:txBody>
      </p:sp>
      <p:sp>
        <p:nvSpPr>
          <p:cNvPr id="428" name="Google Shape;428;p40"/>
          <p:cNvSpPr txBox="1"/>
          <p:nvPr>
            <p:ph idx="8" type="subTitle"/>
          </p:nvPr>
        </p:nvSpPr>
        <p:spPr>
          <a:xfrm>
            <a:off x="4772700" y="3447374"/>
            <a:ext cx="2885400" cy="12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Data Processing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Applying KNN Classifier Model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Obtaining results for </a:t>
            </a:r>
            <a:r>
              <a:rPr lang="en"/>
              <a:t>handcoded</a:t>
            </a:r>
            <a:r>
              <a:rPr lang="en"/>
              <a:t> models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1"/>
          <p:cNvSpPr txBox="1"/>
          <p:nvPr>
            <p:ph idx="4294967295" type="subTitle"/>
          </p:nvPr>
        </p:nvSpPr>
        <p:spPr>
          <a:xfrm>
            <a:off x="727075" y="949850"/>
            <a:ext cx="7689900" cy="13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T.  Nkambule  and  R.  Ajoodha,  “Classification  of  music  by  genre  using probabilistic models and deep learning models.”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“Pythonproject-musicgenreclassification,”Mar2021.[Online].Available: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https://data</a:t>
            </a:r>
            <a:r>
              <a:rPr lang="en" u="sng">
                <a:solidFill>
                  <a:schemeClr val="hlink"/>
                </a:solidFill>
                <a:hlinkClick r:id="rId4"/>
              </a:rPr>
              <a:t>-flair.training/blogs/python-project-music-genre-classification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Muhammadghazimuharam, “Music mood classification”, Dec 2020. [Online]. Available: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https://www.kaggle.com/muhammadghazimuharam/music-mood-classification</a:t>
            </a:r>
            <a:endParaRPr>
              <a:solidFill>
                <a:srgbClr val="FFF2C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1"/>
          <p:cNvSpPr txBox="1"/>
          <p:nvPr>
            <p:ph type="title"/>
          </p:nvPr>
        </p:nvSpPr>
        <p:spPr>
          <a:xfrm>
            <a:off x="1996975" y="411975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35" name="Google Shape;435;p41"/>
          <p:cNvSpPr txBox="1"/>
          <p:nvPr/>
        </p:nvSpPr>
        <p:spPr>
          <a:xfrm>
            <a:off x="727075" y="3230950"/>
            <a:ext cx="7984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A.    Olteanu,    “Gtzan    dataset    -    music    genre    classification,”    Mar2020.[Online].Available:</a:t>
            </a:r>
            <a:r>
              <a:rPr lang="en" u="sng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https://www.kaggle.com/andradaolteanu/gtzan-dataset-music-genre-classification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2CC"/>
                </a:solidFill>
                <a:latin typeface="Montserrat"/>
                <a:ea typeface="Montserrat"/>
                <a:cs typeface="Montserrat"/>
                <a:sym typeface="Montserrat"/>
              </a:rPr>
              <a:t>Musicblogger, “Spotify music data to identify the moods”, DEC 2020. [Online]. Available:</a:t>
            </a:r>
            <a:r>
              <a:rPr lang="en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https://www.kaggle.com/musicblogger/spotify-music-data-to-identify-the-moods</a:t>
            </a:r>
            <a:endParaRPr>
              <a:solidFill>
                <a:srgbClr val="F1C2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41"/>
          <p:cNvSpPr txBox="1"/>
          <p:nvPr>
            <p:ph type="title"/>
          </p:nvPr>
        </p:nvSpPr>
        <p:spPr>
          <a:xfrm>
            <a:off x="1996975" y="2717575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32" name="Google Shape;332;p28"/>
          <p:cNvSpPr txBox="1"/>
          <p:nvPr/>
        </p:nvSpPr>
        <p:spPr>
          <a:xfrm>
            <a:off x="903300" y="1158350"/>
            <a:ext cx="7545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People</a:t>
            </a: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like to hear to personalised music and hence recommendation systems are growing.</a:t>
            </a: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Hence, need for accurate and fast recommendation systems grew.</a:t>
            </a: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We created two recommendation systems :</a:t>
            </a: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</a:pP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Genre classification:</a:t>
            </a: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</a:pP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We classify a song into 10 predefined categories which are Blues, Classical, Country, Disco, Hiphop, Jazz, Metal, Pop, Reggae, Rock.</a:t>
            </a: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</a:pP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Mood Tagging:</a:t>
            </a: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</a:pP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We quantify the piece of music as to how much values of happiness and energeticness that musical piece has.</a:t>
            </a: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9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338" name="Google Shape;338;p29"/>
          <p:cNvSpPr txBox="1"/>
          <p:nvPr/>
        </p:nvSpPr>
        <p:spPr>
          <a:xfrm>
            <a:off x="912000" y="1655225"/>
            <a:ext cx="7545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Aim is to do:</a:t>
            </a:r>
            <a:endParaRPr sz="20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Montserrat"/>
              <a:buAutoNum type="arabicPeriod"/>
            </a:pPr>
            <a:r>
              <a:rPr lang="en" sz="20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Music genre classification via audio feature extraction</a:t>
            </a:r>
            <a:endParaRPr sz="20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Montserrat"/>
              <a:buAutoNum type="arabicPeriod"/>
            </a:pPr>
            <a:r>
              <a:rPr lang="en" sz="20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Music Mood tagging using Spotify’s descriptive features</a:t>
            </a:r>
            <a:endParaRPr sz="20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"/>
          <p:cNvSpPr txBox="1"/>
          <p:nvPr>
            <p:ph type="title"/>
          </p:nvPr>
        </p:nvSpPr>
        <p:spPr>
          <a:xfrm>
            <a:off x="1996950" y="59675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Progress</a:t>
            </a:r>
            <a:endParaRPr/>
          </a:p>
        </p:txBody>
      </p:sp>
      <p:pic>
        <p:nvPicPr>
          <p:cNvPr id="344" name="Google Shape;3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727" y="604550"/>
            <a:ext cx="7270551" cy="440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1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WORK</a:t>
            </a:r>
            <a:endParaRPr/>
          </a:p>
        </p:txBody>
      </p:sp>
      <p:sp>
        <p:nvSpPr>
          <p:cNvPr id="350" name="Google Shape;350;p31"/>
          <p:cNvSpPr txBox="1"/>
          <p:nvPr/>
        </p:nvSpPr>
        <p:spPr>
          <a:xfrm>
            <a:off x="1511425" y="1016463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1" name="Google Shape;351;p31"/>
          <p:cNvSpPr txBox="1"/>
          <p:nvPr/>
        </p:nvSpPr>
        <p:spPr>
          <a:xfrm>
            <a:off x="903300" y="1158350"/>
            <a:ext cx="75453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Spotify Recommendation Algorithm:</a:t>
            </a: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Spotify is a music streaming service and it makes playlists of songs of similar genres and moods</a:t>
            </a: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Youtube’s algorithm:</a:t>
            </a: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This algorithm focuses on not just music but other forms of content too.</a:t>
            </a: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Shazam Song Identification</a:t>
            </a: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This platform uses various technical features to identify a specific song.</a:t>
            </a: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2"/>
          <p:cNvSpPr txBox="1"/>
          <p:nvPr>
            <p:ph type="title"/>
          </p:nvPr>
        </p:nvSpPr>
        <p:spPr>
          <a:xfrm>
            <a:off x="1996950" y="339675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for Genre Classification</a:t>
            </a:r>
            <a:endParaRPr/>
          </a:p>
        </p:txBody>
      </p:sp>
      <p:sp>
        <p:nvSpPr>
          <p:cNvPr id="357" name="Google Shape;357;p32"/>
          <p:cNvSpPr txBox="1"/>
          <p:nvPr/>
        </p:nvSpPr>
        <p:spPr>
          <a:xfrm>
            <a:off x="877225" y="1010675"/>
            <a:ext cx="7545300" cy="3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Dataset:</a:t>
            </a: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GTZAN Dataset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The Dataset consisted of 100 song samples of 10 different genres and were of 30 seconds and 3 seconds of length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We preprocessed the dataset in following steps: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The data was scaled, the string labels were encoded to numerical values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Using the library: Librosa, we extracted 55 features out of the audio samples.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Features included various technical properties of the audio sample like: Zero Crossing Rate, Spectral Centroid, Spectral Rolloff, Mel Frequency Cepstral Coefficients(MFCCs), etc.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We further applied PCA and found that to retain 95% variance, 28 features out of 55 were enough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However, it affected the model performance negatively hence as of now, we decided to keep the original dataset.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3"/>
          <p:cNvSpPr txBox="1"/>
          <p:nvPr>
            <p:ph type="title"/>
          </p:nvPr>
        </p:nvSpPr>
        <p:spPr>
          <a:xfrm>
            <a:off x="1996950" y="339675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for Mood Tagging</a:t>
            </a:r>
            <a:endParaRPr/>
          </a:p>
        </p:txBody>
      </p:sp>
      <p:sp>
        <p:nvSpPr>
          <p:cNvPr id="363" name="Google Shape;363;p33"/>
          <p:cNvSpPr txBox="1"/>
          <p:nvPr/>
        </p:nvSpPr>
        <p:spPr>
          <a:xfrm>
            <a:off x="877225" y="1010675"/>
            <a:ext cx="75453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Dataset:</a:t>
            </a: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Spotify’s Dataset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Dataset contained 17  features including descriptive features like danceabillity, happiness, energeticness, etc. and irrelevant info</a:t>
            </a: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rmation like release date, etc.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We preprocessed the dataset in following steps: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Dropped the irrelevant information and kept descriptive features.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Target dataset consisted of 2 columns: energeticness and happiness.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If happiness is +1 then the song is happy and if it’s value is -1, then the song is sad.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If energeticness </a:t>
            </a: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is +1 then the song is energetic and if it’s value is -1, then the song is calm.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</a:t>
            </a:r>
            <a:r>
              <a:rPr lang="en"/>
              <a:t>for Genre Classification and Mood Tagging</a:t>
            </a:r>
            <a:endParaRPr/>
          </a:p>
        </p:txBody>
      </p:sp>
      <p:sp>
        <p:nvSpPr>
          <p:cNvPr id="369" name="Google Shape;369;p34"/>
          <p:cNvSpPr txBox="1"/>
          <p:nvPr/>
        </p:nvSpPr>
        <p:spPr>
          <a:xfrm>
            <a:off x="903300" y="1158350"/>
            <a:ext cx="7545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Models Tried </a:t>
            </a:r>
            <a:r>
              <a:rPr b="1"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for Genre Classification</a:t>
            </a:r>
            <a:r>
              <a:rPr b="1"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We compared the performance of three different algorithms for this dataset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AutoNum type="alphaLcPeriod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AutoNum type="alphaLcPeriod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K-Nearest Neighbour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AutoNum type="alphaLcPeriod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Support Vector Machine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Support Vector Machine gives best performance. So we selected SVC.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Models tried for Mood Tagging:</a:t>
            </a:r>
            <a:r>
              <a:rPr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Since there were two target values, two models were trained for estimating happiness and energeticness. They were trained keeping Mean Square Error as the cost function.</a:t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 of Genre Classification</a:t>
            </a:r>
            <a:endParaRPr/>
          </a:p>
        </p:txBody>
      </p:sp>
      <p:pic>
        <p:nvPicPr>
          <p:cNvPr id="375" name="Google Shape;37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50" y="1123300"/>
            <a:ext cx="2468575" cy="17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4838" y="1123300"/>
            <a:ext cx="2294381" cy="17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3452" y="1123300"/>
            <a:ext cx="2252148" cy="177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5"/>
          <p:cNvSpPr txBox="1"/>
          <p:nvPr/>
        </p:nvSpPr>
        <p:spPr>
          <a:xfrm>
            <a:off x="1511438" y="3220000"/>
            <a:ext cx="612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matrices of Logistic Regression, K Nearest neighbor and Support Vector Classifier respectively.</a:t>
            </a:r>
            <a:endParaRPr>
              <a:solidFill>
                <a:srgbClr val="FFF2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