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5" autoAdjust="0"/>
    <p:restoredTop sz="95208" autoAdjust="0"/>
  </p:normalViewPr>
  <p:slideViewPr>
    <p:cSldViewPr>
      <p:cViewPr varScale="1">
        <p:scale>
          <a:sx n="112" d="100"/>
          <a:sy n="112" d="100"/>
        </p:scale>
        <p:origin x="80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a N. Chohan" userId="ad23a6cd-e450-46e4-ac5d-b787c6e803c7" providerId="ADAL" clId="{3C8F2635-6EE8-49AF-AF4B-DE72BDA440A9}"/>
    <pc:docChg chg="delSld">
      <pc:chgData name="Harina N. Chohan" userId="ad23a6cd-e450-46e4-ac5d-b787c6e803c7" providerId="ADAL" clId="{3C8F2635-6EE8-49AF-AF4B-DE72BDA440A9}" dt="2025-05-13T04:24:01.145" v="0" actId="47"/>
      <pc:docMkLst>
        <pc:docMk/>
      </pc:docMkLst>
      <pc:sldChg chg="del">
        <pc:chgData name="Harina N. Chohan" userId="ad23a6cd-e450-46e4-ac5d-b787c6e803c7" providerId="ADAL" clId="{3C8F2635-6EE8-49AF-AF4B-DE72BDA440A9}" dt="2025-05-13T04:24:01.145" v="0" actId="4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47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66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7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58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9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4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object 3"/>
          <p:cNvSpPr/>
          <p:nvPr/>
        </p:nvSpPr>
        <p:spPr>
          <a:xfrm>
            <a:off x="0" y="0"/>
            <a:ext cx="2339975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BA9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4" name="object 4"/>
          <p:cNvSpPr/>
          <p:nvPr/>
        </p:nvSpPr>
        <p:spPr>
          <a:xfrm>
            <a:off x="0" y="4348855"/>
            <a:ext cx="4683125" cy="795020"/>
          </a:xfrm>
          <a:custGeom>
            <a:avLst/>
            <a:gdLst/>
            <a:ahLst/>
            <a:cxnLst/>
            <a:rect l="l" t="t" r="r" b="b"/>
            <a:pathLst>
              <a:path w="4683125" h="795020">
                <a:moveTo>
                  <a:pt x="4682728" y="794644"/>
                </a:moveTo>
                <a:lnTo>
                  <a:pt x="0" y="0"/>
                </a:lnTo>
              </a:path>
            </a:pathLst>
          </a:custGeom>
          <a:ln w="12699">
            <a:solidFill>
              <a:srgbClr val="BA9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5" name="object 5"/>
          <p:cNvSpPr/>
          <p:nvPr/>
        </p:nvSpPr>
        <p:spPr>
          <a:xfrm>
            <a:off x="4918745" y="0"/>
            <a:ext cx="4225290" cy="5143500"/>
          </a:xfrm>
          <a:custGeom>
            <a:avLst/>
            <a:gdLst/>
            <a:ahLst/>
            <a:cxnLst/>
            <a:rect l="l" t="t" r="r" b="b"/>
            <a:pathLst>
              <a:path w="4225290" h="5143500">
                <a:moveTo>
                  <a:pt x="4225254" y="4386262"/>
                </a:moveTo>
                <a:lnTo>
                  <a:pt x="1428477" y="5143500"/>
                </a:lnTo>
              </a:path>
              <a:path w="4225290" h="5143500">
                <a:moveTo>
                  <a:pt x="4225254" y="1235868"/>
                </a:moveTo>
                <a:lnTo>
                  <a:pt x="3738623" y="5143500"/>
                </a:lnTo>
              </a:path>
              <a:path w="4225290" h="5143500">
                <a:moveTo>
                  <a:pt x="4225254" y="3193755"/>
                </a:moveTo>
                <a:lnTo>
                  <a:pt x="3167419" y="0"/>
                </a:lnTo>
              </a:path>
              <a:path w="4225290" h="5143500">
                <a:moveTo>
                  <a:pt x="4225254" y="695408"/>
                </a:moveTo>
                <a:lnTo>
                  <a:pt x="0" y="0"/>
                </a:lnTo>
              </a:path>
            </a:pathLst>
          </a:custGeom>
          <a:ln w="12699">
            <a:solidFill>
              <a:srgbClr val="BA9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6"/>
          <p:cNvSpPr/>
          <p:nvPr/>
        </p:nvSpPr>
        <p:spPr>
          <a:xfrm>
            <a:off x="0" y="0"/>
            <a:ext cx="2339975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7"/>
          <p:cNvSpPr txBox="1"/>
          <p:nvPr/>
        </p:nvSpPr>
        <p:spPr>
          <a:xfrm>
            <a:off x="697076" y="2505197"/>
            <a:ext cx="1755139" cy="10052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i="1" spc="80" dirty="0">
                <a:solidFill>
                  <a:srgbClr val="145767"/>
                </a:solidFill>
                <a:latin typeface="Trebuchet MS"/>
                <a:cs typeface="Trebuchet MS"/>
              </a:rPr>
              <a:t>APT1050</a:t>
            </a:r>
            <a:endParaRPr sz="3350">
              <a:latin typeface="Trebuchet MS"/>
              <a:cs typeface="Trebuchet MS"/>
            </a:endParaRPr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8580" y="0"/>
            <a:ext cx="49254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-6350" y="-6350"/>
            <a:ext cx="9156700" cy="5156200"/>
            <a:chOff x="-6350" y="-6350"/>
            <a:chExt cx="9156700" cy="5156200"/>
          </a:xfrm>
        </p:grpSpPr>
        <p:sp>
          <p:nvSpPr>
            <p:cNvPr id="1048627" name="object 3"/>
            <p:cNvSpPr/>
            <p:nvPr/>
          </p:nvSpPr>
          <p:spPr>
            <a:xfrm>
              <a:off x="0" y="0"/>
              <a:ext cx="5603240" cy="5143500"/>
            </a:xfrm>
            <a:custGeom>
              <a:avLst/>
              <a:gdLst/>
              <a:ahLst/>
              <a:cxnLst/>
              <a:rect l="l" t="t" r="r" b="b"/>
              <a:pathLst>
                <a:path w="5603240" h="5143500">
                  <a:moveTo>
                    <a:pt x="4224897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603094" y="0"/>
                  </a:lnTo>
                  <a:lnTo>
                    <a:pt x="4224897" y="5143499"/>
                  </a:lnTo>
                  <a:close/>
                </a:path>
              </a:pathLst>
            </a:custGeom>
            <a:solidFill>
              <a:srgbClr val="001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2339788" y="0"/>
                  </a:moveTo>
                  <a:lnTo>
                    <a:pt x="0" y="514350"/>
                  </a:lnTo>
                </a:path>
                <a:path w="9144000" h="5143500">
                  <a:moveTo>
                    <a:pt x="4682728" y="5143499"/>
                  </a:moveTo>
                  <a:lnTo>
                    <a:pt x="0" y="4348855"/>
                  </a:lnTo>
                </a:path>
                <a:path w="9144000" h="5143500">
                  <a:moveTo>
                    <a:pt x="9143999" y="4386262"/>
                  </a:moveTo>
                  <a:lnTo>
                    <a:pt x="6347222" y="5143500"/>
                  </a:lnTo>
                </a:path>
                <a:path w="9144000" h="5143500">
                  <a:moveTo>
                    <a:pt x="9143999" y="1235868"/>
                  </a:moveTo>
                  <a:lnTo>
                    <a:pt x="8657368" y="5143500"/>
                  </a:lnTo>
                </a:path>
                <a:path w="9144000" h="5143500">
                  <a:moveTo>
                    <a:pt x="9143999" y="3193755"/>
                  </a:moveTo>
                  <a:lnTo>
                    <a:pt x="8086165" y="0"/>
                  </a:lnTo>
                </a:path>
                <a:path w="9144000" h="5143500">
                  <a:moveTo>
                    <a:pt x="9143999" y="695408"/>
                  </a:moveTo>
                  <a:lnTo>
                    <a:pt x="4918745" y="0"/>
                  </a:lnTo>
                </a:path>
              </a:pathLst>
            </a:custGeom>
            <a:ln w="12699">
              <a:solidFill>
                <a:srgbClr val="A57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9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03400" marR="5080" indent="-1791335">
              <a:lnSpc>
                <a:spcPts val="3560"/>
              </a:lnSpc>
              <a:spcBef>
                <a:spcPts val="615"/>
              </a:spcBef>
            </a:pPr>
            <a:r>
              <a:rPr spc="120" dirty="0"/>
              <a:t>ENHANCED</a:t>
            </a:r>
            <a:r>
              <a:rPr spc="-145" dirty="0"/>
              <a:t> </a:t>
            </a:r>
            <a:r>
              <a:rPr dirty="0"/>
              <a:t>ENTITY</a:t>
            </a:r>
            <a:r>
              <a:rPr spc="-145" dirty="0"/>
              <a:t> </a:t>
            </a:r>
            <a:r>
              <a:rPr spc="60" dirty="0"/>
              <a:t>RELATIONSHIP </a:t>
            </a:r>
            <a:r>
              <a:rPr spc="95" dirty="0"/>
              <a:t>DIAGRAM</a:t>
            </a:r>
            <a:r>
              <a:rPr spc="-229" dirty="0"/>
              <a:t> </a:t>
            </a:r>
            <a:r>
              <a:rPr spc="-10" dirty="0"/>
              <a:t>(ERD)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-6349" y="-6350"/>
            <a:ext cx="1758950" cy="5156200"/>
            <a:chOff x="-6350" y="-6350"/>
            <a:chExt cx="4695825" cy="5156200"/>
          </a:xfrm>
        </p:grpSpPr>
        <p:sp>
          <p:nvSpPr>
            <p:cNvPr id="1048630" name="object 3"/>
            <p:cNvSpPr/>
            <p:nvPr/>
          </p:nvSpPr>
          <p:spPr>
            <a:xfrm>
              <a:off x="0" y="0"/>
              <a:ext cx="3462020" cy="5143500"/>
            </a:xfrm>
            <a:custGeom>
              <a:avLst/>
              <a:gdLst/>
              <a:ahLst/>
              <a:cxnLst/>
              <a:rect l="l" t="t" r="r" b="b"/>
              <a:pathLst>
                <a:path w="3462020" h="5143500">
                  <a:moveTo>
                    <a:pt x="2083450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61646" y="0"/>
                  </a:lnTo>
                  <a:lnTo>
                    <a:pt x="2083450" y="5143499"/>
                  </a:lnTo>
                  <a:close/>
                </a:path>
              </a:pathLst>
            </a:custGeom>
            <a:solidFill>
              <a:srgbClr val="001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4"/>
            <p:cNvSpPr/>
            <p:nvPr/>
          </p:nvSpPr>
          <p:spPr>
            <a:xfrm>
              <a:off x="0" y="0"/>
              <a:ext cx="4683125" cy="5143500"/>
            </a:xfrm>
            <a:custGeom>
              <a:avLst/>
              <a:gdLst/>
              <a:ahLst/>
              <a:cxnLst/>
              <a:rect l="l" t="t" r="r" b="b"/>
              <a:pathLst>
                <a:path w="4683125" h="5143500">
                  <a:moveTo>
                    <a:pt x="4682728" y="5143499"/>
                  </a:moveTo>
                  <a:lnTo>
                    <a:pt x="0" y="4348855"/>
                  </a:lnTo>
                </a:path>
                <a:path w="4683125" h="5143500">
                  <a:moveTo>
                    <a:pt x="2339788" y="0"/>
                  </a:moveTo>
                  <a:lnTo>
                    <a:pt x="0" y="514349"/>
                  </a:lnTo>
                </a:path>
              </a:pathLst>
            </a:custGeom>
            <a:ln w="12699">
              <a:solidFill>
                <a:srgbClr val="A57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716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5750"/>
            <a:ext cx="74676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DIAGRAM FOR THE SPORTS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080A19-0CC3-D2FF-3A6E-EF0B91A6F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52550"/>
            <a:ext cx="7555097" cy="368778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Placeholder 2"/>
          <p:cNvSpPr>
            <a:spLocks noGrp="1"/>
          </p:cNvSpPr>
          <p:nvPr>
            <p:ph idx="1"/>
          </p:nvPr>
        </p:nvSpPr>
        <p:spPr>
          <a:xfrm>
            <a:off x="316706" y="159543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/>
              <a:t>Physical diagram of sports database</a:t>
            </a:r>
          </a:p>
        </p:txBody>
      </p:sp>
      <p:pic>
        <p:nvPicPr>
          <p:cNvPr id="20971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5" y="550069"/>
            <a:ext cx="831364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3F76-2C01-090E-42C3-15784D82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 anchor="t"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2CBD9-423D-6AED-F26C-F3486D4F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622"/>
          <a:stretch/>
        </p:blipFill>
        <p:spPr>
          <a:xfrm>
            <a:off x="457200" y="1276350"/>
            <a:ext cx="8178799" cy="3692135"/>
          </a:xfrm>
          <a:noFill/>
        </p:spPr>
      </p:pic>
    </p:spTree>
    <p:extLst>
      <p:ext uri="{BB962C8B-B14F-4D97-AF65-F5344CB8AC3E}">
        <p14:creationId xmlns:p14="http://schemas.microsoft.com/office/powerpoint/2010/main" val="153238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3"/>
          <p:cNvSpPr/>
          <p:nvPr/>
        </p:nvSpPr>
        <p:spPr>
          <a:xfrm>
            <a:off x="0" y="0"/>
            <a:ext cx="2339975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BA9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4"/>
          <p:cNvSpPr/>
          <p:nvPr/>
        </p:nvSpPr>
        <p:spPr>
          <a:xfrm>
            <a:off x="0" y="4348855"/>
            <a:ext cx="4683125" cy="795020"/>
          </a:xfrm>
          <a:custGeom>
            <a:avLst/>
            <a:gdLst/>
            <a:ahLst/>
            <a:cxnLst/>
            <a:rect l="l" t="t" r="r" b="b"/>
            <a:pathLst>
              <a:path w="4683125" h="795020">
                <a:moveTo>
                  <a:pt x="4682728" y="794644"/>
                </a:moveTo>
                <a:lnTo>
                  <a:pt x="0" y="0"/>
                </a:lnTo>
              </a:path>
            </a:pathLst>
          </a:custGeom>
          <a:ln w="12699">
            <a:solidFill>
              <a:srgbClr val="BA9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"/>
          <p:cNvGrpSpPr/>
          <p:nvPr/>
        </p:nvGrpSpPr>
        <p:grpSpPr>
          <a:xfrm>
            <a:off x="4918745" y="0"/>
            <a:ext cx="4225290" cy="5143500"/>
            <a:chOff x="4918745" y="0"/>
            <a:chExt cx="4225290" cy="5143500"/>
          </a:xfrm>
        </p:grpSpPr>
        <p:sp>
          <p:nvSpPr>
            <p:cNvPr id="1048636" name="object 6"/>
            <p:cNvSpPr/>
            <p:nvPr/>
          </p:nvSpPr>
          <p:spPr>
            <a:xfrm>
              <a:off x="4918745" y="0"/>
              <a:ext cx="4225290" cy="5143500"/>
            </a:xfrm>
            <a:custGeom>
              <a:avLst/>
              <a:gdLst/>
              <a:ahLst/>
              <a:cxnLst/>
              <a:rect l="l" t="t" r="r" b="b"/>
              <a:pathLst>
                <a:path w="4225290" h="5143500">
                  <a:moveTo>
                    <a:pt x="4225254" y="4386262"/>
                  </a:moveTo>
                  <a:lnTo>
                    <a:pt x="1428477" y="5143500"/>
                  </a:lnTo>
                </a:path>
                <a:path w="4225290" h="5143500">
                  <a:moveTo>
                    <a:pt x="4225254" y="1235868"/>
                  </a:moveTo>
                  <a:lnTo>
                    <a:pt x="3738623" y="5143500"/>
                  </a:lnTo>
                </a:path>
                <a:path w="4225290" h="5143500">
                  <a:moveTo>
                    <a:pt x="4225254" y="3193755"/>
                  </a:moveTo>
                  <a:lnTo>
                    <a:pt x="3167419" y="0"/>
                  </a:lnTo>
                </a:path>
                <a:path w="4225290" h="5143500">
                  <a:moveTo>
                    <a:pt x="4225254" y="695408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BA9B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4918745" y="0"/>
              <a:ext cx="4225290" cy="5143500"/>
            </a:xfrm>
            <a:custGeom>
              <a:avLst/>
              <a:gdLst/>
              <a:ahLst/>
              <a:cxnLst/>
              <a:rect l="l" t="t" r="r" b="b"/>
              <a:pathLst>
                <a:path w="4225290" h="5143500">
                  <a:moveTo>
                    <a:pt x="4225254" y="4386262"/>
                  </a:moveTo>
                  <a:lnTo>
                    <a:pt x="1428477" y="5143500"/>
                  </a:lnTo>
                </a:path>
                <a:path w="4225290" h="5143500">
                  <a:moveTo>
                    <a:pt x="4225254" y="1235868"/>
                  </a:moveTo>
                  <a:lnTo>
                    <a:pt x="3738623" y="5143500"/>
                  </a:lnTo>
                </a:path>
                <a:path w="4225290" h="5143500">
                  <a:moveTo>
                    <a:pt x="4225254" y="3193755"/>
                  </a:moveTo>
                  <a:lnTo>
                    <a:pt x="3167419" y="0"/>
                  </a:lnTo>
                </a:path>
                <a:path w="4225290" h="5143500">
                  <a:moveTo>
                    <a:pt x="4225254" y="695408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A57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9"/>
          <p:cNvSpPr txBox="1"/>
          <p:nvPr/>
        </p:nvSpPr>
        <p:spPr>
          <a:xfrm>
            <a:off x="4614719" y="2634554"/>
            <a:ext cx="2307590" cy="105862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350" i="1" spc="-25" dirty="0">
                <a:solidFill>
                  <a:srgbClr val="001E2E"/>
                </a:solidFill>
                <a:latin typeface="Trebuchet MS"/>
                <a:cs typeface="Trebuchet MS"/>
              </a:rPr>
              <a:t>THANK YOU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3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-6350" y="-6350"/>
            <a:ext cx="4695825" cy="5156200"/>
            <a:chOff x="-6350" y="-6350"/>
            <a:chExt cx="4695825" cy="5156200"/>
          </a:xfrm>
        </p:grpSpPr>
        <p:sp>
          <p:nvSpPr>
            <p:cNvPr id="1048598" name="object 3"/>
            <p:cNvSpPr/>
            <p:nvPr/>
          </p:nvSpPr>
          <p:spPr>
            <a:xfrm>
              <a:off x="0" y="0"/>
              <a:ext cx="3462020" cy="5143500"/>
            </a:xfrm>
            <a:custGeom>
              <a:avLst/>
              <a:gdLst/>
              <a:ahLst/>
              <a:cxnLst/>
              <a:rect l="l" t="t" r="r" b="b"/>
              <a:pathLst>
                <a:path w="3462020" h="5143500">
                  <a:moveTo>
                    <a:pt x="2083450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61646" y="0"/>
                  </a:lnTo>
                  <a:lnTo>
                    <a:pt x="2083450" y="5143499"/>
                  </a:lnTo>
                  <a:close/>
                </a:path>
              </a:pathLst>
            </a:custGeom>
            <a:solidFill>
              <a:srgbClr val="001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4"/>
            <p:cNvSpPr/>
            <p:nvPr/>
          </p:nvSpPr>
          <p:spPr>
            <a:xfrm>
              <a:off x="0" y="0"/>
              <a:ext cx="4683125" cy="5143500"/>
            </a:xfrm>
            <a:custGeom>
              <a:avLst/>
              <a:gdLst/>
              <a:ahLst/>
              <a:cxnLst/>
              <a:rect l="l" t="t" r="r" b="b"/>
              <a:pathLst>
                <a:path w="4683125" h="5143500">
                  <a:moveTo>
                    <a:pt x="4682728" y="5143499"/>
                  </a:moveTo>
                  <a:lnTo>
                    <a:pt x="0" y="4348855"/>
                  </a:lnTo>
                </a:path>
                <a:path w="4683125" h="5143500">
                  <a:moveTo>
                    <a:pt x="2339788" y="0"/>
                  </a:moveTo>
                  <a:lnTo>
                    <a:pt x="0" y="514349"/>
                  </a:lnTo>
                </a:path>
              </a:pathLst>
            </a:custGeom>
            <a:ln w="12699">
              <a:solidFill>
                <a:srgbClr val="A57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0" name="object 5"/>
          <p:cNvSpPr txBox="1"/>
          <p:nvPr/>
        </p:nvSpPr>
        <p:spPr>
          <a:xfrm>
            <a:off x="3200400" y="1940280"/>
            <a:ext cx="2635354" cy="1438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Group</a:t>
            </a:r>
            <a:r>
              <a:rPr sz="1400" spc="10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Arial MT"/>
                <a:cs typeface="Arial MT"/>
              </a:rPr>
              <a:t>Members: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altLang="en-GB" sz="1400" dirty="0">
                <a:latin typeface="Arial MT"/>
                <a:cs typeface="Arial MT"/>
              </a:rPr>
              <a:t>Myrrah Muoria -672631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Harina</a:t>
            </a:r>
            <a:r>
              <a:rPr sz="1400" spc="-3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Chohan</a:t>
            </a:r>
            <a:r>
              <a:rPr sz="1400" spc="-3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001E2E"/>
                </a:solidFill>
                <a:latin typeface="Arial MT"/>
                <a:cs typeface="Arial MT"/>
              </a:rPr>
              <a:t>–</a:t>
            </a:r>
            <a:r>
              <a:rPr sz="1400" spc="-3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Arial MT"/>
                <a:cs typeface="Arial MT"/>
              </a:rPr>
              <a:t>666983</a:t>
            </a:r>
            <a:endParaRPr lang="en-US" sz="1400" spc="-10" dirty="0">
              <a:solidFill>
                <a:srgbClr val="001E2E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1400" spc="-10" dirty="0">
                <a:solidFill>
                  <a:srgbClr val="001E2E"/>
                </a:solidFill>
                <a:latin typeface="Arial MT"/>
                <a:cs typeface="Arial MT"/>
              </a:rPr>
              <a:t>Johnson Kiragu-672070</a:t>
            </a:r>
          </a:p>
          <a:p>
            <a:pPr marL="12700">
              <a:lnSpc>
                <a:spcPct val="100000"/>
              </a:lnSpc>
            </a:pPr>
            <a:r>
              <a:rPr lang="en-US" sz="1400" spc="-10" dirty="0">
                <a:solidFill>
                  <a:srgbClr val="001E2E"/>
                </a:solidFill>
                <a:latin typeface="Arial MT"/>
                <a:cs typeface="Arial MT"/>
              </a:rPr>
              <a:t>Britney Wanjiru-672231</a:t>
            </a:r>
          </a:p>
          <a:p>
            <a:pPr marL="12700">
              <a:lnSpc>
                <a:spcPct val="100000"/>
              </a:lnSpc>
            </a:pPr>
            <a:r>
              <a:rPr lang="en-US" sz="1400" spc="-10" dirty="0" err="1">
                <a:solidFill>
                  <a:srgbClr val="001E2E"/>
                </a:solidFill>
                <a:latin typeface="Arial MT"/>
                <a:cs typeface="Arial MT"/>
              </a:rPr>
              <a:t>Ciary</a:t>
            </a:r>
            <a:r>
              <a:rPr lang="en-US" sz="1400" spc="-10" dirty="0">
                <a:solidFill>
                  <a:srgbClr val="001E2E"/>
                </a:solidFill>
                <a:latin typeface="Arial MT"/>
                <a:cs typeface="Arial MT"/>
              </a:rPr>
              <a:t> Ben Alok-670688</a:t>
            </a:r>
          </a:p>
          <a:p>
            <a:pPr marL="12700">
              <a:lnSpc>
                <a:spcPct val="100000"/>
              </a:lnSpc>
            </a:pPr>
            <a:r>
              <a:rPr lang="en-US" sz="1400" spc="-10" dirty="0">
                <a:solidFill>
                  <a:srgbClr val="001E2E"/>
                </a:solidFill>
                <a:latin typeface="Arial MT"/>
                <a:cs typeface="Arial MT"/>
              </a:rPr>
              <a:t>Florence Nankula 671681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609" y="0"/>
            <a:ext cx="198239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>
            <a:off x="0" y="0"/>
            <a:ext cx="2339975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3"/>
          <p:cNvSpPr/>
          <p:nvPr/>
        </p:nvSpPr>
        <p:spPr>
          <a:xfrm>
            <a:off x="4918745" y="0"/>
            <a:ext cx="4225290" cy="3194050"/>
          </a:xfrm>
          <a:custGeom>
            <a:avLst/>
            <a:gdLst/>
            <a:ahLst/>
            <a:cxnLst/>
            <a:rect l="l" t="t" r="r" b="b"/>
            <a:pathLst>
              <a:path w="4225290" h="3194050">
                <a:moveTo>
                  <a:pt x="4225254" y="3193755"/>
                </a:moveTo>
                <a:lnTo>
                  <a:pt x="3167419" y="0"/>
                </a:lnTo>
              </a:path>
              <a:path w="4225290" h="3194050">
                <a:moveTo>
                  <a:pt x="4225254" y="695408"/>
                </a:moveTo>
                <a:lnTo>
                  <a:pt x="0" y="0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object 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1085423"/>
          </a:xfrm>
          <a:prstGeom prst="rect">
            <a:avLst/>
          </a:prstGeom>
        </p:spPr>
        <p:txBody>
          <a:bodyPr vert="horz" wrap="square" lIns="0" tIns="679023" rIns="0" bIns="0" rtlCol="0">
            <a:spAutoFit/>
          </a:bodyPr>
          <a:lstStyle/>
          <a:p>
            <a:pPr marL="1936114">
              <a:lnSpc>
                <a:spcPct val="100000"/>
              </a:lnSpc>
              <a:spcBef>
                <a:spcPts val="114"/>
              </a:spcBef>
            </a:pPr>
            <a:r>
              <a:rPr spc="75" dirty="0">
                <a:solidFill>
                  <a:srgbClr val="001E2E"/>
                </a:solidFill>
              </a:rPr>
              <a:t>THE</a:t>
            </a:r>
            <a:r>
              <a:rPr spc="-245" dirty="0">
                <a:solidFill>
                  <a:srgbClr val="001E2E"/>
                </a:solidFill>
              </a:rPr>
              <a:t> </a:t>
            </a:r>
            <a:r>
              <a:rPr spc="85" dirty="0">
                <a:solidFill>
                  <a:srgbClr val="001E2E"/>
                </a:solidFill>
              </a:rPr>
              <a:t>PROBLEM</a:t>
            </a:r>
          </a:p>
        </p:txBody>
      </p:sp>
      <p:pic>
        <p:nvPicPr>
          <p:cNvPr id="2097154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4825"/>
            <a:ext cx="9144000" cy="15686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4348855"/>
            <a:ext cx="4683125" cy="795020"/>
          </a:xfrm>
          <a:custGeom>
            <a:avLst/>
            <a:gdLst/>
            <a:ahLst/>
            <a:cxnLst/>
            <a:rect l="l" t="t" r="r" b="b"/>
            <a:pathLst>
              <a:path w="4683125" h="795020">
                <a:moveTo>
                  <a:pt x="4682728" y="794644"/>
                </a:moveTo>
                <a:lnTo>
                  <a:pt x="0" y="0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object 3"/>
          <p:cNvSpPr/>
          <p:nvPr/>
        </p:nvSpPr>
        <p:spPr>
          <a:xfrm>
            <a:off x="8183864" y="0"/>
            <a:ext cx="685800" cy="5143500"/>
          </a:xfrm>
          <a:custGeom>
            <a:avLst/>
            <a:gdLst/>
            <a:ahLst/>
            <a:cxnLst/>
            <a:rect l="l" t="t" r="r" b="b"/>
            <a:pathLst>
              <a:path w="685800" h="5143500">
                <a:moveTo>
                  <a:pt x="685182" y="0"/>
                </a:moveTo>
                <a:lnTo>
                  <a:pt x="0" y="514349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54788" cy="5143500"/>
          </a:xfrm>
          <a:prstGeom prst="rect">
            <a:avLst/>
          </a:prstGeom>
        </p:spPr>
      </p:pic>
      <p:sp>
        <p:nvSpPr>
          <p:cNvPr id="1048610" name="object 5"/>
          <p:cNvSpPr txBox="1"/>
          <p:nvPr/>
        </p:nvSpPr>
        <p:spPr>
          <a:xfrm>
            <a:off x="2816158" y="405804"/>
            <a:ext cx="5295265" cy="3801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2865" indent="-160655">
              <a:lnSpc>
                <a:spcPct val="100000"/>
              </a:lnSpc>
              <a:spcBef>
                <a:spcPts val="100"/>
              </a:spcBef>
              <a:buSzPct val="78571"/>
              <a:buChar char="•"/>
              <a:tabLst>
                <a:tab pos="243204" algn="l"/>
              </a:tabLst>
            </a:pP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Sports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are</a:t>
            </a:r>
            <a:r>
              <a:rPr sz="1400" spc="1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Arial MT"/>
                <a:cs typeface="Arial MT"/>
              </a:rPr>
              <a:t>very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important</a:t>
            </a:r>
            <a:r>
              <a:rPr sz="1400" spc="1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in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001E2E"/>
                </a:solidFill>
                <a:latin typeface="Arial MT"/>
                <a:cs typeface="Arial MT"/>
              </a:rPr>
              <a:t>USIU-</a:t>
            </a:r>
            <a:r>
              <a:rPr sz="1400" spc="-60" dirty="0">
                <a:solidFill>
                  <a:srgbClr val="001E2E"/>
                </a:solidFill>
                <a:latin typeface="Arial MT"/>
                <a:cs typeface="Arial MT"/>
              </a:rPr>
              <a:t>A,</a:t>
            </a:r>
            <a:r>
              <a:rPr sz="1400" spc="1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however,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there</a:t>
            </a:r>
            <a:r>
              <a:rPr sz="1400" spc="1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is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a</a:t>
            </a:r>
            <a:r>
              <a:rPr sz="1400" spc="1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1E2E"/>
                </a:solidFill>
                <a:latin typeface="Arial MT"/>
                <a:cs typeface="Arial MT"/>
              </a:rPr>
              <a:t>lack</a:t>
            </a:r>
            <a:r>
              <a:rPr sz="1400" spc="1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Arial MT"/>
                <a:cs typeface="Arial MT"/>
              </a:rPr>
              <a:t>of 	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a</a:t>
            </a:r>
            <a:r>
              <a:rPr sz="1400" spc="40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database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Arial MT"/>
                <a:cs typeface="Arial MT"/>
              </a:rPr>
              <a:t>system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in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the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monitoring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and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management</a:t>
            </a:r>
            <a:r>
              <a:rPr sz="1400" spc="4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Arial MT"/>
                <a:cs typeface="Arial MT"/>
              </a:rPr>
              <a:t>of 	</a:t>
            </a:r>
            <a:r>
              <a:rPr sz="1400" dirty="0">
                <a:solidFill>
                  <a:srgbClr val="001E2E"/>
                </a:solidFill>
                <a:latin typeface="Arial MT"/>
                <a:cs typeface="Arial MT"/>
              </a:rPr>
              <a:t>sports</a:t>
            </a:r>
            <a:r>
              <a:rPr sz="1400" spc="95" dirty="0">
                <a:solidFill>
                  <a:srgbClr val="001E2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Arial MT"/>
                <a:cs typeface="Arial MT"/>
              </a:rPr>
              <a:t>equipment.</a:t>
            </a:r>
            <a:endParaRPr sz="1400">
              <a:latin typeface="Arial MT"/>
              <a:cs typeface="Arial MT"/>
            </a:endParaRPr>
          </a:p>
          <a:p>
            <a:pPr marL="65405" marR="5080" indent="62865">
              <a:lnSpc>
                <a:spcPct val="107000"/>
              </a:lnSpc>
              <a:spcBef>
                <a:spcPts val="980"/>
              </a:spcBef>
              <a:buSzPct val="78571"/>
              <a:buFont typeface="Arial MT"/>
              <a:buChar char="•"/>
              <a:tabLst>
                <a:tab pos="128270" algn="l"/>
              </a:tabLst>
            </a:pP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Currently,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sports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management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at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USIU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relies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on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manual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methods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monitor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key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aspects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its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operations.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These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include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tracking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400" spc="50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number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players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in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each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team,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managing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sports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equipment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inventory,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identifying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dysfunctional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or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broken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equipment.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Without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400" spc="50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centralized</a:t>
            </a:r>
            <a:r>
              <a:rPr sz="1400" spc="-5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database,</a:t>
            </a:r>
            <a:r>
              <a:rPr sz="1400" spc="-5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there</a:t>
            </a:r>
            <a:r>
              <a:rPr sz="1400" spc="-5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is:</a:t>
            </a:r>
            <a:endParaRPr sz="1400">
              <a:latin typeface="Calibri"/>
              <a:cs typeface="Calibri"/>
            </a:endParaRPr>
          </a:p>
          <a:p>
            <a:pPr marL="319405" marR="368300" indent="-307340">
              <a:lnSpc>
                <a:spcPct val="107000"/>
              </a:lnSpc>
              <a:spcBef>
                <a:spcPts val="600"/>
              </a:spcBef>
              <a:buSzPct val="78571"/>
              <a:buFont typeface="Microsoft PhagsPa"/>
              <a:buAutoNum type="arabicPeriod"/>
              <a:tabLst>
                <a:tab pos="319405" algn="l"/>
              </a:tabLst>
            </a:pP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Inefficient</a:t>
            </a:r>
            <a:r>
              <a:rPr sz="1400" b="1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Player</a:t>
            </a:r>
            <a:r>
              <a:rPr sz="1400" b="1" spc="-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1E2E"/>
                </a:solidFill>
                <a:latin typeface="Calibri"/>
                <a:cs typeface="Calibri"/>
              </a:rPr>
              <a:t>Management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Coordinators</a:t>
            </a:r>
            <a:r>
              <a:rPr sz="1400" spc="-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face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difficulties</a:t>
            </a:r>
            <a:r>
              <a:rPr sz="1400" spc="-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in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obtaining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real-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time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information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about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team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rosters,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leading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delays</a:t>
            </a:r>
            <a:r>
              <a:rPr sz="14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in</a:t>
            </a:r>
            <a:r>
              <a:rPr sz="14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decision-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making.</a:t>
            </a:r>
            <a:endParaRPr sz="1400">
              <a:latin typeface="Calibri"/>
              <a:cs typeface="Calibri"/>
            </a:endParaRPr>
          </a:p>
          <a:p>
            <a:pPr marL="319405" marR="422275" indent="-307340">
              <a:lnSpc>
                <a:spcPct val="107000"/>
              </a:lnSpc>
              <a:spcBef>
                <a:spcPts val="600"/>
              </a:spcBef>
              <a:buSzPct val="78571"/>
              <a:buFont typeface="Microsoft PhagsPa"/>
              <a:buAutoNum type="arabicPeriod"/>
              <a:tabLst>
                <a:tab pos="319405" algn="l"/>
              </a:tabLst>
            </a:pPr>
            <a:r>
              <a:rPr sz="1400" b="1" dirty="0">
                <a:solidFill>
                  <a:srgbClr val="001E2E"/>
                </a:solidFill>
                <a:latin typeface="Calibri"/>
                <a:cs typeface="Calibri"/>
              </a:rPr>
              <a:t>Poor</a:t>
            </a:r>
            <a:r>
              <a:rPr sz="1400" b="1" spc="-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Equipment</a:t>
            </a:r>
            <a:r>
              <a:rPr sz="1400" b="1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001E2E"/>
                </a:solidFill>
                <a:latin typeface="Calibri"/>
                <a:cs typeface="Calibri"/>
              </a:rPr>
              <a:t>Tracking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lack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clear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records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sports equipment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results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in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losses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unpreparedness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during</a:t>
            </a:r>
            <a:r>
              <a:rPr sz="1400" spc="-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events.</a:t>
            </a:r>
            <a:endParaRPr sz="1400">
              <a:latin typeface="Calibri"/>
              <a:cs typeface="Calibri"/>
            </a:endParaRPr>
          </a:p>
          <a:p>
            <a:pPr marL="319405" marR="132715" indent="-307340">
              <a:lnSpc>
                <a:spcPct val="107000"/>
              </a:lnSpc>
              <a:spcBef>
                <a:spcPts val="600"/>
              </a:spcBef>
              <a:buSzPct val="78571"/>
              <a:buFont typeface="Microsoft PhagsPa"/>
              <a:buAutoNum type="arabicPeriod"/>
              <a:tabLst>
                <a:tab pos="319405" algn="l"/>
              </a:tabLst>
            </a:pP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Inadequate</a:t>
            </a:r>
            <a:r>
              <a:rPr sz="1400" b="1" spc="-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Maintenance</a:t>
            </a:r>
            <a:r>
              <a:rPr sz="1400" b="1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1E2E"/>
                </a:solidFill>
                <a:latin typeface="Calibri"/>
                <a:cs typeface="Calibri"/>
              </a:rPr>
              <a:t>Monitoring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1E2E"/>
                </a:solidFill>
                <a:latin typeface="Calibri"/>
                <a:cs typeface="Calibri"/>
              </a:rPr>
              <a:t>Broken</a:t>
            </a:r>
            <a:r>
              <a:rPr sz="1400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or</a:t>
            </a:r>
            <a:r>
              <a:rPr sz="1400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dysfunctional equipment</a:t>
            </a:r>
            <a:r>
              <a:rPr sz="1400" spc="-5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often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goes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unnoticed,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posing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safety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risks</a:t>
            </a:r>
            <a:r>
              <a:rPr sz="1400" spc="-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400" spc="-5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disrupting practice</a:t>
            </a:r>
            <a:r>
              <a:rPr sz="1400" spc="-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1E2E"/>
                </a:solidFill>
                <a:latin typeface="Calibri"/>
                <a:cs typeface="Calibri"/>
              </a:rPr>
              <a:t>sessions.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2339975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3"/>
          <p:cNvSpPr/>
          <p:nvPr/>
        </p:nvSpPr>
        <p:spPr>
          <a:xfrm>
            <a:off x="4918745" y="0"/>
            <a:ext cx="4225290" cy="3194050"/>
          </a:xfrm>
          <a:custGeom>
            <a:avLst/>
            <a:gdLst/>
            <a:ahLst/>
            <a:cxnLst/>
            <a:rect l="l" t="t" r="r" b="b"/>
            <a:pathLst>
              <a:path w="4225290" h="3194050">
                <a:moveTo>
                  <a:pt x="4225254" y="3193755"/>
                </a:moveTo>
                <a:lnTo>
                  <a:pt x="3167419" y="0"/>
                </a:lnTo>
              </a:path>
              <a:path w="4225290" h="3194050">
                <a:moveTo>
                  <a:pt x="4225254" y="695408"/>
                </a:moveTo>
                <a:lnTo>
                  <a:pt x="0" y="0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1085423"/>
          </a:xfrm>
          <a:prstGeom prst="rect">
            <a:avLst/>
          </a:prstGeom>
        </p:spPr>
        <p:txBody>
          <a:bodyPr vert="horz" wrap="square" lIns="0" tIns="679023" rIns="0" bIns="0" rtlCol="0">
            <a:spAutoFit/>
          </a:bodyPr>
          <a:lstStyle/>
          <a:p>
            <a:pPr marL="1885950">
              <a:lnSpc>
                <a:spcPct val="100000"/>
              </a:lnSpc>
              <a:spcBef>
                <a:spcPts val="114"/>
              </a:spcBef>
            </a:pPr>
            <a:r>
              <a:rPr spc="75" dirty="0">
                <a:solidFill>
                  <a:srgbClr val="001E2E"/>
                </a:solidFill>
              </a:rPr>
              <a:t>THE</a:t>
            </a:r>
            <a:r>
              <a:rPr spc="-245" dirty="0">
                <a:solidFill>
                  <a:srgbClr val="001E2E"/>
                </a:solidFill>
              </a:rPr>
              <a:t> </a:t>
            </a:r>
            <a:r>
              <a:rPr spc="45" dirty="0">
                <a:solidFill>
                  <a:srgbClr val="001E2E"/>
                </a:solidFill>
              </a:rPr>
              <a:t>SOLUTION</a:t>
            </a:r>
          </a:p>
        </p:txBody>
      </p:sp>
      <p:pic>
        <p:nvPicPr>
          <p:cNvPr id="2097156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4825"/>
            <a:ext cx="9144000" cy="1568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/>
          <p:nvPr/>
        </p:nvSpPr>
        <p:spPr>
          <a:xfrm>
            <a:off x="0" y="4348855"/>
            <a:ext cx="4683125" cy="795020"/>
          </a:xfrm>
          <a:custGeom>
            <a:avLst/>
            <a:gdLst/>
            <a:ahLst/>
            <a:cxnLst/>
            <a:rect l="l" t="t" r="r" b="b"/>
            <a:pathLst>
              <a:path w="4683125" h="795020">
                <a:moveTo>
                  <a:pt x="4682728" y="794644"/>
                </a:moveTo>
                <a:lnTo>
                  <a:pt x="0" y="0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3"/>
          <p:cNvSpPr/>
          <p:nvPr/>
        </p:nvSpPr>
        <p:spPr>
          <a:xfrm>
            <a:off x="8183864" y="0"/>
            <a:ext cx="685800" cy="5143500"/>
          </a:xfrm>
          <a:custGeom>
            <a:avLst/>
            <a:gdLst/>
            <a:ahLst/>
            <a:cxnLst/>
            <a:rect l="l" t="t" r="r" b="b"/>
            <a:pathLst>
              <a:path w="685800" h="5143500">
                <a:moveTo>
                  <a:pt x="685182" y="0"/>
                </a:moveTo>
                <a:lnTo>
                  <a:pt x="0" y="514349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54788" cy="5143500"/>
          </a:xfrm>
          <a:prstGeom prst="rect">
            <a:avLst/>
          </a:prstGeom>
        </p:spPr>
      </p:pic>
      <p:sp>
        <p:nvSpPr>
          <p:cNvPr id="1048616" name="object 5"/>
          <p:cNvSpPr txBox="1"/>
          <p:nvPr/>
        </p:nvSpPr>
        <p:spPr>
          <a:xfrm>
            <a:off x="2819278" y="538674"/>
            <a:ext cx="5307965" cy="42062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2230" marR="228600">
              <a:lnSpc>
                <a:spcPts val="1600"/>
              </a:lnSpc>
              <a:spcBef>
                <a:spcPts val="350"/>
              </a:spcBef>
            </a:pPr>
            <a:r>
              <a:rPr sz="1500" spc="-30" dirty="0">
                <a:solidFill>
                  <a:srgbClr val="001E2E"/>
                </a:solidFill>
                <a:latin typeface="Calibri"/>
                <a:cs typeface="Calibri"/>
              </a:rPr>
              <a:t>To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address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these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challenges,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I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propose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development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001E2E"/>
                </a:solidFill>
                <a:latin typeface="Calibri"/>
                <a:cs typeface="Calibri"/>
              </a:rPr>
              <a:t>a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centralized sports</a:t>
            </a:r>
            <a:r>
              <a:rPr sz="1500" spc="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database system.</a:t>
            </a:r>
            <a:r>
              <a:rPr sz="1500" spc="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This system</a:t>
            </a:r>
            <a:r>
              <a:rPr sz="1500" spc="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would offer</a:t>
            </a:r>
            <a:r>
              <a:rPr sz="1500" spc="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001E2E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following</a:t>
            </a:r>
            <a:r>
              <a:rPr sz="1500" spc="-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features:</a:t>
            </a:r>
            <a:endParaRPr sz="1500">
              <a:latin typeface="Calibri"/>
              <a:cs typeface="Calibri"/>
            </a:endParaRPr>
          </a:p>
          <a:p>
            <a:pPr marL="316230" marR="5080" indent="-304165">
              <a:lnSpc>
                <a:spcPts val="1600"/>
              </a:lnSpc>
              <a:spcBef>
                <a:spcPts val="590"/>
              </a:spcBef>
              <a:buSzPct val="80000"/>
              <a:buFont typeface="Microsoft PhagsPa"/>
              <a:buAutoNum type="arabicPeriod"/>
              <a:tabLst>
                <a:tab pos="316230" algn="l"/>
              </a:tabLst>
            </a:pP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Player</a:t>
            </a:r>
            <a:r>
              <a:rPr sz="1500" b="1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Management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real-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time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database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to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track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500" spc="4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number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players,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their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personal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details,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team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assignments.</a:t>
            </a:r>
            <a:endParaRPr sz="1500">
              <a:latin typeface="Calibri"/>
              <a:cs typeface="Calibri"/>
            </a:endParaRPr>
          </a:p>
          <a:p>
            <a:pPr marL="316230" marR="349250" indent="-304165">
              <a:lnSpc>
                <a:spcPts val="1600"/>
              </a:lnSpc>
              <a:spcBef>
                <a:spcPts val="595"/>
              </a:spcBef>
              <a:buSzPct val="80000"/>
              <a:buFont typeface="Microsoft PhagsPa"/>
              <a:buAutoNum type="arabicPeriod"/>
              <a:tabLst>
                <a:tab pos="316230" algn="l"/>
              </a:tabLst>
            </a:pP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Inventory</a:t>
            </a:r>
            <a:r>
              <a:rPr sz="1500" b="1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Management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Comprehensive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tracking</a:t>
            </a:r>
            <a:r>
              <a:rPr sz="1500" spc="3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500" spc="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sports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equipment,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including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quantity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in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stock,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allocation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001E2E"/>
                </a:solidFill>
                <a:latin typeface="Calibri"/>
                <a:cs typeface="Calibri"/>
              </a:rPr>
              <a:t>per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team,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usage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history.</a:t>
            </a:r>
            <a:endParaRPr sz="1500">
              <a:latin typeface="Calibri"/>
              <a:cs typeface="Calibri"/>
            </a:endParaRPr>
          </a:p>
          <a:p>
            <a:pPr marL="312420" marR="288290" indent="-300355" algn="just">
              <a:lnSpc>
                <a:spcPts val="1600"/>
              </a:lnSpc>
              <a:spcBef>
                <a:spcPts val="590"/>
              </a:spcBef>
              <a:buSzPct val="80000"/>
              <a:buFont typeface="Microsoft PhagsPa"/>
              <a:buAutoNum type="arabicPeriod"/>
              <a:tabLst>
                <a:tab pos="316230" algn="l"/>
              </a:tabLst>
            </a:pP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Maintenance</a:t>
            </a:r>
            <a:r>
              <a:rPr sz="1500" b="1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1E2E"/>
                </a:solidFill>
                <a:latin typeface="Calibri"/>
                <a:cs typeface="Calibri"/>
              </a:rPr>
              <a:t>Monitoring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: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reporting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feature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for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broken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001E2E"/>
                </a:solidFill>
                <a:latin typeface="Calibri"/>
                <a:cs typeface="Calibri"/>
              </a:rPr>
              <a:t>or 	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dysfunctional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equipment,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with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status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updates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for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repairs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001E2E"/>
                </a:solidFill>
                <a:latin typeface="Calibri"/>
                <a:cs typeface="Calibri"/>
              </a:rPr>
              <a:t>or 	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replacements.</a:t>
            </a:r>
            <a:endParaRPr sz="1500">
              <a:latin typeface="Calibri"/>
              <a:cs typeface="Calibri"/>
            </a:endParaRPr>
          </a:p>
          <a:p>
            <a:pPr marL="316230" marR="57785" indent="-304165">
              <a:lnSpc>
                <a:spcPts val="1600"/>
              </a:lnSpc>
              <a:spcBef>
                <a:spcPts val="595"/>
              </a:spcBef>
              <a:buSzPct val="80000"/>
              <a:buFont typeface="Trebuchet MS"/>
              <a:buAutoNum type="arabicPeriod"/>
              <a:tabLst>
                <a:tab pos="316230" algn="l"/>
              </a:tabLst>
            </a:pP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Implementing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sports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database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system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will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significantly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enhance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efficiency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sports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management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at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USIU.</a:t>
            </a:r>
            <a:r>
              <a:rPr sz="1500" spc="3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It</a:t>
            </a:r>
            <a:r>
              <a:rPr sz="1500" spc="2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001E2E"/>
                </a:solidFill>
                <a:latin typeface="Calibri"/>
                <a:cs typeface="Calibri"/>
              </a:rPr>
              <a:t>will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reduce</a:t>
            </a:r>
            <a:r>
              <a:rPr sz="1500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administrative overhead, improve</a:t>
            </a:r>
            <a:r>
              <a:rPr sz="1500" spc="-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resource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allocation,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ensure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that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the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sports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teams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facilities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operate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at</a:t>
            </a:r>
            <a:r>
              <a:rPr sz="1500" spc="2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their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full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potential.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Furthermore,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such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system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will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align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with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001E2E"/>
                </a:solidFill>
                <a:latin typeface="Calibri"/>
                <a:cs typeface="Calibri"/>
              </a:rPr>
              <a:t>the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university’s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vision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of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embracing</a:t>
            </a:r>
            <a:r>
              <a:rPr sz="1500" spc="1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technology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to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drive</a:t>
            </a:r>
            <a:r>
              <a:rPr sz="1500" spc="15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innovation </a:t>
            </a:r>
            <a:r>
              <a:rPr sz="1500" dirty="0">
                <a:solidFill>
                  <a:srgbClr val="001E2E"/>
                </a:solidFill>
                <a:latin typeface="Calibri"/>
                <a:cs typeface="Calibri"/>
              </a:rPr>
              <a:t>and</a:t>
            </a:r>
            <a:r>
              <a:rPr sz="1500" spc="40" dirty="0">
                <a:solidFill>
                  <a:srgbClr val="001E2E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1E2E"/>
                </a:solidFill>
                <a:latin typeface="Calibri"/>
                <a:cs typeface="Calibri"/>
              </a:rPr>
              <a:t>excellence.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5562600" cy="514350"/>
          </a:xfrm>
          <a:custGeom>
            <a:avLst/>
            <a:gdLst/>
            <a:ahLst/>
            <a:cxnLst/>
            <a:rect l="l" t="t" r="r" b="b"/>
            <a:pathLst>
              <a:path w="2339975" h="514350">
                <a:moveTo>
                  <a:pt x="2339788" y="0"/>
                </a:moveTo>
                <a:lnTo>
                  <a:pt x="0" y="514349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ENTITY RELATIONSHIP DIAGRAM</a:t>
            </a:r>
            <a:endParaRPr dirty="0"/>
          </a:p>
        </p:txBody>
      </p:sp>
      <p:sp>
        <p:nvSpPr>
          <p:cNvPr id="1048619" name="object 3"/>
          <p:cNvSpPr/>
          <p:nvPr/>
        </p:nvSpPr>
        <p:spPr>
          <a:xfrm>
            <a:off x="0" y="4348855"/>
            <a:ext cx="4683125" cy="795020"/>
          </a:xfrm>
          <a:custGeom>
            <a:avLst/>
            <a:gdLst/>
            <a:ahLst/>
            <a:cxnLst/>
            <a:rect l="l" t="t" r="r" b="b"/>
            <a:pathLst>
              <a:path w="4683125" h="795020">
                <a:moveTo>
                  <a:pt x="4682728" y="794644"/>
                </a:moveTo>
                <a:lnTo>
                  <a:pt x="0" y="0"/>
                </a:lnTo>
              </a:path>
            </a:pathLst>
          </a:custGeom>
          <a:ln w="12699">
            <a:solidFill>
              <a:srgbClr val="A578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0"/>
            <a:ext cx="2514598" cy="5143500"/>
          </a:xfrm>
          <a:prstGeom prst="rect">
            <a:avLst/>
          </a:prstGeom>
        </p:spPr>
      </p:pic>
      <p:pic>
        <p:nvPicPr>
          <p:cNvPr id="2097159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540" y="666750"/>
            <a:ext cx="5634860" cy="41237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xfrm>
            <a:off x="683816" y="466618"/>
            <a:ext cx="5226050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65" dirty="0">
                <a:solidFill>
                  <a:srgbClr val="001E2E"/>
                </a:solidFill>
              </a:rPr>
              <a:t>ENTITIES</a:t>
            </a:r>
            <a:r>
              <a:rPr spc="-254" dirty="0">
                <a:solidFill>
                  <a:srgbClr val="001E2E"/>
                </a:solidFill>
              </a:rPr>
              <a:t> </a:t>
            </a:r>
            <a:r>
              <a:rPr spc="165" dirty="0">
                <a:solidFill>
                  <a:srgbClr val="001E2E"/>
                </a:solidFill>
              </a:rPr>
              <a:t>AND</a:t>
            </a:r>
            <a:r>
              <a:rPr spc="-250" dirty="0">
                <a:solidFill>
                  <a:srgbClr val="001E2E"/>
                </a:solidFill>
              </a:rPr>
              <a:t> </a:t>
            </a:r>
            <a:r>
              <a:rPr spc="40" dirty="0">
                <a:solidFill>
                  <a:srgbClr val="001E2E"/>
                </a:solidFill>
              </a:rPr>
              <a:t>ATTRIBUTES</a:t>
            </a:r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523998" y="1047749"/>
          <a:ext cx="6172201" cy="384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42">
                <a:tc>
                  <a:txBody>
                    <a:bodyPr/>
                    <a:lstStyle/>
                    <a:p>
                      <a:r>
                        <a:rPr lang="en-US" dirty="0"/>
                        <a:t>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ATTRUBUTES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198"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Number of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777">
                <a:tc>
                  <a:txBody>
                    <a:bodyPr/>
                    <a:lstStyle/>
                    <a:p>
                      <a:r>
                        <a:rPr lang="en-US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Player name(first name, last name)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Player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Phone 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……</a:t>
            </a:r>
          </a:p>
        </p:txBody>
      </p:sp>
      <p:graphicFrame>
        <p:nvGraphicFramePr>
          <p:cNvPr id="419430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8000" y="1620838"/>
          <a:ext cx="6446837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 marL="74746" marR="747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 marL="74746" marR="7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FEES</a:t>
                      </a:r>
                    </a:p>
                  </a:txBody>
                  <a:tcPr marL="74746" marR="7474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Transaction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Payment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Purpose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Equipment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Player id</a:t>
                      </a:r>
                    </a:p>
                    <a:p>
                      <a:endParaRPr lang="en-US" dirty="0"/>
                    </a:p>
                  </a:txBody>
                  <a:tcPr marL="74746" marR="7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EQUIPMENTS</a:t>
                      </a:r>
                    </a:p>
                  </a:txBody>
                  <a:tcPr marL="74746" marR="7474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Equipment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Equipment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Quantity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 id</a:t>
                      </a:r>
                    </a:p>
                    <a:p>
                      <a:endParaRPr lang="en-US" dirty="0"/>
                    </a:p>
                  </a:txBody>
                  <a:tcPr marL="74746" marR="7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393</Words>
  <Application>Microsoft Office PowerPoint</Application>
  <PresentationFormat>On-screen Show (16:9)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Microsoft PhagsPa</vt:lpstr>
      <vt:lpstr>Trebuchet MS</vt:lpstr>
      <vt:lpstr>Wingdings 3</vt:lpstr>
      <vt:lpstr>Facet</vt:lpstr>
      <vt:lpstr>PowerPoint Presentation</vt:lpstr>
      <vt:lpstr>PowerPoint Presentation</vt:lpstr>
      <vt:lpstr>THE PROBLEM</vt:lpstr>
      <vt:lpstr>PowerPoint Presentation</vt:lpstr>
      <vt:lpstr>THE SOLUTION</vt:lpstr>
      <vt:lpstr>PowerPoint Presentation</vt:lpstr>
      <vt:lpstr>PowerPoint Presentation</vt:lpstr>
      <vt:lpstr>ENTITIES AND ATTRIBUTES</vt:lpstr>
      <vt:lpstr>Cont……</vt:lpstr>
      <vt:lpstr>ENHANCED ENTITY RELATIONSHIP DIAGRAM (ERD)</vt:lpstr>
      <vt:lpstr>PowerPoint Presentation</vt:lpstr>
      <vt:lpstr>LOGICAL DIAGRAM FOR THE SPORTS DATABASE</vt:lpstr>
      <vt:lpstr>PowerPoint Presentation</vt:lpstr>
      <vt:lpstr>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APT1050 presentation</dc:title>
  <dc:creator>SM-A155F</dc:creator>
  <cp:lastModifiedBy>Harina N. Chohan</cp:lastModifiedBy>
  <cp:revision>2</cp:revision>
  <dcterms:created xsi:type="dcterms:W3CDTF">2025-03-11T02:53:54Z</dcterms:created>
  <dcterms:modified xsi:type="dcterms:W3CDTF">2025-05-13T04:24:10Z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2025-03-11T00:00:00Z</vt:filetime>
  </property>
  <property fmtid="{D5CDD505-2E9C-101B-9397-08002B2CF9AE}" pid="5" name="ICV">
    <vt:lpwstr>4ef1afc62e194f02a8eb4fba3e33fa70</vt:lpwstr>
  </property>
</Properties>
</file>