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5721" y="129692"/>
            <a:ext cx="1138071" cy="33040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4092" y="82296"/>
            <a:ext cx="166370" cy="413384"/>
          </a:xfrm>
          <a:custGeom>
            <a:avLst/>
            <a:gdLst/>
            <a:ahLst/>
            <a:cxnLst/>
            <a:rect l="l" t="t" r="r" b="b"/>
            <a:pathLst>
              <a:path w="166370" h="413384">
                <a:moveTo>
                  <a:pt x="166116" y="0"/>
                </a:moveTo>
                <a:lnTo>
                  <a:pt x="0" y="0"/>
                </a:lnTo>
                <a:lnTo>
                  <a:pt x="0" y="413003"/>
                </a:lnTo>
                <a:lnTo>
                  <a:pt x="166116" y="413003"/>
                </a:lnTo>
                <a:lnTo>
                  <a:pt x="166116" y="0"/>
                </a:lnTo>
                <a:close/>
              </a:path>
            </a:pathLst>
          </a:custGeom>
          <a:solidFill>
            <a:srgbClr val="8418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6"/>
            <a:ext cx="104139" cy="413384"/>
          </a:xfrm>
          <a:custGeom>
            <a:avLst/>
            <a:gdLst/>
            <a:ahLst/>
            <a:cxnLst/>
            <a:rect l="l" t="t" r="r" b="b"/>
            <a:pathLst>
              <a:path w="104140" h="413384">
                <a:moveTo>
                  <a:pt x="103631" y="0"/>
                </a:moveTo>
                <a:lnTo>
                  <a:pt x="0" y="0"/>
                </a:lnTo>
                <a:lnTo>
                  <a:pt x="0" y="413003"/>
                </a:lnTo>
                <a:lnTo>
                  <a:pt x="103631" y="413003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6515"/>
          </a:xfrm>
          <a:custGeom>
            <a:avLst/>
            <a:gdLst/>
            <a:ahLst/>
            <a:cxnLst/>
            <a:rect l="l" t="t" r="r" b="b"/>
            <a:pathLst>
              <a:path w="9144000" h="56514">
                <a:moveTo>
                  <a:pt x="9144000" y="0"/>
                </a:moveTo>
                <a:lnTo>
                  <a:pt x="0" y="0"/>
                </a:lnTo>
                <a:lnTo>
                  <a:pt x="0" y="56387"/>
                </a:lnTo>
                <a:lnTo>
                  <a:pt x="9144000" y="56387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89153"/>
            <a:ext cx="7283450" cy="407034"/>
          </a:xfrm>
          <a:custGeom>
            <a:avLst/>
            <a:gdLst/>
            <a:ahLst/>
            <a:cxnLst/>
            <a:rect l="l" t="t" r="r" b="b"/>
            <a:pathLst>
              <a:path w="7283450" h="407034">
                <a:moveTo>
                  <a:pt x="7283196" y="0"/>
                </a:moveTo>
                <a:lnTo>
                  <a:pt x="0" y="0"/>
                </a:lnTo>
                <a:lnTo>
                  <a:pt x="0" y="406908"/>
                </a:lnTo>
                <a:lnTo>
                  <a:pt x="7283196" y="406908"/>
                </a:lnTo>
                <a:lnTo>
                  <a:pt x="7283196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89153"/>
            <a:ext cx="7283450" cy="407034"/>
          </a:xfrm>
          <a:custGeom>
            <a:avLst/>
            <a:gdLst/>
            <a:ahLst/>
            <a:cxnLst/>
            <a:rect l="l" t="t" r="r" b="b"/>
            <a:pathLst>
              <a:path w="7283450" h="407034">
                <a:moveTo>
                  <a:pt x="0" y="406908"/>
                </a:moveTo>
                <a:lnTo>
                  <a:pt x="7283196" y="406908"/>
                </a:lnTo>
                <a:lnTo>
                  <a:pt x="7283196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ln w="25399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19" y="1461261"/>
            <a:ext cx="7964170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playground@ccbp.in" TargetMode="External"/><Relationship Id="rId3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866138" y="732281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66138" y="732281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5399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413004"/>
              <a:ext cx="8349996" cy="464058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89838" y="1023366"/>
              <a:ext cx="6985000" cy="3451860"/>
            </a:xfrm>
            <a:custGeom>
              <a:avLst/>
              <a:gdLst/>
              <a:ahLst/>
              <a:cxnLst/>
              <a:rect l="l" t="t" r="r" b="b"/>
              <a:pathLst>
                <a:path w="6985000" h="3451860">
                  <a:moveTo>
                    <a:pt x="6984492" y="0"/>
                  </a:moveTo>
                  <a:lnTo>
                    <a:pt x="0" y="0"/>
                  </a:lnTo>
                  <a:lnTo>
                    <a:pt x="0" y="3451860"/>
                  </a:lnTo>
                  <a:lnTo>
                    <a:pt x="6984492" y="3451860"/>
                  </a:lnTo>
                  <a:lnTo>
                    <a:pt x="6984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9838" y="1023366"/>
              <a:ext cx="6985000" cy="3451860"/>
            </a:xfrm>
            <a:custGeom>
              <a:avLst/>
              <a:gdLst/>
              <a:ahLst/>
              <a:cxnLst/>
              <a:rect l="l" t="t" r="r" b="b"/>
              <a:pathLst>
                <a:path w="6985000" h="3451860">
                  <a:moveTo>
                    <a:pt x="0" y="3451860"/>
                  </a:moveTo>
                  <a:lnTo>
                    <a:pt x="6984492" y="3451860"/>
                  </a:lnTo>
                  <a:lnTo>
                    <a:pt x="6984492" y="0"/>
                  </a:lnTo>
                  <a:lnTo>
                    <a:pt x="0" y="0"/>
                  </a:lnTo>
                  <a:lnTo>
                    <a:pt x="0" y="34518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90977" y="2788157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50292" y="0"/>
                  </a:moveTo>
                  <a:lnTo>
                    <a:pt x="0" y="0"/>
                  </a:lnTo>
                  <a:lnTo>
                    <a:pt x="0" y="446531"/>
                  </a:lnTo>
                  <a:lnTo>
                    <a:pt x="50292" y="44653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90977" y="2788157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0" y="446531"/>
                  </a:moveTo>
                  <a:lnTo>
                    <a:pt x="50292" y="446531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1407" y="2274189"/>
            <a:ext cx="484505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51D22"/>
                </a:solidFill>
                <a:latin typeface="Arial"/>
                <a:cs typeface="Arial"/>
              </a:rPr>
              <a:t>NEXT</a:t>
            </a:r>
            <a:r>
              <a:rPr dirty="0" sz="2000" spc="-25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51D22"/>
                </a:solidFill>
                <a:latin typeface="Arial"/>
                <a:cs typeface="Arial"/>
              </a:rPr>
              <a:t>GEN</a:t>
            </a:r>
            <a:r>
              <a:rPr dirty="0" sz="2000" spc="-35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51D22"/>
                </a:solidFill>
                <a:latin typeface="Arial"/>
                <a:cs typeface="Arial"/>
              </a:rPr>
              <a:t>EMPLOYABILITY</a:t>
            </a:r>
            <a:r>
              <a:rPr dirty="0" sz="2000" spc="-30" b="1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51D22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32836" y="2821940"/>
            <a:ext cx="3795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51D22"/>
                </a:solidFill>
                <a:latin typeface="Arial"/>
                <a:cs typeface="Arial"/>
              </a:rPr>
              <a:t>Creating</a:t>
            </a:r>
            <a:r>
              <a:rPr dirty="0" sz="2000" spc="-30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51D22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51D22"/>
                </a:solidFill>
                <a:latin typeface="Arial"/>
                <a:cs typeface="Arial"/>
              </a:rPr>
              <a:t>future-</a:t>
            </a:r>
            <a:r>
              <a:rPr dirty="0" sz="2000">
                <a:solidFill>
                  <a:srgbClr val="151D22"/>
                </a:solidFill>
                <a:latin typeface="Arial"/>
                <a:cs typeface="Arial"/>
              </a:rPr>
              <a:t>ready</a:t>
            </a:r>
            <a:r>
              <a:rPr dirty="0" sz="2000" spc="-40">
                <a:solidFill>
                  <a:srgbClr val="151D22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151D22"/>
                </a:solidFill>
                <a:latin typeface="Arial"/>
                <a:cs typeface="Arial"/>
              </a:rPr>
              <a:t>workforce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95146" y="3672078"/>
            <a:ext cx="1929130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Team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Members</a:t>
            </a:r>
            <a:endParaRPr sz="1200">
              <a:latin typeface="Arial"/>
              <a:cs typeface="Arial"/>
            </a:endParaRPr>
          </a:p>
          <a:p>
            <a:pPr marL="91440" marR="5080">
              <a:lnSpc>
                <a:spcPct val="115500"/>
              </a:lnSpc>
              <a:spcBef>
                <a:spcPts val="825"/>
              </a:spcBef>
            </a:pPr>
            <a:r>
              <a:rPr dirty="0" sz="1100">
                <a:latin typeface="Arial"/>
                <a:cs typeface="Arial"/>
              </a:rPr>
              <a:t>Student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Name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:Harina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JM </a:t>
            </a:r>
            <a:r>
              <a:rPr dirty="0" sz="1100">
                <a:latin typeface="Arial"/>
                <a:cs typeface="Arial"/>
              </a:rPr>
              <a:t>Student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:au110321104012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00327" y="1211580"/>
            <a:ext cx="6029325" cy="2713355"/>
            <a:chOff x="1100327" y="1211580"/>
            <a:chExt cx="6029325" cy="2713355"/>
          </a:xfrm>
        </p:grpSpPr>
        <p:sp>
          <p:nvSpPr>
            <p:cNvPr id="15" name="object 15" descr=""/>
            <p:cNvSpPr/>
            <p:nvPr/>
          </p:nvSpPr>
          <p:spPr>
            <a:xfrm>
              <a:off x="1100327" y="3919728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9525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249680"/>
              <a:ext cx="1146047" cy="66598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1580"/>
              <a:ext cx="667512" cy="66598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348" y="1286256"/>
              <a:ext cx="1588008" cy="516636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688838" y="3656838"/>
            <a:ext cx="976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College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85739" y="3985666"/>
            <a:ext cx="132524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GRT </a:t>
            </a:r>
            <a:r>
              <a:rPr dirty="0" sz="1100" spc="-10">
                <a:latin typeface="Arial"/>
                <a:cs typeface="Arial"/>
              </a:rPr>
              <a:t>INSTITUTE</a:t>
            </a:r>
            <a:r>
              <a:rPr dirty="0" sz="1100" spc="-25">
                <a:latin typeface="Arial"/>
                <a:cs typeface="Arial"/>
              </a:rPr>
              <a:t> OF </a:t>
            </a:r>
            <a:r>
              <a:rPr dirty="0" sz="1100" spc="-10">
                <a:latin typeface="Arial"/>
                <a:cs typeface="Arial"/>
              </a:rPr>
              <a:t>ENGINEERING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 </a:t>
            </a:r>
            <a:r>
              <a:rPr dirty="0" sz="1100" spc="-10"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9672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dirty="0" sz="16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602886"/>
            <a:ext cx="2079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:Coding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  <a:hlinkClick r:id="rId2"/>
              </a:rPr>
              <a:t>playground@ccbp.in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16" y="1156716"/>
            <a:ext cx="6237732" cy="321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15334" y="587451"/>
            <a:ext cx="1517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Homepage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9150" y="1447546"/>
            <a:ext cx="8169275" cy="2339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369570" indent="-228600">
              <a:lnSpc>
                <a:spcPct val="114999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Django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framework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homepage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username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password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Setting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Up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Project: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Install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if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haven't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already.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project using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django-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admin startproject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projectname.</a:t>
            </a:r>
            <a:endParaRPr sz="1200">
              <a:latin typeface="Times New Roman"/>
              <a:cs typeface="Times New Roman"/>
            </a:endParaRPr>
          </a:p>
          <a:p>
            <a:pPr marL="12700" marR="2028825" indent="685165">
              <a:lnSpc>
                <a:spcPct val="114999"/>
              </a:lnSpc>
              <a:spcBef>
                <a:spcPts val="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python manage.py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startapp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appname.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Models:</a:t>
            </a:r>
            <a:endParaRPr sz="1200">
              <a:latin typeface="Times New Roman"/>
              <a:cs typeface="Times New Roman"/>
            </a:endParaRPr>
          </a:p>
          <a:p>
            <a:pPr marL="697865" marR="142240" indent="-304800">
              <a:lnSpc>
                <a:spcPct val="114999"/>
              </a:lnSpc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Determine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need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represent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homepage.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example,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might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artists,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albums,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songs,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app's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models.py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9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Run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manage.py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makemigrations followed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manage.py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migrate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19473" y="809370"/>
            <a:ext cx="13049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latin typeface="Arial"/>
                <a:cs typeface="Arial"/>
              </a:rPr>
              <a:t>About-</a:t>
            </a:r>
            <a:r>
              <a:rPr dirty="0" sz="1400" spc="-10" b="1">
                <a:latin typeface="Arial"/>
                <a:cs typeface="Arial"/>
              </a:rPr>
              <a:t>Us-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1025" y="1733169"/>
            <a:ext cx="7062470" cy="233997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Views:</a:t>
            </a:r>
            <a:endParaRPr sz="1200">
              <a:latin typeface="Times New Roman"/>
              <a:cs typeface="Times New Roman"/>
            </a:endParaRPr>
          </a:p>
          <a:p>
            <a:pPr marL="697865" indent="-304165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views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render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homepage.</a:t>
            </a:r>
            <a:endParaRPr sz="1200">
              <a:latin typeface="Times New Roman"/>
              <a:cs typeface="Times New Roman"/>
            </a:endParaRPr>
          </a:p>
          <a:p>
            <a:pPr marL="697865" indent="-304165">
              <a:lnSpc>
                <a:spcPct val="100000"/>
              </a:lnSpc>
              <a:spcBef>
                <a:spcPts val="220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Views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typically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fetch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ORM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pass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template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rendering.</a:t>
            </a:r>
            <a:endParaRPr sz="1200">
              <a:latin typeface="Times New Roman"/>
              <a:cs typeface="Times New Roman"/>
            </a:endParaRPr>
          </a:p>
          <a:p>
            <a:pPr marL="12700" marR="1005205" indent="685165">
              <a:lnSpc>
                <a:spcPct val="114999"/>
              </a:lnSpc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might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views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displaying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artists,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latest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albums,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trending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etc.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Templates:</a:t>
            </a:r>
            <a:endParaRPr sz="1200">
              <a:latin typeface="Times New Roman"/>
              <a:cs typeface="Times New Roman"/>
            </a:endParaRPr>
          </a:p>
          <a:p>
            <a:pPr marL="697865" indent="-304165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HTML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templates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homepage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pages.</a:t>
            </a:r>
            <a:endParaRPr sz="1200">
              <a:latin typeface="Times New Roman"/>
              <a:cs typeface="Times New Roman"/>
            </a:endParaRPr>
          </a:p>
          <a:p>
            <a:pPr marL="697865" indent="-304165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Django's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template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dynamically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generate content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passed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  <a:p>
            <a:pPr marL="12700" marR="2760980" indent="685165">
              <a:lnSpc>
                <a:spcPct val="114999"/>
              </a:lnSpc>
              <a:spcBef>
                <a:spcPts val="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Consider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CSS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frameworks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Bootstrap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styling.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URL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Routing:</a:t>
            </a:r>
            <a:endParaRPr sz="1200">
              <a:latin typeface="Times New Roman"/>
              <a:cs typeface="Times New Roman"/>
            </a:endParaRPr>
          </a:p>
          <a:p>
            <a:pPr marL="697865" indent="-304165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URL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patterns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project's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urls.py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map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URLs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  <a:p>
            <a:pPr marL="697865" indent="-304165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Decide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URL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structure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 homepage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pages.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00246" y="826134"/>
            <a:ext cx="11449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Service-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1689353"/>
            <a:ext cx="8166100" cy="1767839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Services:</a:t>
            </a:r>
            <a:endParaRPr sz="1200">
              <a:latin typeface="Times New Roman"/>
              <a:cs typeface="Times New Roman"/>
            </a:endParaRPr>
          </a:p>
          <a:p>
            <a:pPr marL="927100" marR="160655" indent="-304800">
              <a:lnSpc>
                <a:spcPct val="114999"/>
              </a:lnSpc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Determine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want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highlight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page.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could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streaming,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artist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discovery,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927100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functionalities.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3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addition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steps,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 may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want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consider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incorporating interactive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elements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page, such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forms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sign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up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premium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services,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interactive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demos,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video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demonstrations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 services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action.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website,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it's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essential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maintain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consistency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aligns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overall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experience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branding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73170" y="830326"/>
            <a:ext cx="1598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Departments-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1718563"/>
            <a:ext cx="7942580" cy="28409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Departments:</a:t>
            </a:r>
            <a:endParaRPr sz="1200">
              <a:latin typeface="Times New Roman"/>
              <a:cs typeface="Times New Roman"/>
            </a:endParaRPr>
          </a:p>
          <a:p>
            <a:pPr marL="927100" marR="5080" indent="-304800">
              <a:lnSpc>
                <a:spcPts val="1660"/>
              </a:lnSpc>
              <a:spcBef>
                <a:spcPts val="85"/>
              </a:spcBef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Determine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what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departments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categories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want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showcase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 department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page.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could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include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genres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(rock,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pop,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jazz,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etc.),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instruments,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production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services,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any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categorization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relevant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 marL="927100" indent="-304800">
              <a:lnSpc>
                <a:spcPct val="100000"/>
              </a:lnSpc>
              <a:spcBef>
                <a:spcPts val="120"/>
              </a:spcBef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Define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departments 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characteristics.</a:t>
            </a:r>
            <a:endParaRPr sz="1200">
              <a:latin typeface="Times New Roman"/>
              <a:cs typeface="Times New Roman"/>
            </a:endParaRPr>
          </a:p>
          <a:p>
            <a:pPr marL="12700" marR="121285">
              <a:lnSpc>
                <a:spcPct val="175000"/>
              </a:lnSpc>
              <a:spcBef>
                <a:spcPts val="128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Consider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adding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filtering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search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functionalities 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department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help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navigate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through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departments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efficiently.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Additionally,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 may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want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incorporate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sorting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options,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related departments,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personalized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enhance user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experience further.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any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 on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 website,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maintain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consistency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department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page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aligns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overall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experience and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branding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web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19498" y="817321"/>
            <a:ext cx="9055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Blog-</a:t>
            </a:r>
            <a:r>
              <a:rPr dirty="0" sz="1400" spc="-20" b="1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09827" y="1468627"/>
            <a:ext cx="7284720" cy="21291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Static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Files: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Store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static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files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CSS,</a:t>
            </a:r>
            <a:r>
              <a:rPr dirty="0" sz="1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JavaScript,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images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appropriate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directories within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12700" marR="952500" indent="685165">
              <a:lnSpc>
                <a:spcPct val="114999"/>
              </a:lnSpc>
              <a:spcBef>
                <a:spcPts val="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Configure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static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files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development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collect them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production. Testing: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Test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homepage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 thoroughly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work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expected.</a:t>
            </a:r>
            <a:endParaRPr sz="1200">
              <a:latin typeface="Times New Roman"/>
              <a:cs typeface="Times New Roman"/>
            </a:endParaRPr>
          </a:p>
          <a:p>
            <a:pPr marL="12700" marR="770890" indent="685165">
              <a:lnSpc>
                <a:spcPct val="114999"/>
              </a:lnSpc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Django's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testing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framework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write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automated tests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views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components. Deployment: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9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Deploy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 Django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production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server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platforms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Heroku,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AWS,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DigitalOcean.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up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server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production.</a:t>
            </a:r>
            <a:endParaRPr sz="1200">
              <a:latin typeface="Times New Roman"/>
              <a:cs typeface="Times New Roman"/>
            </a:endParaRPr>
          </a:p>
          <a:p>
            <a:pPr marL="697865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697865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Configure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server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settings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domain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name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settings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necessary.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900" y="726186"/>
            <a:ext cx="3249295" cy="409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1600" spc="-1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>
              <a:latin typeface="Arial"/>
              <a:cs typeface="Arial"/>
            </a:endParaRPr>
          </a:p>
          <a:p>
            <a:pPr marL="613410">
              <a:lnSpc>
                <a:spcPct val="1000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dirty="0" sz="1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613410">
              <a:lnSpc>
                <a:spcPct val="1000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Enhanced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marL="613410">
              <a:lnSpc>
                <a:spcPct val="1000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Integration with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API’s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613410">
              <a:lnSpc>
                <a:spcPct val="1000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Live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Streaming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concert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listing</a:t>
            </a:r>
            <a:endParaRPr sz="1200">
              <a:latin typeface="Times New Roman"/>
              <a:cs typeface="Times New Roman"/>
            </a:endParaRPr>
          </a:p>
          <a:p>
            <a:pPr marL="613410" marR="5080">
              <a:lnSpc>
                <a:spcPct val="2000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Visualization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Lyrics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Integration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Podcast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Ausio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content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support</a:t>
            </a:r>
            <a:endParaRPr sz="1200">
              <a:latin typeface="Times New Roman"/>
              <a:cs typeface="Times New Roman"/>
            </a:endParaRPr>
          </a:p>
          <a:p>
            <a:pPr marL="613410" marR="963930">
              <a:lnSpc>
                <a:spcPts val="2880"/>
              </a:lnSpc>
              <a:spcBef>
                <a:spcPts val="33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Voice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Assistant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Integration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collaboration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endParaRPr sz="1200">
              <a:latin typeface="Times New Roman"/>
              <a:cs typeface="Times New Roman"/>
            </a:endParaRPr>
          </a:p>
          <a:p>
            <a:pPr marL="613410" marR="12700">
              <a:lnSpc>
                <a:spcPts val="288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Localized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Content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Internationalization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Accessibility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Inclusivity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129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789728"/>
            <a:ext cx="1553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:Books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Internet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-20"/>
              <a:t> </a:t>
            </a:r>
            <a:r>
              <a:rPr dirty="0"/>
              <a:t>conclusion,</a:t>
            </a:r>
            <a:r>
              <a:rPr dirty="0" spc="-20"/>
              <a:t> </a:t>
            </a:r>
            <a:r>
              <a:rPr dirty="0"/>
              <a:t>MusicHub</a:t>
            </a:r>
            <a:r>
              <a:rPr dirty="0" spc="-35"/>
              <a:t> </a:t>
            </a:r>
            <a:r>
              <a:rPr dirty="0"/>
              <a:t>represents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comprehensive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innovative</a:t>
            </a:r>
            <a:r>
              <a:rPr dirty="0" spc="-20"/>
              <a:t> </a:t>
            </a:r>
            <a:r>
              <a:rPr dirty="0"/>
              <a:t>solution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music</a:t>
            </a:r>
            <a:r>
              <a:rPr dirty="0" spc="-35"/>
              <a:t> </a:t>
            </a:r>
            <a:r>
              <a:rPr dirty="0"/>
              <a:t>enthusiasts</a:t>
            </a:r>
            <a:r>
              <a:rPr dirty="0" spc="-35"/>
              <a:t> </a:t>
            </a:r>
            <a:r>
              <a:rPr dirty="0"/>
              <a:t>seeking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personalized</a:t>
            </a:r>
            <a:r>
              <a:rPr dirty="0" spc="-10"/>
              <a:t> </a:t>
            </a:r>
            <a:r>
              <a:rPr dirty="0" spc="-25"/>
              <a:t>and </a:t>
            </a:r>
            <a:r>
              <a:rPr dirty="0"/>
              <a:t>immersive</a:t>
            </a:r>
            <a:r>
              <a:rPr dirty="0" spc="-20"/>
              <a:t> </a:t>
            </a:r>
            <a:r>
              <a:rPr dirty="0"/>
              <a:t>music</a:t>
            </a:r>
            <a:r>
              <a:rPr dirty="0" spc="-30"/>
              <a:t> </a:t>
            </a:r>
            <a:r>
              <a:rPr dirty="0"/>
              <a:t>streaming</a:t>
            </a:r>
            <a:r>
              <a:rPr dirty="0" spc="-25"/>
              <a:t> </a:t>
            </a:r>
            <a:r>
              <a:rPr dirty="0"/>
              <a:t>experience.</a:t>
            </a:r>
            <a:r>
              <a:rPr dirty="0" spc="5"/>
              <a:t> </a:t>
            </a:r>
            <a:r>
              <a:rPr dirty="0"/>
              <a:t>Built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robust</a:t>
            </a:r>
            <a:r>
              <a:rPr dirty="0" spc="-35"/>
              <a:t> </a:t>
            </a:r>
            <a:r>
              <a:rPr dirty="0"/>
              <a:t>Django</a:t>
            </a:r>
            <a:r>
              <a:rPr dirty="0" spc="-15"/>
              <a:t> </a:t>
            </a:r>
            <a:r>
              <a:rPr dirty="0"/>
              <a:t>framework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integrated</a:t>
            </a:r>
            <a:r>
              <a:rPr dirty="0" spc="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frontend</a:t>
            </a:r>
            <a:r>
              <a:rPr dirty="0" spc="-20"/>
              <a:t> </a:t>
            </a:r>
            <a:r>
              <a:rPr dirty="0" spc="-10"/>
              <a:t>technologies, </a:t>
            </a:r>
            <a:r>
              <a:rPr dirty="0"/>
              <a:t>MusicHub</a:t>
            </a:r>
            <a:r>
              <a:rPr dirty="0" spc="-30"/>
              <a:t> </a:t>
            </a:r>
            <a:r>
              <a:rPr dirty="0"/>
              <a:t>offers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feature-</a:t>
            </a:r>
            <a:r>
              <a:rPr dirty="0"/>
              <a:t>rich</a:t>
            </a:r>
            <a:r>
              <a:rPr dirty="0" spc="25"/>
              <a:t> </a:t>
            </a:r>
            <a:r>
              <a:rPr dirty="0"/>
              <a:t>platform</a:t>
            </a:r>
            <a:r>
              <a:rPr dirty="0" spc="-1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caters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diverse</a:t>
            </a:r>
            <a:r>
              <a:rPr dirty="0" spc="-10"/>
              <a:t> </a:t>
            </a:r>
            <a:r>
              <a:rPr dirty="0"/>
              <a:t>preferences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requirements.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</a:p>
          <a:p>
            <a:pPr marL="12700" marR="5080">
              <a:lnSpc>
                <a:spcPct val="100000"/>
              </a:lnSpc>
            </a:pPr>
            <a:r>
              <a:rPr dirty="0"/>
              <a:t>Throughout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development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MusicHub,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45"/>
              <a:t> </a:t>
            </a:r>
            <a:r>
              <a:rPr dirty="0"/>
              <a:t>have</a:t>
            </a:r>
            <a:r>
              <a:rPr dirty="0" spc="-20"/>
              <a:t> </a:t>
            </a:r>
            <a:r>
              <a:rPr dirty="0"/>
              <a:t>prioritized</a:t>
            </a:r>
            <a:r>
              <a:rPr dirty="0" spc="-20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experience,</a:t>
            </a:r>
            <a:r>
              <a:rPr dirty="0" spc="10"/>
              <a:t> </a:t>
            </a:r>
            <a:r>
              <a:rPr dirty="0"/>
              <a:t>security,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scalability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ensure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seamless</a:t>
            </a:r>
            <a:r>
              <a:rPr dirty="0" spc="-10"/>
              <a:t> </a:t>
            </a:r>
            <a:r>
              <a:rPr dirty="0" spc="-25"/>
              <a:t>and </a:t>
            </a:r>
            <a:r>
              <a:rPr dirty="0"/>
              <a:t>enjoyable</a:t>
            </a:r>
            <a:r>
              <a:rPr dirty="0" spc="-5"/>
              <a:t> </a:t>
            </a:r>
            <a:r>
              <a:rPr dirty="0"/>
              <a:t>music</a:t>
            </a:r>
            <a:r>
              <a:rPr dirty="0" spc="-55"/>
              <a:t> </a:t>
            </a:r>
            <a:r>
              <a:rPr dirty="0"/>
              <a:t>discovery</a:t>
            </a:r>
            <a:r>
              <a:rPr dirty="0" spc="-30"/>
              <a:t> </a:t>
            </a:r>
            <a:r>
              <a:rPr dirty="0"/>
              <a:t>journey.</a:t>
            </a:r>
            <a:r>
              <a:rPr dirty="0" spc="-5"/>
              <a:t> </a:t>
            </a:r>
            <a:r>
              <a:rPr dirty="0"/>
              <a:t>From</a:t>
            </a:r>
            <a:r>
              <a:rPr dirty="0" spc="-40"/>
              <a:t> </a:t>
            </a:r>
            <a:r>
              <a:rPr dirty="0"/>
              <a:t>secure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40"/>
              <a:t> </a:t>
            </a:r>
            <a:r>
              <a:rPr dirty="0"/>
              <a:t>authentication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personalized</a:t>
            </a:r>
            <a:r>
              <a:rPr dirty="0" spc="-30"/>
              <a:t> </a:t>
            </a:r>
            <a:r>
              <a:rPr dirty="0"/>
              <a:t>music</a:t>
            </a:r>
            <a:r>
              <a:rPr dirty="0" spc="-55"/>
              <a:t> </a:t>
            </a:r>
            <a:r>
              <a:rPr dirty="0"/>
              <a:t>recommendations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social</a:t>
            </a:r>
            <a:r>
              <a:rPr dirty="0" spc="500"/>
              <a:t> </a:t>
            </a:r>
            <a:r>
              <a:rPr dirty="0"/>
              <a:t>interaction</a:t>
            </a:r>
            <a:r>
              <a:rPr dirty="0" spc="-10"/>
              <a:t> </a:t>
            </a:r>
            <a:r>
              <a:rPr dirty="0"/>
              <a:t>features, MusicHub</a:t>
            </a:r>
            <a:r>
              <a:rPr dirty="0" spc="-3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holistic</a:t>
            </a:r>
            <a:r>
              <a:rPr dirty="0" spc="-30"/>
              <a:t> </a:t>
            </a:r>
            <a:r>
              <a:rPr dirty="0"/>
              <a:t>approach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music</a:t>
            </a:r>
            <a:r>
              <a:rPr dirty="0" spc="-40"/>
              <a:t> </a:t>
            </a:r>
            <a:r>
              <a:rPr dirty="0"/>
              <a:t>streaming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discovery.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</a:p>
          <a:p>
            <a:pPr marL="12700" marR="27305">
              <a:lnSpc>
                <a:spcPct val="100000"/>
              </a:lnSpc>
            </a:pPr>
            <a:r>
              <a:rPr dirty="0"/>
              <a:t>Furthermore,</a:t>
            </a:r>
            <a:r>
              <a:rPr dirty="0" spc="-35"/>
              <a:t> </a:t>
            </a:r>
            <a:r>
              <a:rPr dirty="0"/>
              <a:t>MusicHub's</a:t>
            </a:r>
            <a:r>
              <a:rPr dirty="0" spc="-55"/>
              <a:t> </a:t>
            </a:r>
            <a:r>
              <a:rPr dirty="0"/>
              <a:t>future</a:t>
            </a:r>
            <a:r>
              <a:rPr dirty="0" spc="-45"/>
              <a:t> </a:t>
            </a:r>
            <a:r>
              <a:rPr dirty="0"/>
              <a:t>enhancements,</a:t>
            </a:r>
            <a:r>
              <a:rPr dirty="0" spc="-20"/>
              <a:t> </a:t>
            </a:r>
            <a:r>
              <a:rPr dirty="0"/>
              <a:t>including</a:t>
            </a:r>
            <a:r>
              <a:rPr dirty="0" spc="-45"/>
              <a:t> </a:t>
            </a:r>
            <a:r>
              <a:rPr dirty="0"/>
              <a:t>advanced</a:t>
            </a:r>
            <a:r>
              <a:rPr dirty="0" spc="-30"/>
              <a:t> </a:t>
            </a:r>
            <a:r>
              <a:rPr dirty="0"/>
              <a:t>recommendation</a:t>
            </a:r>
            <a:r>
              <a:rPr dirty="0" spc="-20"/>
              <a:t> </a:t>
            </a:r>
            <a:r>
              <a:rPr dirty="0"/>
              <a:t>systems,</a:t>
            </a:r>
            <a:r>
              <a:rPr dirty="0" spc="-30"/>
              <a:t> </a:t>
            </a:r>
            <a:r>
              <a:rPr dirty="0"/>
              <a:t>enhanced</a:t>
            </a:r>
            <a:r>
              <a:rPr dirty="0" spc="-30"/>
              <a:t> </a:t>
            </a:r>
            <a:r>
              <a:rPr dirty="0"/>
              <a:t>social</a:t>
            </a:r>
            <a:r>
              <a:rPr dirty="0" spc="-50"/>
              <a:t> </a:t>
            </a:r>
            <a:r>
              <a:rPr dirty="0"/>
              <a:t>features,</a:t>
            </a:r>
            <a:r>
              <a:rPr dirty="0" spc="-25"/>
              <a:t> and </a:t>
            </a:r>
            <a:r>
              <a:rPr dirty="0"/>
              <a:t>integration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external</a:t>
            </a:r>
            <a:r>
              <a:rPr dirty="0" spc="-30"/>
              <a:t> </a:t>
            </a:r>
            <a:r>
              <a:rPr dirty="0"/>
              <a:t>music</a:t>
            </a:r>
            <a:r>
              <a:rPr dirty="0" spc="-35"/>
              <a:t> </a:t>
            </a:r>
            <a:r>
              <a:rPr dirty="0"/>
              <a:t>services,</a:t>
            </a:r>
            <a:r>
              <a:rPr dirty="0" spc="-20"/>
              <a:t> </a:t>
            </a:r>
            <a:r>
              <a:rPr dirty="0"/>
              <a:t>demonstrate</a:t>
            </a:r>
            <a:r>
              <a:rPr dirty="0" spc="-15"/>
              <a:t> </a:t>
            </a:r>
            <a:r>
              <a:rPr dirty="0"/>
              <a:t>our</a:t>
            </a:r>
            <a:r>
              <a:rPr dirty="0" spc="-40"/>
              <a:t> </a:t>
            </a:r>
            <a:r>
              <a:rPr dirty="0"/>
              <a:t>commitment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continuous</a:t>
            </a:r>
            <a:r>
              <a:rPr dirty="0" spc="-30"/>
              <a:t> </a:t>
            </a:r>
            <a:r>
              <a:rPr dirty="0"/>
              <a:t>improvement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innovation.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10"/>
              <a:t>embracing </a:t>
            </a:r>
            <a:r>
              <a:rPr dirty="0"/>
              <a:t>emerging</a:t>
            </a:r>
            <a:r>
              <a:rPr dirty="0" spc="-5"/>
              <a:t> </a:t>
            </a:r>
            <a:r>
              <a:rPr dirty="0"/>
              <a:t>technologies and</a:t>
            </a:r>
            <a:r>
              <a:rPr dirty="0" spc="-25"/>
              <a:t> </a:t>
            </a:r>
            <a:r>
              <a:rPr dirty="0"/>
              <a:t>listening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25"/>
              <a:t> </a:t>
            </a:r>
            <a:r>
              <a:rPr dirty="0"/>
              <a:t>feedback,</a:t>
            </a:r>
            <a:r>
              <a:rPr dirty="0" spc="-5"/>
              <a:t> </a:t>
            </a:r>
            <a:r>
              <a:rPr dirty="0"/>
              <a:t>MusicHub</a:t>
            </a:r>
            <a:r>
              <a:rPr dirty="0" spc="-30"/>
              <a:t> </a:t>
            </a:r>
            <a:r>
              <a:rPr dirty="0"/>
              <a:t>aims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remain</a:t>
            </a:r>
            <a:r>
              <a:rPr dirty="0" spc="-15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forefront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music</a:t>
            </a:r>
            <a:r>
              <a:rPr dirty="0" spc="-25"/>
              <a:t> </a:t>
            </a:r>
            <a:r>
              <a:rPr dirty="0"/>
              <a:t>streaming</a:t>
            </a:r>
            <a:r>
              <a:rPr dirty="0" spc="-15"/>
              <a:t> </a:t>
            </a:r>
            <a:r>
              <a:rPr dirty="0" spc="-10"/>
              <a:t>industry.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</a:p>
          <a:p>
            <a:pPr marL="12700" marR="147320">
              <a:lnSpc>
                <a:spcPct val="100000"/>
              </a:lnSpc>
            </a:pPr>
            <a:r>
              <a:rPr dirty="0"/>
              <a:t>Ultimately,</a:t>
            </a:r>
            <a:r>
              <a:rPr dirty="0" spc="10"/>
              <a:t> </a:t>
            </a:r>
            <a:r>
              <a:rPr dirty="0"/>
              <a:t>MusicHub's</a:t>
            </a:r>
            <a:r>
              <a:rPr dirty="0" spc="-30"/>
              <a:t> </a:t>
            </a:r>
            <a:r>
              <a:rPr dirty="0"/>
              <a:t>success</a:t>
            </a:r>
            <a:r>
              <a:rPr dirty="0" spc="-25"/>
              <a:t> </a:t>
            </a:r>
            <a:r>
              <a:rPr dirty="0"/>
              <a:t>lies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its</a:t>
            </a:r>
            <a:r>
              <a:rPr dirty="0" spc="-35"/>
              <a:t> </a:t>
            </a:r>
            <a:r>
              <a:rPr dirty="0"/>
              <a:t>ability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connect</a:t>
            </a:r>
            <a:r>
              <a:rPr dirty="0" spc="-5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their</a:t>
            </a:r>
            <a:r>
              <a:rPr dirty="0" spc="-30"/>
              <a:t> </a:t>
            </a:r>
            <a:r>
              <a:rPr dirty="0"/>
              <a:t>favorite</a:t>
            </a:r>
            <a:r>
              <a:rPr dirty="0" spc="-10"/>
              <a:t> </a:t>
            </a:r>
            <a:r>
              <a:rPr dirty="0"/>
              <a:t>tunes,</a:t>
            </a:r>
            <a:r>
              <a:rPr dirty="0" spc="-35"/>
              <a:t> </a:t>
            </a:r>
            <a:r>
              <a:rPr dirty="0"/>
              <a:t>foster</a:t>
            </a:r>
            <a:r>
              <a:rPr dirty="0" spc="-20"/>
              <a:t> </a:t>
            </a:r>
            <a:r>
              <a:rPr dirty="0"/>
              <a:t>community</a:t>
            </a:r>
            <a:r>
              <a:rPr dirty="0" spc="-25"/>
              <a:t> </a:t>
            </a:r>
            <a:r>
              <a:rPr dirty="0"/>
              <a:t>engagement,</a:t>
            </a:r>
            <a:r>
              <a:rPr dirty="0" spc="15"/>
              <a:t> </a:t>
            </a:r>
            <a:r>
              <a:rPr dirty="0" spc="-25"/>
              <a:t>and </a:t>
            </a:r>
            <a:r>
              <a:rPr dirty="0"/>
              <a:t>provide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20"/>
              <a:t> </a:t>
            </a:r>
            <a:r>
              <a:rPr dirty="0"/>
              <a:t>unparalleled</a:t>
            </a:r>
            <a:r>
              <a:rPr dirty="0" spc="5"/>
              <a:t> </a:t>
            </a:r>
            <a:r>
              <a:rPr dirty="0"/>
              <a:t>music</a:t>
            </a:r>
            <a:r>
              <a:rPr dirty="0" spc="-25"/>
              <a:t> </a:t>
            </a:r>
            <a:r>
              <a:rPr dirty="0"/>
              <a:t>listening</a:t>
            </a:r>
            <a:r>
              <a:rPr dirty="0" spc="-30"/>
              <a:t> </a:t>
            </a:r>
            <a:r>
              <a:rPr dirty="0"/>
              <a:t>experience.</a:t>
            </a:r>
            <a:r>
              <a:rPr dirty="0" spc="10"/>
              <a:t>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/>
              <a:t>continue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evolve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expand</a:t>
            </a:r>
            <a:r>
              <a:rPr dirty="0" spc="-20"/>
              <a:t> </a:t>
            </a:r>
            <a:r>
              <a:rPr dirty="0"/>
              <a:t>MusicHub's</a:t>
            </a:r>
            <a:r>
              <a:rPr dirty="0" spc="-35"/>
              <a:t> </a:t>
            </a:r>
            <a:r>
              <a:rPr dirty="0"/>
              <a:t>features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capabilities,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/>
              <a:t>look</a:t>
            </a:r>
            <a:r>
              <a:rPr dirty="0" spc="-30"/>
              <a:t> </a:t>
            </a:r>
            <a:r>
              <a:rPr dirty="0"/>
              <a:t>forward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empowering</a:t>
            </a:r>
            <a:r>
              <a:rPr dirty="0" spc="-10"/>
              <a:t> </a:t>
            </a:r>
            <a:r>
              <a:rPr dirty="0"/>
              <a:t>music</a:t>
            </a:r>
            <a:r>
              <a:rPr dirty="0" spc="-35"/>
              <a:t> </a:t>
            </a:r>
            <a:r>
              <a:rPr dirty="0"/>
              <a:t>enthusiasts</a:t>
            </a:r>
            <a:r>
              <a:rPr dirty="0" spc="-20"/>
              <a:t> </a:t>
            </a:r>
            <a:r>
              <a:rPr dirty="0"/>
              <a:t>worldwide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discover,</a:t>
            </a:r>
            <a:r>
              <a:rPr dirty="0" spc="-15"/>
              <a:t> </a:t>
            </a:r>
            <a:r>
              <a:rPr dirty="0"/>
              <a:t>stream,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interact with</a:t>
            </a:r>
            <a:r>
              <a:rPr dirty="0" spc="-30"/>
              <a:t> </a:t>
            </a:r>
            <a:r>
              <a:rPr dirty="0"/>
              <a:t>music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new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exciting </a:t>
            </a:r>
            <a:r>
              <a:rPr dirty="0" spc="-20"/>
              <a:t>ways.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691" y="2324176"/>
            <a:ext cx="210121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000" spc="-20" b="1">
                <a:solidFill>
                  <a:srgbClr val="213366"/>
                </a:solidFill>
                <a:latin typeface="Arial"/>
                <a:cs typeface="Arial"/>
              </a:rPr>
              <a:t> 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794" y="167323"/>
            <a:ext cx="331977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4176" y="1154430"/>
            <a:ext cx="42805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dirty="0" sz="2000" spc="-6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PROJECT</a:t>
            </a:r>
            <a:r>
              <a:rPr dirty="0" sz="2000" spc="-7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45133" y="3025394"/>
            <a:ext cx="7252334" cy="557530"/>
            <a:chOff x="945133" y="3025394"/>
            <a:chExt cx="7252334" cy="557530"/>
          </a:xfrm>
        </p:grpSpPr>
        <p:sp>
          <p:nvSpPr>
            <p:cNvPr id="6" name="object 6" descr=""/>
            <p:cNvSpPr/>
            <p:nvPr/>
          </p:nvSpPr>
          <p:spPr>
            <a:xfrm>
              <a:off x="957833" y="3038094"/>
              <a:ext cx="7226934" cy="532130"/>
            </a:xfrm>
            <a:custGeom>
              <a:avLst/>
              <a:gdLst/>
              <a:ahLst/>
              <a:cxnLst/>
              <a:rect l="l" t="t" r="r" b="b"/>
              <a:pathLst>
                <a:path w="7226934" h="532129">
                  <a:moveTo>
                    <a:pt x="7138162" y="0"/>
                  </a:moveTo>
                  <a:lnTo>
                    <a:pt x="88646" y="0"/>
                  </a:lnTo>
                  <a:lnTo>
                    <a:pt x="54140" y="6957"/>
                  </a:lnTo>
                  <a:lnTo>
                    <a:pt x="25963" y="25939"/>
                  </a:lnTo>
                  <a:lnTo>
                    <a:pt x="6966" y="54113"/>
                  </a:lnTo>
                  <a:lnTo>
                    <a:pt x="0" y="88645"/>
                  </a:lnTo>
                  <a:lnTo>
                    <a:pt x="0" y="443230"/>
                  </a:lnTo>
                  <a:lnTo>
                    <a:pt x="6966" y="477708"/>
                  </a:lnTo>
                  <a:lnTo>
                    <a:pt x="25963" y="505888"/>
                  </a:lnTo>
                  <a:lnTo>
                    <a:pt x="54140" y="524900"/>
                  </a:lnTo>
                  <a:lnTo>
                    <a:pt x="88646" y="531876"/>
                  </a:lnTo>
                  <a:lnTo>
                    <a:pt x="7138162" y="531876"/>
                  </a:lnTo>
                  <a:lnTo>
                    <a:pt x="7172640" y="524900"/>
                  </a:lnTo>
                  <a:lnTo>
                    <a:pt x="7200820" y="505888"/>
                  </a:lnTo>
                  <a:lnTo>
                    <a:pt x="7219832" y="477708"/>
                  </a:lnTo>
                  <a:lnTo>
                    <a:pt x="7226808" y="443230"/>
                  </a:lnTo>
                  <a:lnTo>
                    <a:pt x="7226808" y="88645"/>
                  </a:lnTo>
                  <a:lnTo>
                    <a:pt x="7219832" y="54113"/>
                  </a:lnTo>
                  <a:lnTo>
                    <a:pt x="7200820" y="25939"/>
                  </a:lnTo>
                  <a:lnTo>
                    <a:pt x="7172640" y="6957"/>
                  </a:lnTo>
                  <a:lnTo>
                    <a:pt x="7138162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7833" y="3038094"/>
              <a:ext cx="7226934" cy="532130"/>
            </a:xfrm>
            <a:custGeom>
              <a:avLst/>
              <a:gdLst/>
              <a:ahLst/>
              <a:cxnLst/>
              <a:rect l="l" t="t" r="r" b="b"/>
              <a:pathLst>
                <a:path w="7226934" h="532129">
                  <a:moveTo>
                    <a:pt x="0" y="88645"/>
                  </a:moveTo>
                  <a:lnTo>
                    <a:pt x="6966" y="54113"/>
                  </a:lnTo>
                  <a:lnTo>
                    <a:pt x="25963" y="25939"/>
                  </a:lnTo>
                  <a:lnTo>
                    <a:pt x="54140" y="6957"/>
                  </a:lnTo>
                  <a:lnTo>
                    <a:pt x="88646" y="0"/>
                  </a:lnTo>
                  <a:lnTo>
                    <a:pt x="7138162" y="0"/>
                  </a:lnTo>
                  <a:lnTo>
                    <a:pt x="7172640" y="6957"/>
                  </a:lnTo>
                  <a:lnTo>
                    <a:pt x="7200820" y="25939"/>
                  </a:lnTo>
                  <a:lnTo>
                    <a:pt x="7219832" y="54113"/>
                  </a:lnTo>
                  <a:lnTo>
                    <a:pt x="7226808" y="88645"/>
                  </a:lnTo>
                  <a:lnTo>
                    <a:pt x="7226808" y="443230"/>
                  </a:lnTo>
                  <a:lnTo>
                    <a:pt x="7219832" y="477708"/>
                  </a:lnTo>
                  <a:lnTo>
                    <a:pt x="7200820" y="505888"/>
                  </a:lnTo>
                  <a:lnTo>
                    <a:pt x="7172640" y="524900"/>
                  </a:lnTo>
                  <a:lnTo>
                    <a:pt x="7138162" y="531876"/>
                  </a:lnTo>
                  <a:lnTo>
                    <a:pt x="88646" y="531876"/>
                  </a:lnTo>
                  <a:lnTo>
                    <a:pt x="54140" y="524900"/>
                  </a:lnTo>
                  <a:lnTo>
                    <a:pt x="25963" y="505888"/>
                  </a:lnTo>
                  <a:lnTo>
                    <a:pt x="6966" y="477708"/>
                  </a:lnTo>
                  <a:lnTo>
                    <a:pt x="0" y="443230"/>
                  </a:lnTo>
                  <a:lnTo>
                    <a:pt x="0" y="88645"/>
                  </a:lnTo>
                  <a:close/>
                </a:path>
              </a:pathLst>
            </a:custGeom>
            <a:ln w="25399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38780" y="2718561"/>
            <a:ext cx="4104004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6192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Arial"/>
                <a:cs typeface="Arial"/>
              </a:rPr>
              <a:t>Web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Application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using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Django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Framework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15541" y="3982923"/>
            <a:ext cx="6314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2005" marR="5080" indent="-78994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|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8426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7340" y="1602994"/>
            <a:ext cx="87280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today's digital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age,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consumption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has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evolved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drastically,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seeking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convenient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platforms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discover,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stream,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organize their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favorite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tunes.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cater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demand,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utilizing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Framework presents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robust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solution.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high-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framework,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empowers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developers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 scalable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feature-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rich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applications with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ease.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immersive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musical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experience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incorporating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functionalities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user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authentication,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</a:t>
            </a:r>
            <a:r>
              <a:rPr dirty="0" sz="1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browsing,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creation,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systems,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sharing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capabilities.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7424" y="4801739"/>
            <a:ext cx="155384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:Books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Internet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874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7340" y="1538096"/>
            <a:ext cx="752602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rapidly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evolving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landscape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digital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consumption,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there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exists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need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comprehensive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Web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caters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diverse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preferences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requirements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users.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address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several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key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challenges faced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enthusiasts,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fragmented music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libraries,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limited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options,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lack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of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recommendations.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primary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objective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robust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user-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friendly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platform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revolutionizes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way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stream,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interact with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online.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7424" y="4801739"/>
            <a:ext cx="155384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:Books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Internet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666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600" spc="-4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1462278"/>
            <a:ext cx="830643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65">
                <a:solidFill>
                  <a:srgbClr val="0D0D0D"/>
                </a:solidFill>
                <a:latin typeface="Noto Mono"/>
                <a:cs typeface="Noto Mono"/>
              </a:rPr>
              <a:t>This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0">
                <a:solidFill>
                  <a:srgbClr val="0D0D0D"/>
                </a:solidFill>
                <a:latin typeface="Noto Mono"/>
                <a:cs typeface="Noto Mono"/>
              </a:rPr>
              <a:t>project</a:t>
            </a:r>
            <a:r>
              <a:rPr dirty="0" sz="1200" spc="-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75">
                <a:solidFill>
                  <a:srgbClr val="0D0D0D"/>
                </a:solidFill>
                <a:latin typeface="Noto Mono"/>
                <a:cs typeface="Noto Mono"/>
              </a:rPr>
              <a:t>aims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5">
                <a:solidFill>
                  <a:srgbClr val="0D0D0D"/>
                </a:solidFill>
                <a:latin typeface="Noto Mono"/>
                <a:cs typeface="Noto Mono"/>
              </a:rPr>
              <a:t>to</a:t>
            </a:r>
            <a:r>
              <a:rPr dirty="0" sz="1200" spc="-40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0">
                <a:solidFill>
                  <a:srgbClr val="0D0D0D"/>
                </a:solidFill>
                <a:latin typeface="Noto Mono"/>
                <a:cs typeface="Noto Mono"/>
              </a:rPr>
              <a:t>set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0">
                <a:solidFill>
                  <a:srgbClr val="0D0D0D"/>
                </a:solidFill>
                <a:latin typeface="Noto Mono"/>
                <a:cs typeface="Noto Mono"/>
              </a:rPr>
              <a:t>a</a:t>
            </a:r>
            <a:r>
              <a:rPr dirty="0" sz="1200" spc="-39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>
                <a:solidFill>
                  <a:srgbClr val="0D0D0D"/>
                </a:solidFill>
                <a:latin typeface="Noto Mono"/>
                <a:cs typeface="Noto Mono"/>
              </a:rPr>
              <a:t>new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45">
                <a:solidFill>
                  <a:srgbClr val="0D0D0D"/>
                </a:solidFill>
                <a:latin typeface="Noto Mono"/>
                <a:cs typeface="Noto Mono"/>
              </a:rPr>
              <a:t>standard</a:t>
            </a:r>
            <a:r>
              <a:rPr dirty="0" sz="1200" spc="-39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35">
                <a:solidFill>
                  <a:srgbClr val="0D0D0D"/>
                </a:solidFill>
                <a:latin typeface="Noto Mono"/>
                <a:cs typeface="Noto Mono"/>
              </a:rPr>
              <a:t>for</a:t>
            </a:r>
            <a:r>
              <a:rPr dirty="0" sz="1200" spc="-40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5">
                <a:solidFill>
                  <a:srgbClr val="0D0D0D"/>
                </a:solidFill>
                <a:latin typeface="Noto Mono"/>
                <a:cs typeface="Noto Mono"/>
              </a:rPr>
              <a:t>music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>
                <a:solidFill>
                  <a:srgbClr val="0D0D0D"/>
                </a:solidFill>
                <a:latin typeface="Noto Mono"/>
                <a:cs typeface="Noto Mono"/>
              </a:rPr>
              <a:t>web</a:t>
            </a:r>
            <a:r>
              <a:rPr dirty="0" sz="1200" spc="-39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5">
                <a:solidFill>
                  <a:srgbClr val="0D0D0D"/>
                </a:solidFill>
                <a:latin typeface="Noto Mono"/>
                <a:cs typeface="Noto Mono"/>
              </a:rPr>
              <a:t>applications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20">
                <a:solidFill>
                  <a:srgbClr val="0D0D0D"/>
                </a:solidFill>
                <a:latin typeface="Noto Mono"/>
                <a:cs typeface="Noto Mono"/>
              </a:rPr>
              <a:t>by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0">
                <a:solidFill>
                  <a:srgbClr val="0D0D0D"/>
                </a:solidFill>
                <a:latin typeface="Noto Mono"/>
                <a:cs typeface="Noto Mono"/>
              </a:rPr>
              <a:t>providing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0">
                <a:solidFill>
                  <a:srgbClr val="0D0D0D"/>
                </a:solidFill>
                <a:latin typeface="Noto Mono"/>
                <a:cs typeface="Noto Mono"/>
              </a:rPr>
              <a:t>a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10">
                <a:solidFill>
                  <a:srgbClr val="0D0D0D"/>
                </a:solidFill>
                <a:latin typeface="Noto Mono"/>
                <a:cs typeface="Noto Mono"/>
              </a:rPr>
              <a:t>comprehensive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65">
                <a:solidFill>
                  <a:srgbClr val="0D0D0D"/>
                </a:solidFill>
                <a:latin typeface="Noto Mono"/>
                <a:cs typeface="Noto Mono"/>
              </a:rPr>
              <a:t>platform</a:t>
            </a:r>
            <a:r>
              <a:rPr dirty="0" sz="1200" spc="-41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5">
                <a:solidFill>
                  <a:srgbClr val="0D0D0D"/>
                </a:solidFill>
                <a:latin typeface="Noto Mono"/>
                <a:cs typeface="Noto Mono"/>
              </a:rPr>
              <a:t>that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5">
                <a:solidFill>
                  <a:srgbClr val="0D0D0D"/>
                </a:solidFill>
                <a:latin typeface="Noto Mono"/>
                <a:cs typeface="Noto Mono"/>
              </a:rPr>
              <a:t>addresses </a:t>
            </a:r>
            <a:r>
              <a:rPr dirty="0" sz="1200" spc="-170">
                <a:solidFill>
                  <a:srgbClr val="0D0D0D"/>
                </a:solidFill>
                <a:latin typeface="Noto Mono"/>
                <a:cs typeface="Noto Mono"/>
              </a:rPr>
              <a:t>the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65">
                <a:solidFill>
                  <a:srgbClr val="0D0D0D"/>
                </a:solidFill>
                <a:latin typeface="Noto Mono"/>
                <a:cs typeface="Noto Mono"/>
              </a:rPr>
              <a:t>challenges</a:t>
            </a:r>
            <a:r>
              <a:rPr dirty="0" sz="1200" spc="-36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0">
                <a:solidFill>
                  <a:srgbClr val="0D0D0D"/>
                </a:solidFill>
                <a:latin typeface="Noto Mono"/>
                <a:cs typeface="Noto Mono"/>
              </a:rPr>
              <a:t>of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14">
                <a:solidFill>
                  <a:srgbClr val="0D0D0D"/>
                </a:solidFill>
                <a:latin typeface="Noto Mono"/>
                <a:cs typeface="Noto Mono"/>
              </a:rPr>
              <a:t>fragmented</a:t>
            </a:r>
            <a:r>
              <a:rPr dirty="0" sz="1200" spc="-40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5">
                <a:solidFill>
                  <a:srgbClr val="0D0D0D"/>
                </a:solidFill>
                <a:latin typeface="Noto Mono"/>
                <a:cs typeface="Noto Mono"/>
              </a:rPr>
              <a:t>music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80">
                <a:solidFill>
                  <a:srgbClr val="0D0D0D"/>
                </a:solidFill>
                <a:latin typeface="Noto Mono"/>
                <a:cs typeface="Noto Mono"/>
              </a:rPr>
              <a:t>libraries,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20">
                <a:solidFill>
                  <a:srgbClr val="0D0D0D"/>
                </a:solidFill>
                <a:latin typeface="Noto Mono"/>
                <a:cs typeface="Noto Mono"/>
              </a:rPr>
              <a:t>limited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discovery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0">
                <a:solidFill>
                  <a:srgbClr val="0D0D0D"/>
                </a:solidFill>
                <a:latin typeface="Noto Mono"/>
                <a:cs typeface="Noto Mono"/>
              </a:rPr>
              <a:t>options,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75">
                <a:solidFill>
                  <a:srgbClr val="0D0D0D"/>
                </a:solidFill>
                <a:latin typeface="Noto Mono"/>
                <a:cs typeface="Noto Mono"/>
              </a:rPr>
              <a:t>and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5">
                <a:solidFill>
                  <a:srgbClr val="0D0D0D"/>
                </a:solidFill>
                <a:latin typeface="Noto Mono"/>
                <a:cs typeface="Noto Mono"/>
              </a:rPr>
              <a:t>lack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0">
                <a:solidFill>
                  <a:srgbClr val="0D0D0D"/>
                </a:solidFill>
                <a:latin typeface="Noto Mono"/>
                <a:cs typeface="Noto Mono"/>
              </a:rPr>
              <a:t>of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04">
                <a:solidFill>
                  <a:srgbClr val="0D0D0D"/>
                </a:solidFill>
                <a:latin typeface="Noto Mono"/>
                <a:cs typeface="Noto Mono"/>
              </a:rPr>
              <a:t>personalization.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35">
                <a:solidFill>
                  <a:srgbClr val="0D0D0D"/>
                </a:solidFill>
                <a:latin typeface="Noto Mono"/>
                <a:cs typeface="Noto Mono"/>
              </a:rPr>
              <a:t>With</a:t>
            </a:r>
            <a:r>
              <a:rPr dirty="0" sz="1200" spc="-39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95">
                <a:solidFill>
                  <a:srgbClr val="0D0D0D"/>
                </a:solidFill>
                <a:latin typeface="Noto Mono"/>
                <a:cs typeface="Noto Mono"/>
              </a:rPr>
              <a:t>its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Noto Mono"/>
                <a:cs typeface="Noto Mono"/>
              </a:rPr>
              <a:t>advanced </a:t>
            </a:r>
            <a:r>
              <a:rPr dirty="0" sz="1200" spc="-200">
                <a:solidFill>
                  <a:srgbClr val="0D0D0D"/>
                </a:solidFill>
                <a:latin typeface="Noto Mono"/>
                <a:cs typeface="Noto Mono"/>
              </a:rPr>
              <a:t>algorithms,</a:t>
            </a:r>
            <a:r>
              <a:rPr dirty="0" sz="1200" spc="-36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0">
                <a:solidFill>
                  <a:srgbClr val="0D0D0D"/>
                </a:solidFill>
                <a:latin typeface="Noto Mono"/>
                <a:cs typeface="Noto Mono"/>
              </a:rPr>
              <a:t>personalized</a:t>
            </a:r>
            <a:r>
              <a:rPr dirty="0" sz="1200" spc="-34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20">
                <a:solidFill>
                  <a:srgbClr val="0D0D0D"/>
                </a:solidFill>
                <a:latin typeface="Noto Mono"/>
                <a:cs typeface="Noto Mono"/>
              </a:rPr>
              <a:t>recommendations,</a:t>
            </a:r>
            <a:r>
              <a:rPr dirty="0" sz="1200" spc="-36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0">
                <a:solidFill>
                  <a:srgbClr val="0D0D0D"/>
                </a:solidFill>
                <a:latin typeface="Noto Mono"/>
                <a:cs typeface="Noto Mono"/>
              </a:rPr>
              <a:t>social</a:t>
            </a:r>
            <a:r>
              <a:rPr dirty="0" sz="1200" spc="-36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5">
                <a:solidFill>
                  <a:srgbClr val="0D0D0D"/>
                </a:solidFill>
                <a:latin typeface="Noto Mono"/>
                <a:cs typeface="Noto Mono"/>
              </a:rPr>
              <a:t>integration</a:t>
            </a:r>
            <a:r>
              <a:rPr dirty="0" sz="1200" spc="-36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5">
                <a:solidFill>
                  <a:srgbClr val="0D0D0D"/>
                </a:solidFill>
                <a:latin typeface="Noto Mono"/>
                <a:cs typeface="Noto Mono"/>
              </a:rPr>
              <a:t>features,</a:t>
            </a:r>
            <a:r>
              <a:rPr dirty="0" sz="1200" spc="-36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70">
                <a:solidFill>
                  <a:srgbClr val="0D0D0D"/>
                </a:solidFill>
                <a:latin typeface="Noto Mono"/>
                <a:cs typeface="Noto Mono"/>
              </a:rPr>
              <a:t>and</a:t>
            </a:r>
            <a:r>
              <a:rPr dirty="0" sz="1200" spc="-35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95">
                <a:solidFill>
                  <a:srgbClr val="0D0D0D"/>
                </a:solidFill>
                <a:latin typeface="Noto Mono"/>
                <a:cs typeface="Noto Mono"/>
              </a:rPr>
              <a:t>seamless</a:t>
            </a:r>
            <a:r>
              <a:rPr dirty="0" sz="1200" spc="-35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55">
                <a:solidFill>
                  <a:srgbClr val="0D0D0D"/>
                </a:solidFill>
                <a:latin typeface="Noto Mono"/>
                <a:cs typeface="Noto Mono"/>
              </a:rPr>
              <a:t>user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0">
                <a:solidFill>
                  <a:srgbClr val="0D0D0D"/>
                </a:solidFill>
                <a:latin typeface="Noto Mono"/>
                <a:cs typeface="Noto Mono"/>
              </a:rPr>
              <a:t>experience,</a:t>
            </a:r>
            <a:r>
              <a:rPr dirty="0" sz="1200" spc="-33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90">
                <a:solidFill>
                  <a:srgbClr val="0D0D0D"/>
                </a:solidFill>
                <a:latin typeface="Noto Mono"/>
                <a:cs typeface="Noto Mono"/>
              </a:rPr>
              <a:t>Music</a:t>
            </a:r>
            <a:r>
              <a:rPr dirty="0" sz="1200" spc="-36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Noto Mono"/>
                <a:cs typeface="Noto Mono"/>
              </a:rPr>
              <a:t>web </a:t>
            </a:r>
            <a:r>
              <a:rPr dirty="0" sz="1200" spc="-195">
                <a:solidFill>
                  <a:srgbClr val="0D0D0D"/>
                </a:solidFill>
                <a:latin typeface="Noto Mono"/>
                <a:cs typeface="Noto Mono"/>
              </a:rPr>
              <a:t>application</a:t>
            </a:r>
            <a:r>
              <a:rPr dirty="0" sz="1200" spc="-2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0">
                <a:solidFill>
                  <a:srgbClr val="0D0D0D"/>
                </a:solidFill>
                <a:latin typeface="Noto Mono"/>
                <a:cs typeface="Noto Mono"/>
              </a:rPr>
              <a:t>offers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5">
                <a:solidFill>
                  <a:srgbClr val="0D0D0D"/>
                </a:solidFill>
                <a:latin typeface="Noto Mono"/>
                <a:cs typeface="Noto Mono"/>
              </a:rPr>
              <a:t>music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enthusiasts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0">
                <a:solidFill>
                  <a:srgbClr val="0D0D0D"/>
                </a:solidFill>
                <a:latin typeface="Noto Mono"/>
                <a:cs typeface="Noto Mono"/>
              </a:rPr>
              <a:t>a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04">
                <a:solidFill>
                  <a:srgbClr val="0D0D0D"/>
                </a:solidFill>
                <a:latin typeface="Noto Mono"/>
                <a:cs typeface="Noto Mono"/>
              </a:rPr>
              <a:t>revolutionary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65">
                <a:solidFill>
                  <a:srgbClr val="0D0D0D"/>
                </a:solidFill>
                <a:latin typeface="Noto Mono"/>
                <a:cs typeface="Noto Mono"/>
              </a:rPr>
              <a:t>platform</a:t>
            </a:r>
            <a:r>
              <a:rPr dirty="0" sz="1200" spc="-40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35">
                <a:solidFill>
                  <a:srgbClr val="0D0D0D"/>
                </a:solidFill>
                <a:latin typeface="Noto Mono"/>
                <a:cs typeface="Noto Mono"/>
              </a:rPr>
              <a:t>for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04">
                <a:solidFill>
                  <a:srgbClr val="0D0D0D"/>
                </a:solidFill>
                <a:latin typeface="Noto Mono"/>
                <a:cs typeface="Noto Mono"/>
              </a:rPr>
              <a:t>discovering,</a:t>
            </a:r>
            <a:r>
              <a:rPr dirty="0" sz="1200" spc="-36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streaming,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70">
                <a:solidFill>
                  <a:srgbClr val="0D0D0D"/>
                </a:solidFill>
                <a:latin typeface="Noto Mono"/>
                <a:cs typeface="Noto Mono"/>
              </a:rPr>
              <a:t>and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20">
                <a:solidFill>
                  <a:srgbClr val="0D0D0D"/>
                </a:solidFill>
                <a:latin typeface="Noto Mono"/>
                <a:cs typeface="Noto Mono"/>
              </a:rPr>
              <a:t>interacting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with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Noto Mono"/>
                <a:cs typeface="Noto Mono"/>
              </a:rPr>
              <a:t>music </a:t>
            </a:r>
            <a:r>
              <a:rPr dirty="0" sz="1200" spc="-229">
                <a:solidFill>
                  <a:srgbClr val="0D0D0D"/>
                </a:solidFill>
                <a:latin typeface="Noto Mono"/>
                <a:cs typeface="Noto Mono"/>
              </a:rPr>
              <a:t>online.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00">
                <a:solidFill>
                  <a:srgbClr val="0D0D0D"/>
                </a:solidFill>
                <a:latin typeface="Noto Mono"/>
                <a:cs typeface="Noto Mono"/>
              </a:rPr>
              <a:t>Whether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45">
                <a:solidFill>
                  <a:srgbClr val="0D0D0D"/>
                </a:solidFill>
                <a:latin typeface="Noto Mono"/>
                <a:cs typeface="Noto Mono"/>
              </a:rPr>
              <a:t>users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are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80">
                <a:solidFill>
                  <a:srgbClr val="0D0D0D"/>
                </a:solidFill>
                <a:latin typeface="Noto Mono"/>
                <a:cs typeface="Noto Mono"/>
              </a:rPr>
              <a:t>looking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5">
                <a:solidFill>
                  <a:srgbClr val="0D0D0D"/>
                </a:solidFill>
                <a:latin typeface="Noto Mono"/>
                <a:cs typeface="Noto Mono"/>
              </a:rPr>
              <a:t>to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explore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>
                <a:solidFill>
                  <a:srgbClr val="0D0D0D"/>
                </a:solidFill>
                <a:latin typeface="Noto Mono"/>
                <a:cs typeface="Noto Mono"/>
              </a:rPr>
              <a:t>new</a:t>
            </a:r>
            <a:r>
              <a:rPr dirty="0" sz="1200" spc="-39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85">
                <a:solidFill>
                  <a:srgbClr val="0D0D0D"/>
                </a:solidFill>
                <a:latin typeface="Noto Mono"/>
                <a:cs typeface="Noto Mono"/>
              </a:rPr>
              <a:t>genres,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discover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10">
                <a:solidFill>
                  <a:srgbClr val="0D0D0D"/>
                </a:solidFill>
                <a:latin typeface="Noto Mono"/>
                <a:cs typeface="Noto Mono"/>
              </a:rPr>
              <a:t>emerging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80">
                <a:solidFill>
                  <a:srgbClr val="0D0D0D"/>
                </a:solidFill>
                <a:latin typeface="Noto Mono"/>
                <a:cs typeface="Noto Mono"/>
              </a:rPr>
              <a:t>artists,</a:t>
            </a:r>
            <a:r>
              <a:rPr dirty="0" sz="1200" spc="-409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0">
                <a:solidFill>
                  <a:srgbClr val="0D0D0D"/>
                </a:solidFill>
                <a:latin typeface="Noto Mono"/>
                <a:cs typeface="Noto Mono"/>
              </a:rPr>
              <a:t>or</a:t>
            </a:r>
            <a:r>
              <a:rPr dirty="0" sz="1200" spc="-40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25">
                <a:solidFill>
                  <a:srgbClr val="0D0D0D"/>
                </a:solidFill>
                <a:latin typeface="Noto Mono"/>
                <a:cs typeface="Noto Mono"/>
              </a:rPr>
              <a:t>connect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5">
                <a:solidFill>
                  <a:srgbClr val="0D0D0D"/>
                </a:solidFill>
                <a:latin typeface="Noto Mono"/>
                <a:cs typeface="Noto Mono"/>
              </a:rPr>
              <a:t>with</a:t>
            </a:r>
            <a:r>
              <a:rPr dirty="0" sz="1200" spc="-39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10">
                <a:solidFill>
                  <a:srgbClr val="0D0D0D"/>
                </a:solidFill>
                <a:latin typeface="Noto Mono"/>
                <a:cs typeface="Noto Mono"/>
              </a:rPr>
              <a:t>friends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65">
                <a:solidFill>
                  <a:srgbClr val="0D0D0D"/>
                </a:solidFill>
                <a:latin typeface="Noto Mono"/>
                <a:cs typeface="Noto Mono"/>
              </a:rPr>
              <a:t>over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Noto Mono"/>
                <a:cs typeface="Noto Mono"/>
              </a:rPr>
              <a:t>shared </a:t>
            </a:r>
            <a:r>
              <a:rPr dirty="0" sz="1200" spc="-135">
                <a:solidFill>
                  <a:srgbClr val="0D0D0D"/>
                </a:solidFill>
                <a:latin typeface="Noto Mono"/>
                <a:cs typeface="Noto Mono"/>
              </a:rPr>
              <a:t>musical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45">
                <a:solidFill>
                  <a:srgbClr val="0D0D0D"/>
                </a:solidFill>
                <a:latin typeface="Noto Mono"/>
                <a:cs typeface="Noto Mono"/>
              </a:rPr>
              <a:t>interests,</a:t>
            </a:r>
            <a:r>
              <a:rPr dirty="0" sz="1200" spc="-40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65">
                <a:solidFill>
                  <a:srgbClr val="0D0D0D"/>
                </a:solidFill>
                <a:latin typeface="Noto Mono"/>
                <a:cs typeface="Noto Mono"/>
              </a:rPr>
              <a:t>This</a:t>
            </a:r>
            <a:r>
              <a:rPr dirty="0" sz="1200" spc="-37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5">
                <a:solidFill>
                  <a:srgbClr val="0D0D0D"/>
                </a:solidFill>
                <a:latin typeface="Noto Mono"/>
                <a:cs typeface="Noto Mono"/>
              </a:rPr>
              <a:t>music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>
                <a:solidFill>
                  <a:srgbClr val="0D0D0D"/>
                </a:solidFill>
                <a:latin typeface="Noto Mono"/>
                <a:cs typeface="Noto Mono"/>
              </a:rPr>
              <a:t>web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04">
                <a:solidFill>
                  <a:srgbClr val="0D0D0D"/>
                </a:solidFill>
                <a:latin typeface="Noto Mono"/>
                <a:cs typeface="Noto Mono"/>
              </a:rPr>
              <a:t>application</a:t>
            </a:r>
            <a:r>
              <a:rPr dirty="0" sz="1200" spc="-2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14">
                <a:solidFill>
                  <a:srgbClr val="0D0D0D"/>
                </a:solidFill>
                <a:latin typeface="Noto Mono"/>
                <a:cs typeface="Noto Mono"/>
              </a:rPr>
              <a:t>promises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95">
                <a:solidFill>
                  <a:srgbClr val="0D0D0D"/>
                </a:solidFill>
                <a:latin typeface="Noto Mono"/>
                <a:cs typeface="Noto Mono"/>
              </a:rPr>
              <a:t>to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40">
                <a:solidFill>
                  <a:srgbClr val="0D0D0D"/>
                </a:solidFill>
                <a:latin typeface="Noto Mono"/>
                <a:cs typeface="Noto Mono"/>
              </a:rPr>
              <a:t>deliver</a:t>
            </a:r>
            <a:r>
              <a:rPr dirty="0" sz="1200" spc="-36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0">
                <a:solidFill>
                  <a:srgbClr val="0D0D0D"/>
                </a:solidFill>
                <a:latin typeface="Noto Mono"/>
                <a:cs typeface="Noto Mono"/>
              </a:rPr>
              <a:t>an</a:t>
            </a:r>
            <a:r>
              <a:rPr dirty="0" sz="1200" spc="-38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20">
                <a:solidFill>
                  <a:srgbClr val="0D0D0D"/>
                </a:solidFill>
                <a:latin typeface="Noto Mono"/>
                <a:cs typeface="Noto Mono"/>
              </a:rPr>
              <a:t>immersive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75">
                <a:solidFill>
                  <a:srgbClr val="0D0D0D"/>
                </a:solidFill>
                <a:latin typeface="Noto Mono"/>
                <a:cs typeface="Noto Mono"/>
              </a:rPr>
              <a:t>and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70">
                <a:solidFill>
                  <a:srgbClr val="0D0D0D"/>
                </a:solidFill>
                <a:latin typeface="Noto Mono"/>
                <a:cs typeface="Noto Mono"/>
              </a:rPr>
              <a:t>enjoyable</a:t>
            </a:r>
            <a:r>
              <a:rPr dirty="0" sz="1200" spc="-360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85">
                <a:solidFill>
                  <a:srgbClr val="0D0D0D"/>
                </a:solidFill>
                <a:latin typeface="Noto Mono"/>
                <a:cs typeface="Noto Mono"/>
              </a:rPr>
              <a:t>music</a:t>
            </a:r>
            <a:r>
              <a:rPr dirty="0" sz="1200" spc="-38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235">
                <a:solidFill>
                  <a:srgbClr val="0D0D0D"/>
                </a:solidFill>
                <a:latin typeface="Noto Mono"/>
                <a:cs typeface="Noto Mono"/>
              </a:rPr>
              <a:t>listening</a:t>
            </a:r>
            <a:r>
              <a:rPr dirty="0" sz="1200" spc="-375">
                <a:solidFill>
                  <a:srgbClr val="0D0D0D"/>
                </a:solidFill>
                <a:latin typeface="Noto Mono"/>
                <a:cs typeface="Noto Mono"/>
              </a:rPr>
              <a:t> </a:t>
            </a:r>
            <a:r>
              <a:rPr dirty="0" sz="1200" spc="-120">
                <a:solidFill>
                  <a:srgbClr val="0D0D0D"/>
                </a:solidFill>
                <a:latin typeface="Noto Mono"/>
                <a:cs typeface="Noto Mono"/>
              </a:rPr>
              <a:t>experience.</a:t>
            </a:r>
            <a:endParaRPr sz="1200">
              <a:latin typeface="Noto Mono"/>
              <a:cs typeface="Noto Mon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7424" y="4801739"/>
            <a:ext cx="155384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:Books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Internet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827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7424" y="1457325"/>
            <a:ext cx="8599805" cy="316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3189">
              <a:lnSpc>
                <a:spcPct val="114999"/>
              </a:lnSpc>
              <a:spcBef>
                <a:spcPts val="100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address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challenges,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propose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development of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Web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Framework,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leveraging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its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robust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rapid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development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scalability.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offer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following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functionalities: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5880" indent="-228600">
              <a:lnSpc>
                <a:spcPct val="1151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Centralized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Library:</a:t>
            </a:r>
            <a:r>
              <a:rPr dirty="0" sz="12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consolidate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libraries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sources,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local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files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online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streaming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services,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unified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platform.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support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seamless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synchronization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devices,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access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entire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collection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anytime,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anywhere.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4999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Discovery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Algorithms: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Utilizing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collaborative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filtering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techniques,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offer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users'</a:t>
            </a:r>
            <a:r>
              <a:rPr dirty="0" sz="1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listening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history,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preferences,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interactions.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discovery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options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mood-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playlists, genre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exploration,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artist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enhance the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discovery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experience.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Profiles: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tracks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listening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habits,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favorite artists,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playlists.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469900" marR="376555">
              <a:lnSpc>
                <a:spcPct val="114999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generate</a:t>
            </a:r>
            <a:r>
              <a:rPr dirty="0" sz="12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tailored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curated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playlists, ensuring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highly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music experience.</a:t>
            </a:r>
            <a:endParaRPr sz="1200">
              <a:latin typeface="Times New Roman"/>
              <a:cs typeface="Times New Roman"/>
            </a:endParaRPr>
          </a:p>
          <a:p>
            <a:pPr marL="469900" marR="38100" indent="-228600">
              <a:lnSpc>
                <a:spcPct val="114999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Integration: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incorporate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profiles,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friend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connections,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</a:t>
            </a:r>
            <a:r>
              <a:rPr dirty="0" sz="12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sharing.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Users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follow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friends,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network's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preferences, 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collaborate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collaborative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fostering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vibrant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7424" y="4801739"/>
            <a:ext cx="155384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:Books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Internet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82726"/>
            <a:ext cx="7814945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Features: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Authentication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Management:</a:t>
            </a:r>
            <a:endParaRPr sz="1200">
              <a:latin typeface="Times New Roman"/>
              <a:cs typeface="Times New Roman"/>
            </a:endParaRPr>
          </a:p>
          <a:p>
            <a:pPr marL="927100" indent="-304800">
              <a:lnSpc>
                <a:spcPct val="100000"/>
              </a:lnSpc>
              <a:spcBef>
                <a:spcPts val="220"/>
              </a:spcBef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MusicHub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includes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secure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authentication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powered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Django's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built-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authentication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1300" marR="5080" indent="685800">
              <a:lnSpc>
                <a:spcPct val="114999"/>
              </a:lnSpc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register,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log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manage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customization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password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management.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Unified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Library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Management:</a:t>
            </a:r>
            <a:endParaRPr sz="1200">
              <a:latin typeface="Times New Roman"/>
              <a:cs typeface="Times New Roman"/>
            </a:endParaRPr>
          </a:p>
          <a:p>
            <a:pPr marL="927100" marR="332105" indent="-304800">
              <a:lnSpc>
                <a:spcPct val="114999"/>
              </a:lnSpc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Hub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allows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aggregate</a:t>
            </a:r>
            <a:r>
              <a:rPr dirty="0" sz="12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collections from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sources,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local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files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and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external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streaming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marL="927100" marR="407670" indent="-304800">
              <a:lnSpc>
                <a:spcPct val="114999"/>
              </a:lnSpc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provides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centralized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hub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managing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organizing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libraries, allowing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browse,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search,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categorize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favorite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albums.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Recommendations:</a:t>
            </a:r>
            <a:endParaRPr sz="1200">
              <a:latin typeface="Times New Roman"/>
              <a:cs typeface="Times New Roman"/>
            </a:endParaRPr>
          </a:p>
          <a:p>
            <a:pPr marL="927100" marR="222885" indent="-304800">
              <a:lnSpc>
                <a:spcPct val="114999"/>
              </a:lnSpc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Leveraging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Django's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backend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capabilities,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MusicHub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employs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algorithms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generate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personalized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users'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listening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habits,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preferences, 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favorite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genres.</a:t>
            </a:r>
            <a:endParaRPr sz="1200">
              <a:latin typeface="Times New Roman"/>
              <a:cs typeface="Times New Roman"/>
            </a:endParaRPr>
          </a:p>
          <a:p>
            <a:pPr marL="927100" indent="-304800">
              <a:lnSpc>
                <a:spcPct val="100000"/>
              </a:lnSpc>
              <a:spcBef>
                <a:spcPts val="219"/>
              </a:spcBef>
              <a:buChar char="●"/>
              <a:tabLst>
                <a:tab pos="9271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receive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tailored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recommendations for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songs,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albums,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artists,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discovery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802320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0"/>
              <a:t> </a:t>
            </a:r>
            <a:r>
              <a:rPr dirty="0"/>
              <a:t>Gen</a:t>
            </a:r>
            <a:r>
              <a:rPr dirty="0" spc="-25"/>
              <a:t> </a:t>
            </a:r>
            <a:r>
              <a:rPr dirty="0"/>
              <a:t>Employability</a:t>
            </a:r>
            <a:r>
              <a:rPr dirty="0" spc="1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764794"/>
            <a:ext cx="7548245" cy="31813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Dynamic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Creation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Management:</a:t>
            </a:r>
            <a:endParaRPr sz="1200">
              <a:latin typeface="Times New Roman"/>
              <a:cs typeface="Times New Roman"/>
            </a:endParaRPr>
          </a:p>
          <a:p>
            <a:pPr marL="698500" marR="92710" indent="-304800">
              <a:lnSpc>
                <a:spcPct val="114999"/>
              </a:lnSpc>
              <a:buChar char="●"/>
              <a:tabLst>
                <a:tab pos="6985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MusicHub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enables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create, customize,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manage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mood,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genre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preferences,</a:t>
            </a:r>
            <a:r>
              <a:rPr dirty="0" sz="12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specific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occasions.</a:t>
            </a:r>
            <a:endParaRPr sz="1200">
              <a:latin typeface="Times New Roman"/>
              <a:cs typeface="Times New Roman"/>
            </a:endParaRPr>
          </a:p>
          <a:p>
            <a:pPr marL="698500" marR="394970" indent="-304800">
              <a:lnSpc>
                <a:spcPts val="1660"/>
              </a:lnSpc>
              <a:spcBef>
                <a:spcPts val="85"/>
              </a:spcBef>
              <a:buChar char="●"/>
              <a:tabLst>
                <a:tab pos="6985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add,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remove,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rearrange</a:t>
            </a:r>
            <a:r>
              <a:rPr dirty="0" sz="12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playlists,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well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collaborate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friends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shared playlists.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Interaction and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Sharing:</a:t>
            </a:r>
            <a:endParaRPr sz="1200">
              <a:latin typeface="Times New Roman"/>
              <a:cs typeface="Times New Roman"/>
            </a:endParaRPr>
          </a:p>
          <a:p>
            <a:pPr marL="698500" marR="5080" indent="-304800">
              <a:lnSpc>
                <a:spcPct val="114999"/>
              </a:lnSpc>
              <a:buChar char="●"/>
              <a:tabLst>
                <a:tab pos="6985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Hub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fosters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interaction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among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through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profiles,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friend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connections,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sharing.</a:t>
            </a:r>
            <a:endParaRPr sz="1200">
              <a:latin typeface="Times New Roman"/>
              <a:cs typeface="Times New Roman"/>
            </a:endParaRPr>
          </a:p>
          <a:p>
            <a:pPr marL="698500" marR="206375" indent="-304800">
              <a:lnSpc>
                <a:spcPts val="1660"/>
              </a:lnSpc>
              <a:spcBef>
                <a:spcPts val="90"/>
              </a:spcBef>
              <a:buChar char="●"/>
              <a:tabLst>
                <a:tab pos="6985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follow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friends,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discover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social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network's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preferences,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share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favorite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songs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playlists with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others.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Responsive</a:t>
            </a:r>
            <a:r>
              <a:rPr dirty="0" sz="1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marL="698500" marR="334010" indent="-304800">
              <a:lnSpc>
                <a:spcPct val="114999"/>
              </a:lnSpc>
              <a:buChar char="●"/>
              <a:tabLst>
                <a:tab pos="6985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MusicHub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adopts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responsive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principles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optimal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experience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devices,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including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desktops,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tablets,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mobile</a:t>
            </a:r>
            <a:r>
              <a:rPr dirty="0" sz="1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phones.</a:t>
            </a:r>
            <a:endParaRPr sz="1200">
              <a:latin typeface="Times New Roman"/>
              <a:cs typeface="Times New Roman"/>
            </a:endParaRPr>
          </a:p>
          <a:p>
            <a:pPr marL="698500" marR="600075" indent="-304800">
              <a:lnSpc>
                <a:spcPts val="1660"/>
              </a:lnSpc>
              <a:spcBef>
                <a:spcPts val="90"/>
              </a:spcBef>
              <a:buChar char="●"/>
              <a:tabLst>
                <a:tab pos="698500" algn="l"/>
              </a:tabLst>
            </a:pP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application's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dirty="0" sz="1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interface</a:t>
            </a:r>
            <a:r>
              <a:rPr dirty="0" sz="1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designed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usability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accessibility</a:t>
            </a:r>
            <a:r>
              <a:rPr dirty="0" sz="1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mind,</a:t>
            </a:r>
            <a:r>
              <a:rPr dirty="0" sz="12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featuring 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intuitive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navigation</a:t>
            </a:r>
            <a:r>
              <a:rPr dirty="0" sz="1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2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D0D0D"/>
                </a:solidFill>
                <a:latin typeface="Times New Roman"/>
                <a:cs typeface="Times New Roman"/>
              </a:rPr>
              <a:t>interactive</a:t>
            </a:r>
            <a:r>
              <a:rPr dirty="0" sz="1200" spc="-10">
                <a:solidFill>
                  <a:srgbClr val="0D0D0D"/>
                </a:solidFill>
                <a:latin typeface="Times New Roman"/>
                <a:cs typeface="Times New Roman"/>
              </a:rPr>
              <a:t> elements.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7424" y="4802320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Gen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Employability</a:t>
            </a:r>
            <a:r>
              <a:rPr dirty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716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5877"/>
            <a:ext cx="2942966" cy="252027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379" y="1712976"/>
            <a:ext cx="4165091" cy="209092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60854" y="1388440"/>
            <a:ext cx="7981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Front-</a:t>
            </a:r>
            <a:r>
              <a:rPr dirty="0" sz="1400" spc="-25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67069" y="1314957"/>
            <a:ext cx="779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Back-</a:t>
            </a:r>
            <a:r>
              <a:rPr dirty="0" sz="1400" spc="-25">
                <a:latin typeface="Arial"/>
                <a:cs typeface="Arial"/>
              </a:rPr>
              <a:t>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67563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17424" y="4802320"/>
            <a:ext cx="4946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Source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2024-04-08T11:36:36Z</dcterms:created>
  <dcterms:modified xsi:type="dcterms:W3CDTF">2024-04-08T11:36:36Z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2024-04-08T00:00:00Z</vt:filetime>
  </property>
  <property fmtid="{D5CDD505-2E9C-101B-9397-08002B2CF9AE}" pid="5" name="Producer">
    <vt:lpwstr>3-Heights(TM) PDF Security Shell 4.8.25.2 (http://www.pdf-tools.com)</vt:lpwstr>
  </property>
</Properties>
</file>